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2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 lvl="0">
      <a:defRPr lang="ar-IQ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861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426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28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75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054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111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645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16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124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85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26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8391-841E-4728-B06A-ED3D5A9AAF07}" type="datetimeFigureOut">
              <a:rPr lang="ar-IQ" smtClean="0"/>
              <a:t>23/03/1446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615F-82F0-44A7-8EF1-FE7A5DFFA0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98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ologydictionary.net/wp-content/uploads/2016/11/Phosphat-Ion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057400"/>
          </a:xfrm>
        </p:spPr>
        <p:txBody>
          <a:bodyPr>
            <a:normAutofit fontScale="90000"/>
          </a:bodyPr>
          <a:lstStyle/>
          <a:p>
            <a:pPr rtl="0"/>
            <a:r>
              <a:rPr lang="en-US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Molecular Biology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r>
              <a:rPr lang="en-US" sz="3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Lecture </a:t>
            </a:r>
            <a:r>
              <a:rPr lang="en-US" sz="3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99792" y="2924891"/>
            <a:ext cx="6444208" cy="1752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DNA &amp; RNA</a:t>
            </a:r>
          </a:p>
          <a:p>
            <a:pPr algn="ctr"/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Basic structure and roles </a:t>
            </a:r>
          </a:p>
          <a:p>
            <a:pPr algn="ctr"/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C:\Users\alazzawi\Pictures\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8912">
            <a:off x="748991" y="901387"/>
            <a:ext cx="1398488" cy="709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1" y="338202"/>
            <a:ext cx="8123129" cy="1252603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Nucleotide 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structure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bond between base and sugar is N-β- </a:t>
            </a:r>
            <a:r>
              <a:rPr lang="en-US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glycosidic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bond and the bond between sugar and phosphate is an ester bond.</a:t>
            </a:r>
            <a:b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Carbon no:1 in Sugar attached to nitrogen NO. 9 in the case of purine, while carbon no:1 in Sugar attached with nitrogen N0.1 in the case of pyrimidine. 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" y="1866378"/>
            <a:ext cx="8442542" cy="45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8336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Names of Nucleosides and Nucleotides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68760"/>
            <a:ext cx="87915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496" y="1700808"/>
            <a:ext cx="86739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Oval 8"/>
          <p:cNvSpPr/>
          <p:nvPr/>
        </p:nvSpPr>
        <p:spPr>
          <a:xfrm>
            <a:off x="35496" y="4077072"/>
            <a:ext cx="86739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45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zzawi\Pictures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33" y="184666"/>
            <a:ext cx="4919363" cy="64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3754760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Structure of DNA</a:t>
            </a:r>
            <a:endParaRPr lang="ar-IQ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1484784"/>
            <a:ext cx="4176464" cy="501675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primary DNA structure is a single strand and is formed when nucleotides are joined together through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phosphate group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one nucleotide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to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group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third carbon atom of the sugar unit of a second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nucleotide, this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occurs via an ester bond. The second nucleotide joins to a third nucleotide, and the process is repeated to produce a long nucleic acid chain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rtl="0"/>
            <a:r>
              <a:rPr lang="en-US" sz="2000" b="1" dirty="0">
                <a:solidFill>
                  <a:srgbClr val="FF0000"/>
                </a:solidFill>
              </a:rPr>
              <a:t>Among the main difference between DNA and RNA is that the DNA is double-strand while the latter is normally a single strand.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836712"/>
            <a:ext cx="416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1: Primary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DNA structure </a:t>
            </a:r>
            <a:endParaRPr lang="ar-IQ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dinucleotid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2564905"/>
            <a:ext cx="8064895" cy="417646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2420888"/>
            <a:ext cx="6912768" cy="381642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0"/>
            <a:endParaRPr lang="en-US" sz="25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271" y="1700808"/>
            <a:ext cx="875720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0"/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backbone of the chain consists of alternating phosphate and sugar units (2-deoxyribose in DNA and ribose in RNA). The purine and pyrimidine bases branch off this backbone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068" y="215930"/>
            <a:ext cx="8711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/>
            <a:r>
              <a:rPr lang="en-US" sz="2400" dirty="0">
                <a:solidFill>
                  <a:srgbClr val="002060"/>
                </a:solidFill>
              </a:rPr>
              <a:t>Due to that processes of binding to create primary single strand of DNA, the two ends of the DNA strands were called 3́ OH free end and 5́ P end, and the </a:t>
            </a:r>
            <a:r>
              <a:rPr lang="en-US" sz="2400" dirty="0" smtClean="0">
                <a:solidFill>
                  <a:srgbClr val="002060"/>
                </a:solidFill>
              </a:rPr>
              <a:t>bond between two adjacent nucleotide </a:t>
            </a:r>
            <a:r>
              <a:rPr lang="en-US" sz="2400" dirty="0">
                <a:solidFill>
                  <a:srgbClr val="002060"/>
                </a:solidFill>
              </a:rPr>
              <a:t>is called 3́ 5́ phosphdiester bond . </a:t>
            </a:r>
          </a:p>
        </p:txBody>
      </p:sp>
    </p:spTree>
    <p:extLst>
      <p:ext uri="{BB962C8B-B14F-4D97-AF65-F5344CB8AC3E}">
        <p14:creationId xmlns:p14="http://schemas.microsoft.com/office/powerpoint/2010/main" val="37485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052736"/>
            <a:ext cx="3538736" cy="5544616"/>
          </a:xfrm>
        </p:spPr>
        <p:txBody>
          <a:bodyPr>
            <a:normAutofit fontScale="90000"/>
          </a:bodyPr>
          <a:lstStyle/>
          <a:p>
            <a:pPr algn="just" rtl="0"/>
            <a:r>
              <a:rPr lang="en-US" sz="2800" dirty="0" smtClean="0">
                <a:solidFill>
                  <a:srgbClr val="00B050"/>
                </a:solidFill>
              </a:rPr>
              <a:t>The secondary structure of DNA represent by binding two single strand via two hydrogen bond between adenine and thymine (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=T</a:t>
            </a:r>
            <a:r>
              <a:rPr lang="en-US" sz="28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)  and three</a:t>
            </a:r>
            <a:r>
              <a:rPr lang="en-US" sz="2800" dirty="0">
                <a:solidFill>
                  <a:srgbClr val="00B050"/>
                </a:solidFill>
              </a:rPr>
              <a:t> hydrogen </a:t>
            </a:r>
            <a:r>
              <a:rPr lang="en-US" sz="2800" dirty="0" smtClean="0">
                <a:solidFill>
                  <a:srgbClr val="00B050"/>
                </a:solidFill>
              </a:rPr>
              <a:t>bond between cytosine and guanine (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G≡C</a:t>
            </a:r>
            <a:r>
              <a:rPr lang="en-US" sz="28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solidFill>
                  <a:srgbClr val="00B050"/>
                </a:solidFill>
              </a:rPr>
              <a:t>.the two strand are anti parallel to each in opposite direction (3</a:t>
            </a:r>
            <a:r>
              <a:rPr lang="en-US" sz="28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́ end of one strand face  the 5́  end of other strand) twisted together 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" name="Content Placeholder 4" descr="DNA_structure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7642" y="5949280"/>
            <a:ext cx="765358" cy="375320"/>
          </a:xfrm>
        </p:spPr>
      </p:pic>
      <p:sp>
        <p:nvSpPr>
          <p:cNvPr id="4" name="Rectangle 3"/>
          <p:cNvSpPr/>
          <p:nvPr/>
        </p:nvSpPr>
        <p:spPr>
          <a:xfrm>
            <a:off x="185291" y="332656"/>
            <a:ext cx="4674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2: Secondary  DNA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structure </a:t>
            </a:r>
            <a:endParaRPr lang="ar-IQ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+mj-cs"/>
            </a:endParaRPr>
          </a:p>
        </p:txBody>
      </p:sp>
      <p:pic>
        <p:nvPicPr>
          <p:cNvPr id="5" name="Content Placeholder 3" descr="dnastructu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980728"/>
            <a:ext cx="5097760" cy="55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836712"/>
            <a:ext cx="3106688" cy="367240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just" rtl="0"/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Watson and Crick used stick-and-ball models to test their ideas on the possible structure of DNA. They depend on the structure shape proposed Rosalind Franklin and Maurice Wilkins, who were using X-ray diffraction to know the physical structure of the DNA molecule.</a:t>
            </a: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RANKLI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53137"/>
            <a:ext cx="3096344" cy="2088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60338"/>
            <a:ext cx="4104456" cy="584775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+mj-cs"/>
              </a:rPr>
              <a:t>Watson and Crick DNA  </a:t>
            </a:r>
            <a:endParaRPr lang="ar-IQ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AutoShape 2" descr="Watson and Crick - Stock Image - H400/0217 - Science Photo Librar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1880" y="836711"/>
            <a:ext cx="5431458" cy="5904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0"/>
            <a:r>
              <a:rPr lang="en-US" sz="2700" dirty="0" smtClean="0">
                <a:solidFill>
                  <a:srgbClr val="7030A0"/>
                </a:solidFill>
              </a:rPr>
              <a:t>In addition, </a:t>
            </a:r>
            <a:r>
              <a:rPr lang="en-US" sz="2700" dirty="0">
                <a:solidFill>
                  <a:srgbClr val="7030A0"/>
                </a:solidFill>
              </a:rPr>
              <a:t>Watson and Crick </a:t>
            </a:r>
            <a:r>
              <a:rPr lang="en-US" sz="2700" dirty="0" smtClean="0">
                <a:solidFill>
                  <a:srgbClr val="7030A0"/>
                </a:solidFill>
              </a:rPr>
              <a:t>used another </a:t>
            </a:r>
            <a:r>
              <a:rPr lang="en-US" sz="2700" dirty="0">
                <a:solidFill>
                  <a:srgbClr val="7030A0"/>
                </a:solidFill>
              </a:rPr>
              <a:t>facts</a:t>
            </a:r>
            <a:r>
              <a:rPr lang="en-US" sz="2700" dirty="0" smtClean="0">
                <a:solidFill>
                  <a:srgbClr val="7030A0"/>
                </a:solidFill>
              </a:rPr>
              <a:t> to build their DNA structure </a:t>
            </a:r>
            <a:r>
              <a:rPr lang="en-US" sz="2700" dirty="0">
                <a:solidFill>
                  <a:srgbClr val="7030A0"/>
                </a:solidFill>
              </a:rPr>
              <a:t>model (double helix B</a:t>
            </a:r>
            <a:r>
              <a:rPr lang="en-US" sz="2700" dirty="0" smtClean="0">
                <a:solidFill>
                  <a:srgbClr val="7030A0"/>
                </a:solidFill>
              </a:rPr>
              <a:t>), such as:</a:t>
            </a:r>
          </a:p>
          <a:p>
            <a:pPr algn="just" rtl="0"/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700" dirty="0">
                <a:solidFill>
                  <a:srgbClr val="7030A0"/>
                </a:solidFill>
              </a:rPr>
              <a:t>purines </a:t>
            </a:r>
            <a:r>
              <a:rPr lang="en-US" sz="2700" dirty="0">
                <a:solidFill>
                  <a:srgbClr val="FF0000"/>
                </a:solidFill>
              </a:rPr>
              <a:t>equal to </a:t>
            </a:r>
            <a:r>
              <a:rPr lang="en-US" sz="2700" dirty="0">
                <a:solidFill>
                  <a:srgbClr val="7030A0"/>
                </a:solidFill>
              </a:rPr>
              <a:t>pyrimidine bases within the anti parallel </a:t>
            </a:r>
            <a:r>
              <a:rPr lang="en-US" sz="2700" dirty="0" smtClean="0">
                <a:solidFill>
                  <a:srgbClr val="7030A0"/>
                </a:solidFill>
              </a:rPr>
              <a:t>strand.</a:t>
            </a:r>
          </a:p>
          <a:p>
            <a:pPr marL="457200" indent="-457200" algn="just" rtl="0">
              <a:buFont typeface="Arial" pitchFamily="34" charset="0"/>
              <a:buChar char="•"/>
            </a:pPr>
            <a:endParaRPr lang="en-US" sz="2800" dirty="0" smtClean="0">
              <a:solidFill>
                <a:srgbClr val="7030A0"/>
              </a:solidFill>
            </a:endParaRPr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7030A0"/>
                </a:solidFill>
              </a:rPr>
              <a:t>The DNA double helix is stabilized primarily by </a:t>
            </a:r>
            <a:r>
              <a:rPr lang="en-US" sz="2700" dirty="0" smtClean="0">
                <a:solidFill>
                  <a:srgbClr val="FF0000"/>
                </a:solidFill>
              </a:rPr>
              <a:t>two forces</a:t>
            </a:r>
            <a:r>
              <a:rPr lang="en-US" sz="2700" dirty="0" smtClean="0">
                <a:solidFill>
                  <a:srgbClr val="7030A0"/>
                </a:solidFill>
              </a:rPr>
              <a:t>; hydrogen bonds and base-stacking interactions among aromatic nucleobases.</a:t>
            </a:r>
          </a:p>
          <a:p>
            <a:pPr marL="457200" indent="-457200" algn="just" rtl="0">
              <a:buFont typeface="Arial" pitchFamily="34" charset="0"/>
              <a:buChar char="•"/>
            </a:pPr>
            <a:endParaRPr lang="en-US" sz="2800" dirty="0" smtClean="0">
              <a:solidFill>
                <a:srgbClr val="7030A0"/>
              </a:solidFill>
            </a:endParaRPr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7030A0"/>
                </a:solidFill>
              </a:rPr>
              <a:t>It contain </a:t>
            </a:r>
            <a:r>
              <a:rPr lang="en-US" sz="2200" dirty="0">
                <a:solidFill>
                  <a:srgbClr val="7030A0"/>
                </a:solidFill>
              </a:rPr>
              <a:t>2</a:t>
            </a:r>
            <a:r>
              <a:rPr lang="en-US" sz="2700" dirty="0" smtClean="0">
                <a:solidFill>
                  <a:srgbClr val="7030A0"/>
                </a:solidFill>
              </a:rPr>
              <a:t> groove, the major groove, is </a:t>
            </a:r>
            <a:r>
              <a:rPr lang="en-US" sz="2200" dirty="0" smtClean="0">
                <a:solidFill>
                  <a:srgbClr val="FF0000"/>
                </a:solidFill>
              </a:rPr>
              <a:t>22</a:t>
            </a:r>
            <a:r>
              <a:rPr lang="en-US" sz="2700" dirty="0" smtClean="0">
                <a:solidFill>
                  <a:srgbClr val="FF0000"/>
                </a:solidFill>
              </a:rPr>
              <a:t> Å </a:t>
            </a:r>
            <a:r>
              <a:rPr lang="en-US" sz="2700" dirty="0" smtClean="0">
                <a:solidFill>
                  <a:srgbClr val="7030A0"/>
                </a:solidFill>
              </a:rPr>
              <a:t>wide and the minor groove, is </a:t>
            </a:r>
            <a:r>
              <a:rPr lang="en-US" sz="2200" dirty="0">
                <a:solidFill>
                  <a:srgbClr val="FF0000"/>
                </a:solidFill>
              </a:rPr>
              <a:t>12</a:t>
            </a:r>
            <a:r>
              <a:rPr lang="en-US" sz="2700" dirty="0" smtClean="0">
                <a:solidFill>
                  <a:srgbClr val="FF0000"/>
                </a:solidFill>
              </a:rPr>
              <a:t> Å</a:t>
            </a:r>
            <a:r>
              <a:rPr lang="en-US" sz="2700" dirty="0" smtClean="0">
                <a:solidFill>
                  <a:srgbClr val="7030A0"/>
                </a:solidFill>
              </a:rPr>
              <a:t> wide.</a:t>
            </a:r>
          </a:p>
          <a:p>
            <a:pPr marL="457200" indent="-457200" algn="just" rtl="0">
              <a:buFont typeface="Arial" pitchFamily="34" charset="0"/>
              <a:buChar char="•"/>
            </a:pPr>
            <a:endParaRPr lang="en-US" sz="2800" dirty="0" smtClean="0">
              <a:solidFill>
                <a:srgbClr val="7030A0"/>
              </a:solidFill>
            </a:endParaRPr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7030A0"/>
                </a:solidFill>
              </a:rPr>
              <a:t>the backbone directed </a:t>
            </a:r>
            <a:r>
              <a:rPr lang="en-US" sz="2700" dirty="0" smtClean="0">
                <a:solidFill>
                  <a:srgbClr val="FF0000"/>
                </a:solidFill>
              </a:rPr>
              <a:t>outside</a:t>
            </a:r>
            <a:r>
              <a:rPr lang="en-US" sz="2700" dirty="0" smtClean="0">
                <a:solidFill>
                  <a:srgbClr val="7030A0"/>
                </a:solidFill>
              </a:rPr>
              <a:t> the helix while N.B oriented </a:t>
            </a:r>
            <a:r>
              <a:rPr lang="en-US" sz="2700" dirty="0" smtClean="0">
                <a:solidFill>
                  <a:srgbClr val="FF0000"/>
                </a:solidFill>
              </a:rPr>
              <a:t>inside 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azzawi\Pictures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323945"/>
            <a:ext cx="410445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Watson and Crick DNA </a:t>
            </a:r>
            <a:endParaRPr lang="ar-IQ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075" name="Picture 3" descr="C:\Users\alazzawi\Pictures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868"/>
            <a:ext cx="4286250" cy="641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16033"/>
            <a:ext cx="43204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ar-IQ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double helix of DNA </a:t>
            </a:r>
          </a:p>
        </p:txBody>
      </p:sp>
    </p:spTree>
    <p:extLst>
      <p:ext uri="{BB962C8B-B14F-4D97-AF65-F5344CB8AC3E}">
        <p14:creationId xmlns:p14="http://schemas.microsoft.com/office/powerpoint/2010/main" val="2570155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4448"/>
            <a:ext cx="66247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ar-IQ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DNA </a:t>
            </a:r>
            <a:r>
              <a:rPr lang="ar-IQ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double </a:t>
            </a:r>
            <a:r>
              <a:rPr lang="ar-IQ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helix </a:t>
            </a:r>
            <a:r>
              <a:rPr lang="ar-IQ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has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many f</a:t>
            </a:r>
            <a:r>
              <a:rPr lang="ar-IQ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eatures</a:t>
            </a:r>
            <a:endParaRPr lang="ar-IQ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640960" cy="40011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backbone of each consists of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alternating deoxyribose and phosphate groups. </a:t>
            </a:r>
            <a:endParaRPr lang="ar-IQ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394" y="2161322"/>
            <a:ext cx="8646078" cy="70788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two strands are "antiparallel"; that is, one strand runs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′  to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′  while the other runs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′  to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5 </a:t>
            </a:r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′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340768"/>
            <a:ext cx="8640960" cy="70788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phosphate group bonded to the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' carbon atom of one deoxyribose is bonded to the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' carbon of the next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2982438"/>
            <a:ext cx="8640960" cy="1015663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ar-IQ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purine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pyrimidine</a:t>
            </a:r>
            <a:r>
              <a:rPr lang="ar-IQ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attached to each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other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according to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complementary base pair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(each adenine bind with thymine via two hydrogen bonds &amp; each cytosine bind with guanine via three hydrogen bonds) </a:t>
            </a:r>
            <a:r>
              <a:rPr lang="ar-IQ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ar-IQ" sz="2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394" y="5085184"/>
            <a:ext cx="8646078" cy="70788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double helix makes a complete turn in just over 10 nucleotide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pairs, and the distance of each one turn is 34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Å.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ar-IQ" sz="2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394" y="4581128"/>
            <a:ext cx="7277926" cy="40011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3.4 Å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separates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planes in which adjacent base pairs are located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ar-IQ" sz="2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394" y="4077072"/>
            <a:ext cx="7277926" cy="40011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length of helix could be any measure, but its diameter is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 Å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ar-IQ" sz="2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5889466"/>
            <a:ext cx="8646078" cy="40011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double helix of DNA has two grooves; major and minor. </a:t>
            </a:r>
            <a:endParaRPr lang="ar-IQ" sz="20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5126"/>
            <a:ext cx="4762872" cy="56207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three forms</a:t>
            </a:r>
            <a:endParaRPr lang="ar-IQ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819771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 has right handed sense. 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DNA conformation in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vivo.</a:t>
            </a: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Narrower, more elongated helix than A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major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groove &amp; narrow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groove. </a:t>
            </a: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Favored conformation at high water concentrations </a:t>
            </a:r>
            <a:endParaRPr lang="en-US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454" y="2780928"/>
            <a:ext cx="79270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 has right handed sense. 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and RNA-DNA duplex in this form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shorter, wider helix than B.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major groove &amp; wide minor groove.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favored conformation at low water concentrations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174382" y="1449021"/>
            <a:ext cx="139825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rtl="0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B-form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174383" y="3365703"/>
            <a:ext cx="139825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rtl="0"/>
            <a:r>
              <a:rPr lang="en-US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A-form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174382" y="5474755"/>
            <a:ext cx="139825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rtl="0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Z-form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194" y="4889980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 has left-handed sense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formed in vivo, but function remains obscure.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Narrower, more elongated helix than A or B.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groove is not really groove and narrow minor groove.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favored by high salt concentrations. </a:t>
            </a:r>
          </a:p>
        </p:txBody>
      </p:sp>
    </p:spTree>
    <p:extLst>
      <p:ext uri="{BB962C8B-B14F-4D97-AF65-F5344CB8AC3E}">
        <p14:creationId xmlns:p14="http://schemas.microsoft.com/office/powerpoint/2010/main" val="26078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forms</a:t>
            </a:r>
            <a:endParaRPr lang="ar-IQ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lazzawi\Pictures\09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1" y="1052736"/>
            <a:ext cx="748684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5805264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A-DNA</a:t>
            </a:r>
            <a:endParaRPr lang="ar-IQ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5805264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B-DNA</a:t>
            </a:r>
            <a:endParaRPr lang="ar-IQ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4208" y="5805264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Z-DNA</a:t>
            </a:r>
            <a:endParaRPr lang="ar-IQ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40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514" y="476672"/>
            <a:ext cx="8116942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The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Nucleic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 Acids (DNA &amp; RNA):</a:t>
            </a:r>
          </a:p>
          <a:p>
            <a:pPr marL="274320" lvl="0" indent="-274320" algn="l" rtl="0">
              <a:spcBef>
                <a:spcPct val="20000"/>
              </a:spcBef>
              <a:buClr>
                <a:srgbClr val="9BBB59"/>
              </a:buClr>
              <a:buSzPct val="95000"/>
            </a:pPr>
            <a:endParaRPr lang="en-US" sz="2400" dirty="0">
              <a:solidFill>
                <a:srgbClr val="FF0000"/>
              </a:solidFill>
              <a:latin typeface="Constantia"/>
              <a:cs typeface="+mj-cs"/>
            </a:endParaRPr>
          </a:p>
          <a:p>
            <a:pPr lvl="0" algn="just" rt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en-US" sz="2400" dirty="0">
                <a:solidFill>
                  <a:srgbClr val="FF0000"/>
                </a:solidFill>
                <a:latin typeface="Constantia"/>
                <a:cs typeface="+mj-cs"/>
              </a:rPr>
              <a:t>DNA</a:t>
            </a:r>
            <a:r>
              <a:rPr lang="en-US" sz="2400" dirty="0">
                <a:solidFill>
                  <a:srgbClr val="0070C0"/>
                </a:solidFill>
                <a:latin typeface="Constantia"/>
                <a:cs typeface="+mj-cs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nstantia"/>
                <a:cs typeface="+mj-cs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Deoxyribonucleic acid</a:t>
            </a:r>
            <a:r>
              <a:rPr lang="en-US" sz="2400" dirty="0" smtClean="0">
                <a:solidFill>
                  <a:srgbClr val="0070C0"/>
                </a:solidFill>
                <a:latin typeface="Constantia"/>
                <a:cs typeface="+mj-cs"/>
              </a:rPr>
              <a:t>) is </a:t>
            </a:r>
            <a:r>
              <a:rPr lang="en-US" sz="2400" dirty="0">
                <a:solidFill>
                  <a:srgbClr val="0070C0"/>
                </a:solidFill>
                <a:latin typeface="Constantia"/>
                <a:cs typeface="+mj-cs"/>
              </a:rPr>
              <a:t>the most important molecule in living cells and contains all the information that the cell need to live and to propagate </a:t>
            </a:r>
            <a:r>
              <a:rPr lang="en-US" sz="2400" dirty="0" smtClean="0">
                <a:solidFill>
                  <a:srgbClr val="0070C0"/>
                </a:solidFill>
                <a:latin typeface="Constantia"/>
                <a:cs typeface="+mj-cs"/>
              </a:rPr>
              <a:t>itself, 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with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RNA</a:t>
            </a:r>
            <a:r>
              <a:rPr lang="en-US" sz="2400" dirty="0">
                <a:solidFill>
                  <a:srgbClr val="0070C0"/>
                </a:solidFill>
                <a:cs typeface="+mj-cs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(Ribonucleic acid), they </a:t>
            </a:r>
            <a:r>
              <a:rPr lang="en-US" sz="2400" dirty="0">
                <a:solidFill>
                  <a:srgbClr val="0070C0"/>
                </a:solidFill>
                <a:cs typeface="+mj-cs"/>
              </a:rPr>
              <a:t>maintain the cell through gene expression. </a:t>
            </a:r>
            <a:endParaRPr lang="en-US" sz="2400" dirty="0" smtClean="0">
              <a:solidFill>
                <a:srgbClr val="0070C0"/>
              </a:solidFill>
              <a:cs typeface="+mj-cs"/>
            </a:endParaRPr>
          </a:p>
          <a:p>
            <a:pPr lvl="0" algn="just" rtl="0">
              <a:spcBef>
                <a:spcPct val="20000"/>
              </a:spcBef>
              <a:buClr>
                <a:srgbClr val="9BBB59"/>
              </a:buClr>
              <a:buSzPct val="95000"/>
            </a:pPr>
            <a:endParaRPr lang="en-US" sz="900" dirty="0">
              <a:solidFill>
                <a:srgbClr val="0070C0"/>
              </a:solidFill>
              <a:cs typeface="+mj-cs"/>
            </a:endParaRPr>
          </a:p>
          <a:p>
            <a:pPr lvl="0" algn="just" rt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en-US" sz="2400" dirty="0" smtClean="0">
                <a:solidFill>
                  <a:srgbClr val="0070C0"/>
                </a:solidFill>
                <a:cs typeface="+mj-cs"/>
              </a:rPr>
              <a:t>Nearly </a:t>
            </a:r>
            <a:r>
              <a:rPr lang="en-US" sz="2400" dirty="0">
                <a:solidFill>
                  <a:srgbClr val="0070C0"/>
                </a:solidFill>
                <a:cs typeface="+mj-cs"/>
              </a:rPr>
              <a:t>all of the DNA present in eukaryotic cells can be found in 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the cell nucleus (chromosomes), </a:t>
            </a:r>
            <a:r>
              <a:rPr lang="en-US" sz="2400" dirty="0">
                <a:solidFill>
                  <a:srgbClr val="0070C0"/>
                </a:solidFill>
                <a:cs typeface="+mj-cs"/>
              </a:rPr>
              <a:t>but 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also there are other amounts are present out of chromosomes, while</a:t>
            </a:r>
            <a:r>
              <a:rPr lang="en-US" sz="2400" dirty="0">
                <a:solidFill>
                  <a:srgbClr val="0070C0"/>
                </a:solidFill>
              </a:rPr>
              <a:t> in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 the prokaryotic cells (such as bacteria), DNA is found in cytoplasm.  </a:t>
            </a:r>
            <a:endParaRPr lang="en-US" sz="24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5301208"/>
            <a:ext cx="4608513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onstantia"/>
                <a:ea typeface="+mn-ea"/>
              </a:rPr>
              <a:t>Types of </a:t>
            </a:r>
            <a:r>
              <a:rPr lang="en-US" sz="2400" dirty="0" err="1" smtClean="0">
                <a:solidFill>
                  <a:srgbClr val="FF0000"/>
                </a:solidFill>
                <a:latin typeface="Constantia"/>
                <a:ea typeface="+mn-ea"/>
              </a:rPr>
              <a:t>Extrachromosomal</a:t>
            </a:r>
            <a:r>
              <a:rPr lang="en-US" sz="2400" dirty="0" smtClean="0">
                <a:solidFill>
                  <a:srgbClr val="FF0000"/>
                </a:solidFill>
                <a:latin typeface="Constantia"/>
                <a:ea typeface="+mn-ea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nstantia"/>
                <a:ea typeface="+mn-ea"/>
              </a:rPr>
              <a:t>DNA</a:t>
            </a:r>
            <a:endParaRPr lang="ar-IQ" sz="2400" dirty="0">
              <a:solidFill>
                <a:srgbClr val="FF0000"/>
              </a:solidFill>
              <a:latin typeface="Constantia"/>
              <a:ea typeface="+mn-ea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4860033" y="5373216"/>
            <a:ext cx="576063" cy="499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4860033" y="5872708"/>
            <a:ext cx="576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4860033" y="5872708"/>
            <a:ext cx="576063" cy="508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40152" y="5157192"/>
            <a:ext cx="180020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Plasmid DNA</a:t>
            </a:r>
            <a:endParaRPr lang="ar-IQ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0152" y="6160076"/>
            <a:ext cx="2664296" cy="398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DNA</a:t>
            </a:r>
            <a:endParaRPr lang="ar-IQ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0152" y="5661248"/>
            <a:ext cx="2664296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 DNA</a:t>
            </a:r>
            <a:endParaRPr lang="ar-IQ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8104" y="5157192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IQ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8104" y="5661248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IQ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6165304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ar-IQ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8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09"/>
            <a:ext cx="8229600" cy="426719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three conformation DNA shape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380084"/>
              </p:ext>
            </p:extLst>
          </p:nvPr>
        </p:nvGraphicFramePr>
        <p:xfrm>
          <a:off x="467544" y="1772816"/>
          <a:ext cx="8229600" cy="43924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76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smtClean="0"/>
                        <a:t>Feature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/>
                        <a:t>A-form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/>
                        <a:t>B-form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/>
                        <a:t>Z-form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30480" marR="30480" marT="30480" marB="30480"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Rotation of helix 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+ 33</a:t>
                      </a: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+ 36°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- 30°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</a:tr>
              <a:tr h="72008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Bp in one turn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Rise of each </a:t>
                      </a:r>
                      <a:r>
                        <a:rPr lang="en-US" sz="20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bp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 </a:t>
                      </a:r>
                      <a:r>
                        <a:rPr lang="en-US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Å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 Å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4.56 </a:t>
                      </a:r>
                      <a:r>
                        <a:rPr lang="en-US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Å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Rise of each turn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28.2 Å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 Å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45.6 </a:t>
                      </a:r>
                      <a:r>
                        <a:rPr lang="en-US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Å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</a:tr>
              <a:tr h="72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Helix diameter</a:t>
                      </a:r>
                      <a:endParaRPr lang="en-US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Å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Å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Å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128640" y="1771491"/>
            <a:ext cx="5268710" cy="252028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 rtl="0">
              <a:buNone/>
            </a:pP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0">
              <a:buNone/>
            </a:pP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574" y="332656"/>
            <a:ext cx="3370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rtl="0"/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1: Plasmid DNA. </a:t>
            </a:r>
            <a:endParaRPr lang="ar-IQ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2050" name="Picture 2" descr="C:\Users\alazzawi\Pictures\plasm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70" y="980728"/>
            <a:ext cx="297371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566" y="3458528"/>
            <a:ext cx="40904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rtl="0"/>
            <a:r>
              <a:rPr lang="en-US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2: Chloroplast DNA. </a:t>
            </a:r>
            <a:endParaRPr lang="ar-IQ" sz="32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942" y="4043303"/>
            <a:ext cx="58496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solidFill>
                  <a:srgbClr val="FF0000"/>
                </a:solidFill>
              </a:rPr>
              <a:t>Chloroplasts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are organelles </a:t>
            </a:r>
            <a:r>
              <a:rPr lang="en-US" sz="2000" dirty="0"/>
              <a:t>that conduct photosynthesis, where the photosynthetic pigment chlorophyll captures the energy from sunlight, converts it, and stores it in the energy-storage molecules ATP and NADPH while freeing oxygen from water in plant and algal cells</a:t>
            </a:r>
            <a:r>
              <a:rPr lang="en-US" sz="2000" dirty="0" smtClean="0"/>
              <a:t>.</a:t>
            </a:r>
          </a:p>
          <a:p>
            <a:pPr algn="just" rtl="0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 DNA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inside chloroplast  responsible for its activity. </a:t>
            </a:r>
          </a:p>
        </p:txBody>
      </p:sp>
      <p:pic>
        <p:nvPicPr>
          <p:cNvPr id="7" name="Picture 2" descr="C:\Users\alazzawi\Pictures\Chloroplast DNA - Wikipedia_files\550px-Chloroplast_DNA_blan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70" y="3920647"/>
            <a:ext cx="2968638" cy="27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093391"/>
            <a:ext cx="506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double stranded super helix DNA (extra chromosomal genetic material) usually found in bacterial cytoplasm. Plasmid are not confined to bacteria but they have been isolated from yeast, protozoa and plants</a:t>
            </a:r>
          </a:p>
        </p:txBody>
      </p:sp>
    </p:spTree>
    <p:extLst>
      <p:ext uri="{BB962C8B-B14F-4D97-AF65-F5344CB8AC3E}">
        <p14:creationId xmlns:p14="http://schemas.microsoft.com/office/powerpoint/2010/main" val="6533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74" y="1124744"/>
            <a:ext cx="805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>
                <a:solidFill>
                  <a:srgbClr val="00B050"/>
                </a:solidFill>
              </a:rPr>
              <a:t>It is </a:t>
            </a:r>
            <a:r>
              <a:rPr lang="en-US" sz="2400" dirty="0" smtClean="0">
                <a:solidFill>
                  <a:srgbClr val="00B050"/>
                </a:solidFill>
              </a:rPr>
              <a:t>the DNA located in organelles</a:t>
            </a:r>
            <a:r>
              <a:rPr lang="en-US" sz="2400" dirty="0">
                <a:solidFill>
                  <a:srgbClr val="00B050"/>
                </a:solidFill>
              </a:rPr>
              <a:t> </a:t>
            </a:r>
            <a:r>
              <a:rPr lang="en-US" sz="2400" dirty="0" smtClean="0">
                <a:solidFill>
                  <a:srgbClr val="00B050"/>
                </a:solidFill>
              </a:rPr>
              <a:t>called mitochondria, which found in eukaryotic cells and acts in convert </a:t>
            </a:r>
            <a:r>
              <a:rPr lang="en-US" sz="2400" dirty="0">
                <a:solidFill>
                  <a:srgbClr val="00B050"/>
                </a:solidFill>
              </a:rPr>
              <a:t>chemical energy from food into a form that cells can </a:t>
            </a:r>
            <a:r>
              <a:rPr lang="en-US" sz="2400" dirty="0" smtClean="0">
                <a:solidFill>
                  <a:srgbClr val="00B050"/>
                </a:solidFill>
              </a:rPr>
              <a:t>use which is adenosine triphosphate</a:t>
            </a:r>
            <a:r>
              <a:rPr lang="en-US" sz="2400" dirty="0">
                <a:solidFill>
                  <a:srgbClr val="00B050"/>
                </a:solidFill>
              </a:rPr>
              <a:t> (</a:t>
            </a:r>
            <a:r>
              <a:rPr lang="en-US" sz="2400" dirty="0">
                <a:solidFill>
                  <a:srgbClr val="FF0000"/>
                </a:solidFill>
              </a:rPr>
              <a:t>ATP</a:t>
            </a:r>
            <a:r>
              <a:rPr lang="en-US" sz="2400" dirty="0">
                <a:solidFill>
                  <a:srgbClr val="00B050"/>
                </a:solidFill>
              </a:rPr>
              <a:t>). 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just" rtl="0"/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574" y="332656"/>
            <a:ext cx="704274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rtl="0"/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3: Mitochondrial DNA </a:t>
            </a:r>
            <a:r>
              <a:rPr 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(myDNA or mDNA)</a:t>
            </a: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. </a:t>
            </a:r>
            <a:endParaRPr lang="ar-IQ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3074" name="Picture 2" descr="C:\Users\alazzawi\Pictures\Mitochondrial_DNA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005403" cy="37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575" y="2875586"/>
            <a:ext cx="43064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/>
            <a:r>
              <a:rPr lang="en-US" sz="2400" dirty="0">
                <a:solidFill>
                  <a:srgbClr val="00B050"/>
                </a:solidFill>
              </a:rPr>
              <a:t>In humans, mitochondrial DNA can be assessed as the smallest chromosome coding for </a:t>
            </a:r>
            <a:r>
              <a:rPr lang="en-US" sz="2400" dirty="0">
                <a:solidFill>
                  <a:srgbClr val="FF0000"/>
                </a:solidFill>
              </a:rPr>
              <a:t>only 37 genes</a:t>
            </a:r>
            <a:r>
              <a:rPr lang="en-US" sz="2400" dirty="0">
                <a:solidFill>
                  <a:srgbClr val="00B050"/>
                </a:solidFill>
              </a:rPr>
              <a:t> and containing only about </a:t>
            </a:r>
            <a:r>
              <a:rPr lang="en-US" sz="2400" dirty="0">
                <a:solidFill>
                  <a:srgbClr val="FF0000"/>
                </a:solidFill>
              </a:rPr>
              <a:t>16,600</a:t>
            </a:r>
            <a:r>
              <a:rPr lang="en-US" sz="2400" dirty="0">
                <a:solidFill>
                  <a:srgbClr val="00B050"/>
                </a:solidFill>
              </a:rPr>
              <a:t> base pairs. Human </a:t>
            </a:r>
            <a:r>
              <a:rPr lang="en-US" sz="2400" dirty="0" smtClean="0">
                <a:solidFill>
                  <a:srgbClr val="00B050"/>
                </a:solidFill>
              </a:rPr>
              <a:t>mitochondrial </a:t>
            </a:r>
            <a:r>
              <a:rPr lang="en-US" sz="2400" dirty="0">
                <a:solidFill>
                  <a:srgbClr val="00B050"/>
                </a:solidFill>
              </a:rPr>
              <a:t>DNA was the first significant part of the human genome to be sequenced.</a:t>
            </a:r>
            <a:endParaRPr lang="ar-IQ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Basic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Structure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Nucleic Acids.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527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 is a polymer consisting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nucleotides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main structural units in nucleic acid) each nucleotide has the 3 following components: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2599936"/>
            <a:ext cx="3497560" cy="6089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Nucleotide</a:t>
            </a:r>
            <a:endParaRPr lang="ar-IQ" dirty="0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11560" y="3254054"/>
            <a:ext cx="3065512" cy="1016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b="1" dirty="0">
                <a:solidFill>
                  <a:srgbClr val="002060"/>
                </a:solidFill>
              </a:rPr>
              <a:t>pentose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(five carbon sugar)</a:t>
            </a:r>
            <a:endParaRPr lang="ar-IQ" sz="2400" b="1" dirty="0">
              <a:solidFill>
                <a:srgbClr val="002060"/>
              </a:solidFill>
            </a:endParaRPr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611560" y="4331418"/>
            <a:ext cx="3065512" cy="1016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Nitrogen base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Purines or </a:t>
            </a:r>
            <a:r>
              <a:rPr lang="en-US" sz="2400" b="1" dirty="0" err="1" smtClean="0">
                <a:solidFill>
                  <a:srgbClr val="002060"/>
                </a:solidFill>
              </a:rPr>
              <a:t>Pyrimidines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ar-IQ" sz="2400" b="1" dirty="0">
              <a:solidFill>
                <a:srgbClr val="002060"/>
              </a:solidFill>
            </a:endParaRPr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611560" y="5433671"/>
            <a:ext cx="3065512" cy="584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Phosphate group </a:t>
            </a:r>
            <a:endParaRPr lang="ar-IQ" sz="2400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61" y="2636912"/>
            <a:ext cx="4179341" cy="33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79512" y="3254054"/>
            <a:ext cx="360040" cy="1016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endParaRPr lang="ar-IQ" sz="24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4356887"/>
            <a:ext cx="360040" cy="1016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endParaRPr lang="ar-IQ" sz="2400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5445225"/>
            <a:ext cx="360040" cy="508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3</a:t>
            </a:r>
            <a:endParaRPr lang="ar-IQ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786408" y="404665"/>
            <a:ext cx="3641576" cy="508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Pentose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(five carbon sugar)</a:t>
            </a:r>
            <a:endParaRPr lang="ar-IQ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60" y="404664"/>
            <a:ext cx="360040" cy="508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endParaRPr lang="en-US" sz="12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472" y="1052736"/>
            <a:ext cx="8257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solidFill>
                  <a:srgbClr val="002060"/>
                </a:solidFill>
              </a:rPr>
              <a:t>Both ribose </a:t>
            </a:r>
            <a:r>
              <a:rPr lang="en-US" sz="2400" dirty="0">
                <a:solidFill>
                  <a:srgbClr val="002060"/>
                </a:solidFill>
              </a:rPr>
              <a:t>and deoxyribose </a:t>
            </a:r>
            <a:r>
              <a:rPr lang="en-US" sz="2400" dirty="0" smtClean="0">
                <a:solidFill>
                  <a:srgbClr val="002060"/>
                </a:solidFill>
              </a:rPr>
              <a:t>sugar are </a:t>
            </a:r>
            <a:r>
              <a:rPr lang="en-US" sz="2400" dirty="0">
                <a:solidFill>
                  <a:srgbClr val="002060"/>
                </a:solidFill>
              </a:rPr>
              <a:t>essential components of nucleotides, and are found </a:t>
            </a:r>
            <a:r>
              <a:rPr lang="en-US" sz="2400" dirty="0" smtClean="0">
                <a:solidFill>
                  <a:srgbClr val="002060"/>
                </a:solidFill>
              </a:rPr>
              <a:t>in both </a:t>
            </a:r>
            <a:r>
              <a:rPr lang="en-US" sz="2400" dirty="0">
                <a:solidFill>
                  <a:srgbClr val="002060"/>
                </a:solidFill>
              </a:rPr>
              <a:t>RNA and DNA, respectively</a:t>
            </a:r>
            <a:r>
              <a:rPr lang="en-US" sz="2400" dirty="0" smtClean="0">
                <a:solidFill>
                  <a:srgbClr val="002060"/>
                </a:solidFill>
              </a:rPr>
              <a:t>. The </a:t>
            </a:r>
            <a:r>
              <a:rPr lang="en-US" sz="2400" dirty="0">
                <a:solidFill>
                  <a:srgbClr val="002060"/>
                </a:solidFill>
              </a:rPr>
              <a:t>sugars found in nucleic acids are pentose sugars (has five carbon atoms). </a:t>
            </a:r>
          </a:p>
        </p:txBody>
      </p:sp>
      <p:pic>
        <p:nvPicPr>
          <p:cNvPr id="5122" name="Picture 2" descr="C:\Users\alazzawi\Pictures\Deoxyribose-and-Ribos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38420"/>
            <a:ext cx="5011936" cy="3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838420"/>
            <a:ext cx="3528392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sz="2400" dirty="0">
                <a:solidFill>
                  <a:srgbClr val="FF0000"/>
                </a:solidFill>
              </a:rPr>
              <a:t>Ribose</a:t>
            </a:r>
            <a:r>
              <a:rPr lang="en-US" sz="2400" dirty="0">
                <a:solidFill>
                  <a:srgbClr val="002060"/>
                </a:solidFill>
              </a:rPr>
              <a:t>, found in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en-US" sz="2400" dirty="0">
                <a:solidFill>
                  <a:srgbClr val="002060"/>
                </a:solidFill>
              </a:rPr>
              <a:t>, is a "normal" sugar, with one oxygen atom attached to each carbon atom, while </a:t>
            </a:r>
            <a:r>
              <a:rPr lang="en-US" sz="2400" dirty="0">
                <a:solidFill>
                  <a:srgbClr val="FF0000"/>
                </a:solidFill>
              </a:rPr>
              <a:t>Deoxyribose</a:t>
            </a:r>
            <a:r>
              <a:rPr lang="en-US" sz="2400" dirty="0">
                <a:solidFill>
                  <a:srgbClr val="002060"/>
                </a:solidFill>
              </a:rPr>
              <a:t>, found in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sz="2400" dirty="0">
                <a:solidFill>
                  <a:srgbClr val="002060"/>
                </a:solidFill>
              </a:rPr>
              <a:t>, is a modified sugar, lacking one oxygen atom (hence the name "deoxy"). </a:t>
            </a:r>
          </a:p>
        </p:txBody>
      </p:sp>
    </p:spTree>
    <p:extLst>
      <p:ext uri="{BB962C8B-B14F-4D97-AF65-F5344CB8AC3E}">
        <p14:creationId xmlns:p14="http://schemas.microsoft.com/office/powerpoint/2010/main" val="6533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786407" y="260649"/>
            <a:ext cx="2583093" cy="508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>
                <a:solidFill>
                  <a:srgbClr val="002060"/>
                </a:solidFill>
              </a:rPr>
              <a:t>nitrogenous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base</a:t>
            </a:r>
            <a:endParaRPr lang="ar-IQ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60" y="260648"/>
            <a:ext cx="360040" cy="508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endParaRPr lang="en-US" sz="12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360" y="823352"/>
            <a:ext cx="8538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>
                <a:solidFill>
                  <a:srgbClr val="002060"/>
                </a:solidFill>
              </a:rPr>
              <a:t>A nitrogenous base is an organic molecule that contains the element nitrogen and play an important role as building blocks of both DNA and RNA. Nitrogenous bases are typically </a:t>
            </a:r>
            <a:r>
              <a:rPr lang="en-US" sz="2400" dirty="0" smtClean="0">
                <a:solidFill>
                  <a:srgbClr val="002060"/>
                </a:solidFill>
              </a:rPr>
              <a:t>classified into two groups; </a:t>
            </a:r>
            <a:r>
              <a:rPr lang="en-US" sz="2400" b="1" dirty="0" smtClean="0">
                <a:solidFill>
                  <a:srgbClr val="FF0000"/>
                </a:solidFill>
              </a:rPr>
              <a:t>pyrimidines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dirty="0" smtClean="0">
                <a:solidFill>
                  <a:srgbClr val="002060"/>
                </a:solidFill>
              </a:rPr>
              <a:t>(which consist of one ring and </a:t>
            </a:r>
            <a:r>
              <a:rPr lang="en-US" sz="2400" dirty="0">
                <a:solidFill>
                  <a:srgbClr val="002060"/>
                </a:solidFill>
              </a:rPr>
              <a:t>contains cytosine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002060"/>
                </a:solidFill>
              </a:rPr>
              <a:t>, thymine 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002060"/>
                </a:solidFill>
              </a:rPr>
              <a:t> and uracil </a:t>
            </a:r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) and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purines</a:t>
            </a:r>
            <a:r>
              <a:rPr lang="en-US" sz="2400" dirty="0" smtClean="0">
                <a:solidFill>
                  <a:srgbClr val="002060"/>
                </a:solidFill>
              </a:rPr>
              <a:t> (which consist of </a:t>
            </a:r>
            <a:r>
              <a:rPr lang="en-US" sz="2400" dirty="0">
                <a:solidFill>
                  <a:srgbClr val="002060"/>
                </a:solidFill>
              </a:rPr>
              <a:t>two ring and contains adenine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002060"/>
                </a:solidFill>
              </a:rPr>
              <a:t> and guanine </a:t>
            </a:r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). Uracil is found only in RNA, while thymine is found only in DNA. </a:t>
            </a:r>
            <a:endParaRPr lang="ar-IQ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lazzawi\Pictures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6383"/>
            <a:ext cx="8382000" cy="30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5946388"/>
            <a:ext cx="1886744" cy="535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DNA &amp; RNA</a:t>
            </a:r>
            <a:endParaRPr lang="ar-IQ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3728" y="5946388"/>
            <a:ext cx="1886744" cy="535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DNA &amp; RNA</a:t>
            </a:r>
            <a:endParaRPr lang="ar-IQ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09392" y="5946388"/>
            <a:ext cx="1886744" cy="535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DNA &amp; RNA</a:t>
            </a:r>
            <a:endParaRPr lang="ar-IQ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5949280"/>
            <a:ext cx="1598712" cy="535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DNA</a:t>
            </a:r>
            <a:endParaRPr lang="ar-IQ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8304" y="5949280"/>
            <a:ext cx="1368152" cy="535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RNA</a:t>
            </a:r>
            <a:endParaRPr lang="ar-IQ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0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359" y="1124744"/>
            <a:ext cx="8363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>
                <a:solidFill>
                  <a:srgbClr val="FF0000"/>
                </a:solidFill>
              </a:rPr>
              <a:t>Phosphate</a:t>
            </a:r>
            <a:r>
              <a:rPr lang="en-US" sz="2000" dirty="0">
                <a:solidFill>
                  <a:prstClr val="black"/>
                </a:solidFill>
              </a:rPr>
              <a:t>, chemical formula </a:t>
            </a:r>
            <a:r>
              <a:rPr lang="en-US" sz="2000" dirty="0" smtClean="0">
                <a:solidFill>
                  <a:prstClr val="black"/>
                </a:solidFill>
              </a:rPr>
              <a:t>PO4</a:t>
            </a:r>
            <a:r>
              <a:rPr lang="en-US" sz="1600" dirty="0" smtClean="0">
                <a:solidFill>
                  <a:prstClr val="black"/>
                </a:solidFill>
              </a:rPr>
              <a:t>3-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</a:rPr>
              <a:t>is a chemical compound made up of one phosphorus and four oxygen atoms. When it is attached to a molecule containing carbon, it is called a phosphate group. It is found in the genetic material DNA and RNA and is also in molecules such as adenosine triphosphate (ATP) that provide energy to cells. </a:t>
            </a:r>
          </a:p>
          <a:p>
            <a:pPr algn="just" rtl="0"/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phosphate group </a:t>
            </a:r>
            <a:r>
              <a:rPr lang="en-US" sz="2000" dirty="0">
                <a:solidFill>
                  <a:prstClr val="black"/>
                </a:solidFill>
              </a:rPr>
              <a:t>(phosphoric acid) attached to the </a:t>
            </a:r>
            <a:r>
              <a:rPr lang="en-US" sz="2000" dirty="0" smtClean="0"/>
              <a:t>5</a:t>
            </a:r>
            <a:r>
              <a:rPr lang="en-US" sz="2000" baseline="30000" dirty="0" smtClean="0"/>
              <a:t>-</a:t>
            </a:r>
            <a:r>
              <a:rPr lang="en-US" sz="2000" dirty="0">
                <a:solidFill>
                  <a:prstClr val="black"/>
                </a:solidFill>
              </a:rPr>
              <a:t> carbon </a:t>
            </a:r>
            <a:endParaRPr lang="en-US" sz="2000" dirty="0"/>
          </a:p>
          <a:p>
            <a:pPr algn="just" rtl="0"/>
            <a:r>
              <a:rPr lang="en-US" sz="2000" dirty="0" smtClean="0">
                <a:solidFill>
                  <a:prstClr val="black"/>
                </a:solidFill>
              </a:rPr>
              <a:t>atom </a:t>
            </a:r>
            <a:r>
              <a:rPr lang="en-US" sz="2000" dirty="0">
                <a:solidFill>
                  <a:prstClr val="black"/>
                </a:solidFill>
              </a:rPr>
              <a:t>of the sugar by a </a:t>
            </a:r>
            <a:r>
              <a:rPr lang="en-US" sz="2000" dirty="0">
                <a:solidFill>
                  <a:srgbClr val="FF0000"/>
                </a:solidFill>
              </a:rPr>
              <a:t>phosphoester </a:t>
            </a:r>
            <a:r>
              <a:rPr lang="en-US" sz="2000" dirty="0" smtClean="0">
                <a:solidFill>
                  <a:srgbClr val="FF0000"/>
                </a:solidFill>
              </a:rPr>
              <a:t>bond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</a:rPr>
              <a:t>this phosphate group is responsible for the strong negative charge of nucleic acid </a:t>
            </a:r>
            <a:endParaRPr lang="ar-IQ" sz="2000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786408" y="260649"/>
            <a:ext cx="2345432" cy="508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Phosphate group</a:t>
            </a:r>
            <a:endParaRPr lang="ar-IQ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360" y="260648"/>
            <a:ext cx="360040" cy="508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Autofit/>
          </a:bodyPr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3</a:t>
            </a:r>
            <a:endParaRPr lang="en-US" sz="12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 descr="Phosphat Io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3955"/>
            <a:ext cx="25908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3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63408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</a:rPr>
              <a:t>Nucleoside &amp; Nucleotide</a:t>
            </a:r>
            <a:endParaRPr lang="ar-IQ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7554"/>
            <a:ext cx="5256584" cy="543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4208" y="341946"/>
            <a:ext cx="2390913" cy="1631216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/>
              </a:rPr>
              <a:t>Nucleoside 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itchFamily="34" charset="0"/>
              <a:cs typeface="Times New Roman"/>
            </a:endParaRP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Nitrogen base</a:t>
            </a: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+</a:t>
            </a: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Sugar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4208" y="2060848"/>
            <a:ext cx="2390913" cy="369332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en-US" b="1" dirty="0">
                <a:ea typeface="Segoe UI Symbol" pitchFamily="34" charset="0"/>
                <a:cs typeface="Times New Roman"/>
              </a:rPr>
              <a:t>by N-</a:t>
            </a:r>
            <a:r>
              <a:rPr lang="el-GR" b="1" dirty="0">
                <a:ea typeface="Segoe UI Symbol" pitchFamily="34" charset="0"/>
                <a:cs typeface="Times New Roman"/>
              </a:rPr>
              <a:t>β</a:t>
            </a:r>
            <a:r>
              <a:rPr lang="en-US" b="1" dirty="0">
                <a:ea typeface="Segoe UI Symbol" pitchFamily="34" charset="0"/>
                <a:cs typeface="Times New Roman"/>
              </a:rPr>
              <a:t>- glycosidic </a:t>
            </a:r>
            <a:r>
              <a:rPr lang="en-US" b="1" dirty="0" smtClean="0">
                <a:ea typeface="Segoe UI Symbol" pitchFamily="34" charset="0"/>
                <a:cs typeface="Times New Roman"/>
              </a:rPr>
              <a:t>bond</a:t>
            </a:r>
            <a:endParaRPr lang="en-US" b="1" dirty="0">
              <a:ea typeface="Segoe UI Symbol" pitchFamily="34" charset="0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3215010"/>
            <a:ext cx="2390913" cy="2369880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/>
              </a:rPr>
              <a:t>Nucleotide 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itchFamily="34" charset="0"/>
              <a:cs typeface="Times New Roman"/>
            </a:endParaRP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Nitrogen base</a:t>
            </a: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+</a:t>
            </a: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Sugar </a:t>
            </a: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+</a:t>
            </a:r>
          </a:p>
          <a:p>
            <a:pPr lvl="0" algn="ctr" rtl="0"/>
            <a:r>
              <a:rPr lang="en-US" sz="2400" dirty="0" smtClean="0">
                <a:solidFill>
                  <a:srgbClr val="FF0000"/>
                </a:solidFill>
                <a:ea typeface="Segoe UI Symbol" pitchFamily="34" charset="0"/>
                <a:cs typeface="Times New Roman"/>
              </a:rPr>
              <a:t>Phosphate group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559" y="5651956"/>
            <a:ext cx="2390913" cy="369332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en-US" b="1" dirty="0">
                <a:ea typeface="Segoe UI Symbol" pitchFamily="34" charset="0"/>
                <a:cs typeface="Times New Roman"/>
              </a:rPr>
              <a:t>by </a:t>
            </a:r>
            <a:r>
              <a:rPr lang="en-US" b="1" dirty="0" smtClean="0">
                <a:ea typeface="Segoe UI Symbol" pitchFamily="34" charset="0"/>
                <a:cs typeface="Times New Roman"/>
              </a:rPr>
              <a:t>phosphoester </a:t>
            </a:r>
            <a:r>
              <a:rPr lang="en-US" b="1" dirty="0">
                <a:ea typeface="Segoe UI Symbol" pitchFamily="34" charset="0"/>
                <a:cs typeface="Times New Roman"/>
              </a:rPr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25850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1270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Molecular Biology                                                            Lecture 2  </vt:lpstr>
      <vt:lpstr>Types of Extrachromosomal DNA</vt:lpstr>
      <vt:lpstr>PowerPoint Presentation</vt:lpstr>
      <vt:lpstr>PowerPoint Presentation</vt:lpstr>
      <vt:lpstr>Basic Structure of Nucleic Acids.</vt:lpstr>
      <vt:lpstr>PowerPoint Presentation</vt:lpstr>
      <vt:lpstr>PowerPoint Presentation</vt:lpstr>
      <vt:lpstr>PowerPoint Presentation</vt:lpstr>
      <vt:lpstr>Nucleoside &amp; Nucleotide</vt:lpstr>
      <vt:lpstr>Nucleotide structure The bond between base and sugar is N-β- glycosidic bond and the bond between sugar and phosphate is an ester bond. Carbon no:1 in Sugar attached to nitrogen NO. 9 in the case of purine, while carbon no:1 in Sugar attached with nitrogen N0.1 in the case of pyrimidine. </vt:lpstr>
      <vt:lpstr>Names of Nucleosides and Nucleotides</vt:lpstr>
      <vt:lpstr>Structure of DNA</vt:lpstr>
      <vt:lpstr>PowerPoint Presentation</vt:lpstr>
      <vt:lpstr>The secondary structure of DNA represent by binding two single strand via two hydrogen bond between adenine and thymine (A=T)  and three hydrogen bond between cytosine and guanine (G≡C).the two strand are anti parallel to each in opposite direction (3́ end of one strand face  the 5́  end of other strand) twisted together .</vt:lpstr>
      <vt:lpstr>Watson and Crick used stick-and-ball models to test their ideas on the possible structure of DNA. They depend on the structure shape proposed Rosalind Franklin and Maurice Wilkins, who were using X-ray diffraction to know the physical structure of the DNA molecule.</vt:lpstr>
      <vt:lpstr>PowerPoint Presentation</vt:lpstr>
      <vt:lpstr>PowerPoint Presentation</vt:lpstr>
      <vt:lpstr>The DNA three forms</vt:lpstr>
      <vt:lpstr>DNA forms</vt:lpstr>
      <vt:lpstr>Difference between three conformation DNA shape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                                                           Lec 2</dc:title>
  <dc:creator>Nadalali</dc:creator>
  <cp:lastModifiedBy>saad</cp:lastModifiedBy>
  <cp:revision>18</cp:revision>
  <dcterms:modified xsi:type="dcterms:W3CDTF">2024-09-26T08:39:49Z</dcterms:modified>
</cp:coreProperties>
</file>