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82" r:id="rId2"/>
    <p:sldId id="283" r:id="rId3"/>
    <p:sldId id="259" r:id="rId4"/>
    <p:sldId id="287" r:id="rId5"/>
    <p:sldId id="284" r:id="rId6"/>
    <p:sldId id="285" r:id="rId7"/>
    <p:sldId id="286" r:id="rId8"/>
    <p:sldId id="288" r:id="rId9"/>
    <p:sldId id="289" r:id="rId10"/>
    <p:sldId id="290" r:id="rId11"/>
    <p:sldId id="292" r:id="rId12"/>
    <p:sldId id="293" r:id="rId13"/>
    <p:sldId id="29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24" autoAdjust="0"/>
  </p:normalViewPr>
  <p:slideViewPr>
    <p:cSldViewPr>
      <p:cViewPr>
        <p:scale>
          <a:sx n="59" d="100"/>
          <a:sy n="59" d="100"/>
        </p:scale>
        <p:origin x="-989" y="-67"/>
      </p:cViewPr>
      <p:guideLst>
        <p:guide orient="horz" pos="2160"/>
        <p:guide pos="2880"/>
      </p:guideLst>
    </p:cSldViewPr>
  </p:slideViewPr>
  <p:notesTextViewPr>
    <p:cViewPr>
      <p:scale>
        <a:sx n="1" d="1"/>
        <a:sy n="1" d="1"/>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82D8B-8248-4B6D-B969-26844FA5B70D}" type="datetimeFigureOut">
              <a:rPr lang="en-US" smtClean="0"/>
              <a:t>9/23/2024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B043E-0B56-4698-9C28-52B918C8BC1F}" type="slidenum">
              <a:rPr lang="en-US" smtClean="0"/>
              <a:t>‹#›</a:t>
            </a:fld>
            <a:endParaRPr lang="en-US"/>
          </a:p>
        </p:txBody>
      </p:sp>
    </p:spTree>
    <p:extLst>
      <p:ext uri="{BB962C8B-B14F-4D97-AF65-F5344CB8AC3E}">
        <p14:creationId xmlns:p14="http://schemas.microsoft.com/office/powerpoint/2010/main" val="351137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C5C14-D268-4439-BB30-90DE4E929F81}" type="slidenum">
              <a:rPr lang="en-US" smtClean="0"/>
              <a:pPr>
                <a:defRPr/>
              </a:pPr>
              <a:t>‹#›</a:t>
            </a:fld>
            <a:endParaRPr lang="en-US"/>
          </a:p>
        </p:txBody>
      </p:sp>
    </p:spTree>
    <p:extLst>
      <p:ext uri="{BB962C8B-B14F-4D97-AF65-F5344CB8AC3E}">
        <p14:creationId xmlns:p14="http://schemas.microsoft.com/office/powerpoint/2010/main" val="359219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794937-BD48-4921-AA71-99930BB8B430}" type="slidenum">
              <a:rPr lang="en-US" smtClean="0"/>
              <a:pPr>
                <a:defRPr/>
              </a:pPr>
              <a:t>‹#›</a:t>
            </a:fld>
            <a:endParaRPr lang="en-US"/>
          </a:p>
        </p:txBody>
      </p:sp>
    </p:spTree>
    <p:extLst>
      <p:ext uri="{BB962C8B-B14F-4D97-AF65-F5344CB8AC3E}">
        <p14:creationId xmlns:p14="http://schemas.microsoft.com/office/powerpoint/2010/main" val="221217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8FECA0-ED07-482D-8167-10B77F2FC04A}" type="slidenum">
              <a:rPr lang="en-US" smtClean="0"/>
              <a:pPr>
                <a:defRPr/>
              </a:pPr>
              <a:t>‹#›</a:t>
            </a:fld>
            <a:endParaRPr lang="en-US"/>
          </a:p>
        </p:txBody>
      </p:sp>
    </p:spTree>
    <p:extLst>
      <p:ext uri="{BB962C8B-B14F-4D97-AF65-F5344CB8AC3E}">
        <p14:creationId xmlns:p14="http://schemas.microsoft.com/office/powerpoint/2010/main" val="346308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5D1A02-AD03-4B99-AC65-C2F132D3C6A0}" type="slidenum">
              <a:rPr lang="en-US" smtClean="0"/>
              <a:pPr>
                <a:defRPr/>
              </a:pPr>
              <a:t>‹#›</a:t>
            </a:fld>
            <a:endParaRPr lang="en-US"/>
          </a:p>
        </p:txBody>
      </p:sp>
    </p:spTree>
    <p:extLst>
      <p:ext uri="{BB962C8B-B14F-4D97-AF65-F5344CB8AC3E}">
        <p14:creationId xmlns:p14="http://schemas.microsoft.com/office/powerpoint/2010/main" val="225950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1522C9-10A6-4355-B84A-7DEA84EBAF7E}" type="slidenum">
              <a:rPr lang="en-US" smtClean="0"/>
              <a:pPr>
                <a:defRPr/>
              </a:pPr>
              <a:t>‹#›</a:t>
            </a:fld>
            <a:endParaRPr lang="en-US"/>
          </a:p>
        </p:txBody>
      </p:sp>
    </p:spTree>
    <p:extLst>
      <p:ext uri="{BB962C8B-B14F-4D97-AF65-F5344CB8AC3E}">
        <p14:creationId xmlns:p14="http://schemas.microsoft.com/office/powerpoint/2010/main" val="294140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9AFD28-3211-4F4D-BA34-5B89BE74E282}" type="slidenum">
              <a:rPr lang="en-US" smtClean="0"/>
              <a:pPr>
                <a:defRPr/>
              </a:pPr>
              <a:t>‹#›</a:t>
            </a:fld>
            <a:endParaRPr lang="en-US"/>
          </a:p>
        </p:txBody>
      </p:sp>
    </p:spTree>
    <p:extLst>
      <p:ext uri="{BB962C8B-B14F-4D97-AF65-F5344CB8AC3E}">
        <p14:creationId xmlns:p14="http://schemas.microsoft.com/office/powerpoint/2010/main" val="117360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7646E08-9120-4599-836D-43F7A4C2842F}" type="slidenum">
              <a:rPr lang="en-US" smtClean="0"/>
              <a:pPr>
                <a:defRPr/>
              </a:pPr>
              <a:t>‹#›</a:t>
            </a:fld>
            <a:endParaRPr lang="en-US"/>
          </a:p>
        </p:txBody>
      </p:sp>
    </p:spTree>
    <p:extLst>
      <p:ext uri="{BB962C8B-B14F-4D97-AF65-F5344CB8AC3E}">
        <p14:creationId xmlns:p14="http://schemas.microsoft.com/office/powerpoint/2010/main" val="395815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699F9D8-545D-42E6-B2DC-CCC89666A363}" type="slidenum">
              <a:rPr lang="en-US" smtClean="0"/>
              <a:pPr>
                <a:defRPr/>
              </a:pPr>
              <a:t>‹#›</a:t>
            </a:fld>
            <a:endParaRPr lang="en-US"/>
          </a:p>
        </p:txBody>
      </p:sp>
    </p:spTree>
    <p:extLst>
      <p:ext uri="{BB962C8B-B14F-4D97-AF65-F5344CB8AC3E}">
        <p14:creationId xmlns:p14="http://schemas.microsoft.com/office/powerpoint/2010/main" val="99422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01828DF-9994-4017-9AF7-06989C5D4869}" type="slidenum">
              <a:rPr lang="en-US" smtClean="0"/>
              <a:pPr>
                <a:defRPr/>
              </a:pPr>
              <a:t>‹#›</a:t>
            </a:fld>
            <a:endParaRPr lang="en-US"/>
          </a:p>
        </p:txBody>
      </p:sp>
    </p:spTree>
    <p:extLst>
      <p:ext uri="{BB962C8B-B14F-4D97-AF65-F5344CB8AC3E}">
        <p14:creationId xmlns:p14="http://schemas.microsoft.com/office/powerpoint/2010/main" val="225810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solidFill>
                <a:srgbClr val="434342"/>
              </a:solidFill>
            </a:endParaRPr>
          </a:p>
        </p:txBody>
      </p:sp>
      <p:sp>
        <p:nvSpPr>
          <p:cNvPr id="7" name="Slide Number Placeholder 6"/>
          <p:cNvSpPr>
            <a:spLocks noGrp="1"/>
          </p:cNvSpPr>
          <p:nvPr>
            <p:ph type="sldNum" sz="quarter" idx="12"/>
          </p:nvPr>
        </p:nvSpPr>
        <p:spPr/>
        <p:txBody>
          <a:bodyPr/>
          <a:lstStyle/>
          <a:p>
            <a:pPr>
              <a:defRPr/>
            </a:pPr>
            <a:fld id="{89C31AD0-6879-4451-BAEF-3D4113E21AEA}" type="slidenum">
              <a:rPr lang="en-US" smtClean="0">
                <a:solidFill>
                  <a:srgbClr val="434342"/>
                </a:solidFill>
              </a:rPr>
              <a:pPr>
                <a:defRPr/>
              </a:pPr>
              <a:t>‹#›</a:t>
            </a:fld>
            <a:endParaRPr lang="en-US">
              <a:solidFill>
                <a:srgbClr val="434342"/>
              </a:solidFill>
            </a:endParaRPr>
          </a:p>
        </p:txBody>
      </p:sp>
    </p:spTree>
    <p:extLst>
      <p:ext uri="{BB962C8B-B14F-4D97-AF65-F5344CB8AC3E}">
        <p14:creationId xmlns:p14="http://schemas.microsoft.com/office/powerpoint/2010/main" val="390415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3021F0-341A-4A40-A56E-16E5EFA33E22}" type="slidenum">
              <a:rPr lang="en-US" smtClean="0"/>
              <a:pPr>
                <a:defRPr/>
              </a:pPr>
              <a:t>‹#›</a:t>
            </a:fld>
            <a:endParaRPr lang="en-US"/>
          </a:p>
        </p:txBody>
      </p:sp>
    </p:spTree>
    <p:extLst>
      <p:ext uri="{BB962C8B-B14F-4D97-AF65-F5344CB8AC3E}">
        <p14:creationId xmlns:p14="http://schemas.microsoft.com/office/powerpoint/2010/main" val="5082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58930B3-0993-4DE3-9E65-452B9BD676A5}"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06392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2396437" y="36493"/>
            <a:ext cx="3903634" cy="135421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endParaRPr lang="en-GB" dirty="0"/>
          </a:p>
          <a:p>
            <a:pPr algn="ctr"/>
            <a:r>
              <a:rPr lang="en-GB" sz="3600" dirty="0">
                <a:latin typeface="Times New Roman" panose="02020603050405020304" pitchFamily="18" charset="0"/>
                <a:cs typeface="Times New Roman" panose="02020603050405020304" pitchFamily="18" charset="0"/>
              </a:rPr>
              <a:t> </a:t>
            </a:r>
            <a:r>
              <a:rPr lang="en-GB" sz="3600" b="1" dirty="0">
                <a:latin typeface="Times New Roman" panose="02020603050405020304" pitchFamily="18" charset="0"/>
                <a:cs typeface="Times New Roman" panose="02020603050405020304" pitchFamily="18" charset="0"/>
              </a:rPr>
              <a:t>Renewable energy</a:t>
            </a:r>
            <a:endParaRPr lang="en-US" altLang="en-US" sz="3600" b="1" dirty="0">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43001" y="4965608"/>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2019-2020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Ali </a:t>
            </a:r>
            <a:r>
              <a:rPr lang="en-US" sz="8000" dirty="0" err="1" smtClean="0">
                <a:latin typeface="Times New Roman" panose="02020603050405020304" pitchFamily="18" charset="0"/>
                <a:cs typeface="Times New Roman" panose="02020603050405020304" pitchFamily="18" charset="0"/>
              </a:rPr>
              <a:t>Alhafiz</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9600" b="1" cap="small" dirty="0" smtClean="0">
                <a:latin typeface="Times New Roman" panose="02020603050405020304" pitchFamily="18" charset="0"/>
                <a:cs typeface="Times New Roman" panose="02020603050405020304" pitchFamily="18" charset="0"/>
              </a:rPr>
              <a:t>fourth </a:t>
            </a:r>
            <a:r>
              <a:rPr lang="en-US" sz="8000" b="1" cap="small" dirty="0" smtClean="0">
                <a:latin typeface="Times New Roman" panose="02020603050405020304" pitchFamily="18" charset="0"/>
                <a:cs typeface="Times New Roman" panose="02020603050405020304" pitchFamily="18" charset="0"/>
              </a:rPr>
              <a:t>STAGE </a:t>
            </a: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2050" name="Picture 2" descr="Image result for Renewable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358053"/>
            <a:ext cx="7772400" cy="358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331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839200" cy="1969770"/>
          </a:xfrm>
          <a:prstGeom prst="rect">
            <a:avLst/>
          </a:prstGeom>
        </p:spPr>
        <p:txBody>
          <a:bodyPr wrap="square">
            <a:spAutoFit/>
          </a:bodyPr>
          <a:lstStyle/>
          <a:p>
            <a:r>
              <a:rPr lang="en-GB" sz="2000" dirty="0" smtClean="0">
                <a:solidFill>
                  <a:srgbClr val="000000"/>
                </a:solidFill>
                <a:latin typeface="Times New Roman" panose="02020603050405020304" pitchFamily="18" charset="0"/>
              </a:rPr>
              <a:t> </a:t>
            </a:r>
            <a:r>
              <a:rPr lang="en-GB" sz="3200" b="1" dirty="0">
                <a:solidFill>
                  <a:srgbClr val="000000"/>
                </a:solidFill>
                <a:latin typeface="Times New Roman" panose="02020603050405020304" pitchFamily="18" charset="0"/>
              </a:rPr>
              <a:t>Total Energy Usage </a:t>
            </a:r>
            <a:endParaRPr lang="en-GB" sz="3200" dirty="0">
              <a:solidFill>
                <a:srgbClr val="000000"/>
              </a:solidFill>
              <a:latin typeface="Times New Roman" panose="02020603050405020304" pitchFamily="18" charset="0"/>
            </a:endParaRPr>
          </a:p>
          <a:p>
            <a:r>
              <a:rPr lang="en-GB" dirty="0">
                <a:solidFill>
                  <a:srgbClr val="000000"/>
                </a:solidFill>
                <a:latin typeface="Times New Roman" panose="02020603050405020304" pitchFamily="18" charset="0"/>
              </a:rPr>
              <a:t>Our total energy use can be divided into three principal areas each of which consume approximately equal amounts of energy on an annual basis: </a:t>
            </a:r>
          </a:p>
          <a:p>
            <a:r>
              <a:rPr lang="en-GB" sz="1400"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Electricity Generation </a:t>
            </a:r>
          </a:p>
          <a:p>
            <a:r>
              <a:rPr lang="en-GB" sz="1400"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Space Heating </a:t>
            </a:r>
          </a:p>
          <a:p>
            <a:r>
              <a:rPr lang="en-GB" sz="1400"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Transportation </a:t>
            </a:r>
          </a:p>
        </p:txBody>
      </p:sp>
      <p:pic>
        <p:nvPicPr>
          <p:cNvPr id="3" name="Picture 2"/>
          <p:cNvPicPr>
            <a:picLocks noChangeAspect="1"/>
          </p:cNvPicPr>
          <p:nvPr/>
        </p:nvPicPr>
        <p:blipFill>
          <a:blip r:embed="rId2"/>
          <a:stretch>
            <a:fillRect/>
          </a:stretch>
        </p:blipFill>
        <p:spPr>
          <a:xfrm>
            <a:off x="275771" y="2438400"/>
            <a:ext cx="8686800" cy="3808735"/>
          </a:xfrm>
          <a:prstGeom prst="rect">
            <a:avLst/>
          </a:prstGeom>
        </p:spPr>
      </p:pic>
    </p:spTree>
    <p:extLst>
      <p:ext uri="{BB962C8B-B14F-4D97-AF65-F5344CB8AC3E}">
        <p14:creationId xmlns:p14="http://schemas.microsoft.com/office/powerpoint/2010/main" val="1350837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534400" cy="1908215"/>
          </a:xfrm>
          <a:prstGeom prst="rect">
            <a:avLst/>
          </a:prstGeom>
        </p:spPr>
        <p:txBody>
          <a:bodyPr wrap="square">
            <a:spAutoFit/>
          </a:bodyPr>
          <a:lstStyle/>
          <a:p>
            <a:r>
              <a:rPr lang="en-GB" sz="2800" b="1" dirty="0">
                <a:solidFill>
                  <a:srgbClr val="000000"/>
                </a:solidFill>
                <a:latin typeface="Times New Roman" panose="02020603050405020304" pitchFamily="18" charset="0"/>
              </a:rPr>
              <a:t>The Need for Alternative Energy </a:t>
            </a:r>
          </a:p>
          <a:p>
            <a:r>
              <a:rPr lang="en-GB" sz="1400"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Basic concept of alternative energy sources relates to issues of </a:t>
            </a:r>
            <a:r>
              <a:rPr lang="en-GB" dirty="0" err="1" smtClean="0">
                <a:solidFill>
                  <a:srgbClr val="000000"/>
                </a:solidFill>
                <a:latin typeface="Times New Roman" panose="02020603050405020304" pitchFamily="18" charset="0"/>
              </a:rPr>
              <a:t>sustainability,renewability</a:t>
            </a:r>
            <a:r>
              <a:rPr lang="en-GB" dirty="0" smtClean="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and pollution reduction. </a:t>
            </a:r>
          </a:p>
          <a:p>
            <a:r>
              <a:rPr lang="en-GB" sz="1400"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In reality, Alternative Energy means anything other than deriving energy via Fossil Fuel combustion </a:t>
            </a:r>
          </a:p>
          <a:p>
            <a:r>
              <a:rPr lang="en-GB" sz="1400"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Basic Barrier to all forms of alternative energy lies in initial costs </a:t>
            </a:r>
          </a:p>
        </p:txBody>
      </p:sp>
      <p:sp>
        <p:nvSpPr>
          <p:cNvPr id="3" name="Rectangle 2"/>
          <p:cNvSpPr/>
          <p:nvPr/>
        </p:nvSpPr>
        <p:spPr>
          <a:xfrm>
            <a:off x="181428" y="2089644"/>
            <a:ext cx="8276771" cy="1292662"/>
          </a:xfrm>
          <a:prstGeom prst="rect">
            <a:avLst/>
          </a:prstGeom>
        </p:spPr>
        <p:txBody>
          <a:bodyPr wrap="square">
            <a:spAutoFit/>
          </a:bodyPr>
          <a:lstStyle/>
          <a:p>
            <a:r>
              <a:rPr lang="en-GB" sz="2400" b="1" dirty="0">
                <a:solidFill>
                  <a:srgbClr val="000000"/>
                </a:solidFill>
                <a:latin typeface="Times New Roman" panose="02020603050405020304" pitchFamily="18" charset="0"/>
              </a:rPr>
              <a:t>Forms of Alternative Energy: </a:t>
            </a:r>
          </a:p>
          <a:p>
            <a:r>
              <a:rPr lang="en-GB" sz="1400" dirty="0">
                <a:solidFill>
                  <a:srgbClr val="000000"/>
                </a:solidFill>
                <a:latin typeface="Times New Roman" panose="02020603050405020304" pitchFamily="18" charset="0"/>
              </a:rPr>
              <a:t> </a:t>
            </a:r>
            <a:r>
              <a:rPr lang="en-GB" b="1" dirty="0">
                <a:solidFill>
                  <a:srgbClr val="000000"/>
                </a:solidFill>
                <a:latin typeface="Times New Roman" panose="02020603050405020304" pitchFamily="18" charset="0"/>
              </a:rPr>
              <a:t>Solar</a:t>
            </a:r>
            <a:r>
              <a:rPr lang="en-GB" dirty="0">
                <a:solidFill>
                  <a:srgbClr val="000000"/>
                </a:solidFill>
                <a:latin typeface="Times New Roman" panose="02020603050405020304" pitchFamily="18" charset="0"/>
              </a:rPr>
              <a:t>: Advantages: Always there; no pollution </a:t>
            </a:r>
          </a:p>
          <a:p>
            <a:r>
              <a:rPr lang="en-GB" dirty="0" smtClean="0">
                <a:solidFill>
                  <a:srgbClr val="000000"/>
                </a:solidFill>
                <a:latin typeface="Times New Roman" panose="02020603050405020304" pitchFamily="18" charset="0"/>
              </a:rPr>
              <a:t>Disadvantages</a:t>
            </a:r>
            <a:r>
              <a:rPr lang="en-GB" dirty="0">
                <a:solidFill>
                  <a:srgbClr val="000000"/>
                </a:solidFill>
                <a:latin typeface="Times New Roman" panose="02020603050405020304" pitchFamily="18" charset="0"/>
              </a:rPr>
              <a:t>: Low efficiency (5-15%); Very high initial costs; lack of adequate storage materials (batteries); High cost to the consumer </a:t>
            </a:r>
            <a:endParaRPr lang="en-GB" dirty="0"/>
          </a:p>
        </p:txBody>
      </p:sp>
      <p:pic>
        <p:nvPicPr>
          <p:cNvPr id="9218" name="Picture 2" descr="Image result for Forms of Alternative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5200"/>
            <a:ext cx="8610600" cy="304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305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2585323"/>
          </a:xfrm>
          <a:prstGeom prst="rect">
            <a:avLst/>
          </a:prstGeom>
          <a:solidFill>
            <a:schemeClr val="accent1">
              <a:lumMod val="40000"/>
              <a:lumOff val="60000"/>
            </a:schemeClr>
          </a:solidFill>
        </p:spPr>
        <p:txBody>
          <a:bodyPr wrap="square">
            <a:spAutoFit/>
          </a:bodyPr>
          <a:lstStyle/>
          <a:p>
            <a:r>
              <a:rPr lang="en-GB" b="1" dirty="0" smtClean="0">
                <a:solidFill>
                  <a:srgbClr val="000000"/>
                </a:solidFill>
                <a:latin typeface="Times New Roman" panose="02020603050405020304" pitchFamily="18" charset="0"/>
              </a:rPr>
              <a:t>Hydro</a:t>
            </a:r>
            <a:r>
              <a:rPr lang="en-GB" dirty="0">
                <a:solidFill>
                  <a:srgbClr val="000000"/>
                </a:solidFill>
                <a:latin typeface="Times New Roman" panose="02020603050405020304" pitchFamily="18" charset="0"/>
              </a:rPr>
              <a:t>: Advantages: No pollution; Very high efficiency (80%); little waste heat; low cost per KWH. </a:t>
            </a:r>
          </a:p>
          <a:p>
            <a:r>
              <a:rPr lang="en-GB" dirty="0">
                <a:solidFill>
                  <a:srgbClr val="000000"/>
                </a:solidFill>
                <a:latin typeface="Times New Roman" panose="02020603050405020304" pitchFamily="18" charset="0"/>
              </a:rPr>
              <a:t>Disadvantages: Fish are endangered species; Sediment </a:t>
            </a:r>
            <a:r>
              <a:rPr lang="en-GB" dirty="0" err="1">
                <a:solidFill>
                  <a:srgbClr val="000000"/>
                </a:solidFill>
                <a:latin typeface="Times New Roman" panose="02020603050405020304" pitchFamily="18" charset="0"/>
              </a:rPr>
              <a:t>buildup</a:t>
            </a:r>
            <a:r>
              <a:rPr lang="en-GB" dirty="0">
                <a:solidFill>
                  <a:srgbClr val="000000"/>
                </a:solidFill>
                <a:latin typeface="Times New Roman" panose="02020603050405020304" pitchFamily="18" charset="0"/>
              </a:rPr>
              <a:t> and dam failure; changes hydrological cycle </a:t>
            </a:r>
          </a:p>
          <a:p>
            <a:r>
              <a:rPr lang="en-GB" sz="1400" dirty="0">
                <a:solidFill>
                  <a:srgbClr val="000000"/>
                </a:solidFill>
                <a:latin typeface="Times New Roman" panose="02020603050405020304" pitchFamily="18" charset="0"/>
              </a:rPr>
              <a:t> </a:t>
            </a:r>
            <a:r>
              <a:rPr lang="en-GB" b="1" dirty="0">
                <a:solidFill>
                  <a:srgbClr val="000000"/>
                </a:solidFill>
                <a:latin typeface="Times New Roman" panose="02020603050405020304" pitchFamily="18" charset="0"/>
              </a:rPr>
              <a:t>Wind</a:t>
            </a:r>
            <a:r>
              <a:rPr lang="en-GB" dirty="0">
                <a:solidFill>
                  <a:srgbClr val="000000"/>
                </a:solidFill>
                <a:latin typeface="Times New Roman" panose="02020603050405020304" pitchFamily="18" charset="0"/>
              </a:rPr>
              <a:t>: Advantages: supplemental power in windy areas; best alternative for individual homeowner </a:t>
            </a:r>
          </a:p>
          <a:p>
            <a:endParaRPr lang="en-GB" dirty="0">
              <a:solidFill>
                <a:srgbClr val="000000"/>
              </a:solidFill>
              <a:latin typeface="Times New Roman" panose="02020603050405020304" pitchFamily="18" charset="0"/>
            </a:endParaRPr>
          </a:p>
          <a:p>
            <a:r>
              <a:rPr lang="en-GB" b="1" dirty="0">
                <a:solidFill>
                  <a:srgbClr val="000000"/>
                </a:solidFill>
                <a:latin typeface="Times New Roman" panose="02020603050405020304" pitchFamily="18" charset="0"/>
              </a:rPr>
              <a:t>Disadvantage</a:t>
            </a:r>
            <a:r>
              <a:rPr lang="en-GB" dirty="0">
                <a:solidFill>
                  <a:srgbClr val="000000"/>
                </a:solidFill>
                <a:latin typeface="Times New Roman" panose="02020603050405020304" pitchFamily="18" charset="0"/>
              </a:rPr>
              <a:t>s: Highly variable source; relatively low efficiency (30%); more power than is needed is produced when the wind blows; efficient energy storage is thus required </a:t>
            </a:r>
            <a:endParaRPr lang="en-GB" dirty="0"/>
          </a:p>
        </p:txBody>
      </p:sp>
      <p:sp>
        <p:nvSpPr>
          <p:cNvPr id="3" name="Rectangle 2"/>
          <p:cNvSpPr/>
          <p:nvPr/>
        </p:nvSpPr>
        <p:spPr>
          <a:xfrm>
            <a:off x="181429" y="3048000"/>
            <a:ext cx="8839200" cy="2308324"/>
          </a:xfrm>
          <a:prstGeom prst="rect">
            <a:avLst/>
          </a:prstGeom>
          <a:solidFill>
            <a:schemeClr val="accent3">
              <a:lumMod val="40000"/>
              <a:lumOff val="60000"/>
            </a:schemeClr>
          </a:solidFill>
        </p:spPr>
        <p:txBody>
          <a:bodyPr wrap="square">
            <a:spAutoFit/>
          </a:bodyPr>
          <a:lstStyle/>
          <a:p>
            <a:r>
              <a:rPr lang="en-GB" b="1" dirty="0" smtClean="0">
                <a:solidFill>
                  <a:srgbClr val="000000"/>
                </a:solidFill>
                <a:latin typeface="Times New Roman" panose="02020603050405020304" pitchFamily="18" charset="0"/>
              </a:rPr>
              <a:t>Geothermal</a:t>
            </a:r>
            <a:r>
              <a:rPr lang="en-GB" dirty="0">
                <a:solidFill>
                  <a:srgbClr val="000000"/>
                </a:solidFill>
                <a:latin typeface="Times New Roman" panose="02020603050405020304" pitchFamily="18" charset="0"/>
              </a:rPr>
              <a:t>: Advantages: very high efficiency; low initial costs since you already got steam </a:t>
            </a:r>
          </a:p>
          <a:p>
            <a:r>
              <a:rPr lang="en-GB" dirty="0">
                <a:solidFill>
                  <a:srgbClr val="000000"/>
                </a:solidFill>
                <a:latin typeface="Times New Roman" panose="02020603050405020304" pitchFamily="18" charset="0"/>
              </a:rPr>
              <a:t>Disadvantages: non-renewable (more is taken out than can be put in by nature) </a:t>
            </a:r>
          </a:p>
          <a:p>
            <a:r>
              <a:rPr lang="en-GB" sz="1400" dirty="0">
                <a:solidFill>
                  <a:srgbClr val="000000"/>
                </a:solidFill>
                <a:latin typeface="Times New Roman" panose="02020603050405020304" pitchFamily="18" charset="0"/>
              </a:rPr>
              <a:t> </a:t>
            </a:r>
            <a:r>
              <a:rPr lang="en-GB" b="1" dirty="0">
                <a:solidFill>
                  <a:srgbClr val="000000"/>
                </a:solidFill>
                <a:latin typeface="Times New Roman" panose="02020603050405020304" pitchFamily="18" charset="0"/>
              </a:rPr>
              <a:t>Ocean </a:t>
            </a:r>
            <a:r>
              <a:rPr lang="en-GB" dirty="0">
                <a:solidFill>
                  <a:srgbClr val="000000"/>
                </a:solidFill>
                <a:latin typeface="Times New Roman" panose="02020603050405020304" pitchFamily="18" charset="0"/>
              </a:rPr>
              <a:t>Thermal Energy Conversion: Advantages: can be used on large scale; exploits natural temperature gradients in the ocean </a:t>
            </a:r>
          </a:p>
          <a:p>
            <a:endParaRPr lang="en-GB" dirty="0">
              <a:solidFill>
                <a:srgbClr val="000000"/>
              </a:solidFill>
              <a:latin typeface="Times New Roman" panose="02020603050405020304" pitchFamily="18" charset="0"/>
            </a:endParaRPr>
          </a:p>
          <a:p>
            <a:r>
              <a:rPr lang="en-GB" b="1" dirty="0">
                <a:solidFill>
                  <a:srgbClr val="000000"/>
                </a:solidFill>
                <a:latin typeface="Times New Roman" panose="02020603050405020304" pitchFamily="18" charset="0"/>
              </a:rPr>
              <a:t>Disadvantages</a:t>
            </a:r>
            <a:r>
              <a:rPr lang="en-GB" dirty="0">
                <a:solidFill>
                  <a:srgbClr val="000000"/>
                </a:solidFill>
                <a:latin typeface="Times New Roman" panose="02020603050405020304" pitchFamily="18" charset="0"/>
              </a:rPr>
              <a:t>: extremely high cost; Damage to coastal environments </a:t>
            </a:r>
          </a:p>
          <a:p>
            <a:r>
              <a:rPr lang="en-GB" sz="1400" dirty="0">
                <a:solidFill>
                  <a:srgbClr val="000000"/>
                </a:solidFill>
                <a:latin typeface="Times New Roman" panose="02020603050405020304" pitchFamily="18" charset="0"/>
              </a:rPr>
              <a:t> </a:t>
            </a:r>
            <a:r>
              <a:rPr lang="en-GB" b="1" dirty="0">
                <a:solidFill>
                  <a:srgbClr val="000000"/>
                </a:solidFill>
                <a:latin typeface="Times New Roman" panose="02020603050405020304" pitchFamily="18" charset="0"/>
              </a:rPr>
              <a:t>Tidal Energy </a:t>
            </a:r>
            <a:r>
              <a:rPr lang="en-GB" dirty="0">
                <a:solidFill>
                  <a:srgbClr val="000000"/>
                </a:solidFill>
                <a:latin typeface="Times New Roman" panose="02020603050405020304" pitchFamily="18" charset="0"/>
              </a:rPr>
              <a:t>:Advantages: Steady source; energy extracted from the potential and kinetic energy of the earth-sun-moon system; can exploit bore tides for maximum efficiency </a:t>
            </a:r>
          </a:p>
        </p:txBody>
      </p:sp>
      <p:sp>
        <p:nvSpPr>
          <p:cNvPr id="4" name="Rectangle 3"/>
          <p:cNvSpPr/>
          <p:nvPr/>
        </p:nvSpPr>
        <p:spPr>
          <a:xfrm>
            <a:off x="145142" y="5561372"/>
            <a:ext cx="8846457" cy="646331"/>
          </a:xfrm>
          <a:prstGeom prst="rect">
            <a:avLst/>
          </a:prstGeom>
          <a:solidFill>
            <a:schemeClr val="accent3">
              <a:lumMod val="40000"/>
              <a:lumOff val="60000"/>
            </a:schemeClr>
          </a:solidFill>
        </p:spPr>
        <p:txBody>
          <a:bodyPr wrap="square">
            <a:spAutoFit/>
          </a:bodyPr>
          <a:lstStyle/>
          <a:p>
            <a:r>
              <a:rPr lang="en-GB" b="1" dirty="0">
                <a:solidFill>
                  <a:srgbClr val="000000"/>
                </a:solidFill>
                <a:latin typeface="Times New Roman" panose="02020603050405020304" pitchFamily="18" charset="0"/>
              </a:rPr>
              <a:t>Disadvantages</a:t>
            </a:r>
            <a:r>
              <a:rPr lang="en-GB" dirty="0">
                <a:solidFill>
                  <a:srgbClr val="000000"/>
                </a:solidFill>
                <a:latin typeface="Times New Roman" panose="02020603050405020304" pitchFamily="18" charset="0"/>
              </a:rPr>
              <a:t>: low duty cycle due to intermittent tidal flow; huge modification of coastal environment; very high costs for low duty cycle source </a:t>
            </a:r>
            <a:endParaRPr lang="en-GB" dirty="0"/>
          </a:p>
        </p:txBody>
      </p:sp>
    </p:spTree>
    <p:extLst>
      <p:ext uri="{BB962C8B-B14F-4D97-AF65-F5344CB8AC3E}">
        <p14:creationId xmlns:p14="http://schemas.microsoft.com/office/powerpoint/2010/main" val="2103300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3416320"/>
          </a:xfrm>
          <a:prstGeom prst="rect">
            <a:avLst/>
          </a:prstGeom>
          <a:solidFill>
            <a:schemeClr val="accent1">
              <a:lumMod val="40000"/>
              <a:lumOff val="60000"/>
            </a:schemeClr>
          </a:solidFill>
        </p:spPr>
        <p:txBody>
          <a:bodyPr wrap="square">
            <a:spAutoFit/>
          </a:bodyPr>
          <a:lstStyle/>
          <a:p>
            <a:r>
              <a:rPr lang="en-GB" sz="2400" b="1" dirty="0" smtClean="0">
                <a:solidFill>
                  <a:srgbClr val="000000"/>
                </a:solidFill>
                <a:latin typeface="Times New Roman" panose="02020603050405020304" pitchFamily="18" charset="0"/>
              </a:rPr>
              <a:t>Hydrogen </a:t>
            </a:r>
            <a:r>
              <a:rPr lang="en-GB" sz="2400" b="1" dirty="0">
                <a:solidFill>
                  <a:srgbClr val="000000"/>
                </a:solidFill>
                <a:latin typeface="Times New Roman" panose="02020603050405020304" pitchFamily="18" charset="0"/>
              </a:rPr>
              <a:t>Burning</a:t>
            </a:r>
            <a:r>
              <a:rPr lang="en-GB" sz="2400" dirty="0">
                <a:solidFill>
                  <a:srgbClr val="000000"/>
                </a:solidFill>
                <a:latin typeface="Times New Roman" panose="02020603050405020304" pitchFamily="18" charset="0"/>
              </a:rPr>
              <a:t>: Advantages: very high energy density; good for space heating </a:t>
            </a:r>
          </a:p>
          <a:p>
            <a:r>
              <a:rPr lang="en-GB" sz="2400" dirty="0">
                <a:solidFill>
                  <a:srgbClr val="000000"/>
                </a:solidFill>
                <a:latin typeface="Times New Roman" panose="02020603050405020304" pitchFamily="18" charset="0"/>
              </a:rPr>
              <a:t>Disadvantages: No naturally occurring sources of Hydrogen; needs to be separated from water via electrolysis which takes a lot of energy; Hydrogen needs to be liquefied for transport - takes more energy. </a:t>
            </a:r>
          </a:p>
          <a:p>
            <a:r>
              <a:rPr lang="en-GB" sz="2400" dirty="0">
                <a:solidFill>
                  <a:srgbClr val="000000"/>
                </a:solidFill>
                <a:latin typeface="Times New Roman" panose="02020603050405020304" pitchFamily="18" charset="0"/>
              </a:rPr>
              <a:t> </a:t>
            </a:r>
            <a:r>
              <a:rPr lang="en-GB" sz="2400" b="1" dirty="0">
                <a:solidFill>
                  <a:srgbClr val="000000"/>
                </a:solidFill>
                <a:latin typeface="Times New Roman" panose="02020603050405020304" pitchFamily="18" charset="0"/>
              </a:rPr>
              <a:t>Biomass Burning</a:t>
            </a:r>
            <a:r>
              <a:rPr lang="en-GB" sz="2400" dirty="0">
                <a:solidFill>
                  <a:srgbClr val="000000"/>
                </a:solidFill>
                <a:latin typeface="Times New Roman" panose="02020603050405020304" pitchFamily="18" charset="0"/>
              </a:rPr>
              <a:t>: Advantages: Biomass waste (wood products, sewage, paper, </a:t>
            </a:r>
            <a:r>
              <a:rPr lang="en-GB" sz="2400" dirty="0" err="1">
                <a:solidFill>
                  <a:srgbClr val="000000"/>
                </a:solidFill>
                <a:latin typeface="Times New Roman" panose="02020603050405020304" pitchFamily="18" charset="0"/>
              </a:rPr>
              <a:t>etc</a:t>
            </a:r>
            <a:r>
              <a:rPr lang="en-GB" sz="2400" dirty="0">
                <a:solidFill>
                  <a:srgbClr val="000000"/>
                </a:solidFill>
                <a:latin typeface="Times New Roman" panose="02020603050405020304" pitchFamily="18" charset="0"/>
              </a:rPr>
              <a:t>) are natural by products of our society </a:t>
            </a:r>
          </a:p>
          <a:p>
            <a:r>
              <a:rPr lang="en-GB" sz="2400" dirty="0" smtClean="0">
                <a:solidFill>
                  <a:srgbClr val="000000"/>
                </a:solidFill>
                <a:latin typeface="Times New Roman" panose="02020603050405020304" pitchFamily="18" charset="0"/>
              </a:rPr>
              <a:t>Disadvantages</a:t>
            </a:r>
            <a:r>
              <a:rPr lang="en-GB" sz="2400" dirty="0">
                <a:solidFill>
                  <a:srgbClr val="000000"/>
                </a:solidFill>
                <a:latin typeface="Times New Roman" panose="02020603050405020304" pitchFamily="18" charset="0"/>
              </a:rPr>
              <a:t>: Particulate pollution from biomass burners </a:t>
            </a:r>
            <a:endParaRPr lang="en-GB" sz="2400" dirty="0"/>
          </a:p>
        </p:txBody>
      </p:sp>
    </p:spTree>
    <p:extLst>
      <p:ext uri="{BB962C8B-B14F-4D97-AF65-F5344CB8AC3E}">
        <p14:creationId xmlns:p14="http://schemas.microsoft.com/office/powerpoint/2010/main" val="2265731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7565" y="1600200"/>
            <a:ext cx="7521575" cy="549275"/>
          </a:xfrm>
        </p:spPr>
        <p:txBody>
          <a:bodyPr>
            <a:noAutofit/>
          </a:bodyPr>
          <a:lstStyle/>
          <a:p>
            <a:r>
              <a:rPr lang="en-US" sz="6000" dirty="0" smtClean="0">
                <a:solidFill>
                  <a:srgbClr val="00B0F0"/>
                </a:solidFill>
              </a:rPr>
              <a:t>Welcome Students!  </a:t>
            </a:r>
            <a:r>
              <a:rPr lang="en-US" sz="6000" dirty="0" smtClean="0">
                <a:solidFill>
                  <a:srgbClr val="00B0F0"/>
                </a:solidFill>
                <a:sym typeface="Wingdings" panose="05000000000000000000" pitchFamily="2" charset="2"/>
              </a:rPr>
              <a:t> </a:t>
            </a:r>
            <a:endParaRPr lang="en-GB" sz="6000" dirty="0">
              <a:solidFill>
                <a:srgbClr val="00B0F0"/>
              </a:solidFill>
            </a:endParaRPr>
          </a:p>
        </p:txBody>
      </p:sp>
      <p:sp>
        <p:nvSpPr>
          <p:cNvPr id="5" name="Title 1"/>
          <p:cNvSpPr txBox="1">
            <a:spLocks/>
          </p:cNvSpPr>
          <p:nvPr/>
        </p:nvSpPr>
        <p:spPr>
          <a:xfrm>
            <a:off x="815794" y="28956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To LECTURE ONE</a:t>
            </a:r>
            <a:endParaRPr lang="en-GB" dirty="0"/>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0263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04800"/>
            <a:ext cx="8763000" cy="2554545"/>
          </a:xfrm>
          <a:prstGeom prst="rect">
            <a:avLst/>
          </a:prstGeom>
          <a:solidFill>
            <a:schemeClr val="accent3">
              <a:lumMod val="20000"/>
              <a:lumOff val="80000"/>
            </a:schemeClr>
          </a:solidFill>
        </p:spPr>
        <p:txBody>
          <a:bodyPr wrap="square">
            <a:spAutoFit/>
          </a:bodyPr>
          <a:lstStyle/>
          <a:p>
            <a:pPr algn="justLow"/>
            <a:r>
              <a:rPr lang="en-GB" sz="2000" b="1" dirty="0" smtClean="0">
                <a:solidFill>
                  <a:srgbClr val="000000"/>
                </a:solidFill>
                <a:latin typeface="Times New Roman" panose="02020603050405020304" pitchFamily="18" charset="0"/>
              </a:rPr>
              <a:t>What </a:t>
            </a:r>
            <a:r>
              <a:rPr lang="en-GB" sz="2000" b="1" dirty="0">
                <a:solidFill>
                  <a:srgbClr val="000000"/>
                </a:solidFill>
                <a:latin typeface="Times New Roman" panose="02020603050405020304" pitchFamily="18" charset="0"/>
              </a:rPr>
              <a:t>is Energy? </a:t>
            </a:r>
            <a:endParaRPr lang="en-GB" sz="2000" dirty="0">
              <a:solidFill>
                <a:srgbClr val="000000"/>
              </a:solidFill>
              <a:latin typeface="Times New Roman" panose="02020603050405020304" pitchFamily="18" charset="0"/>
            </a:endParaRPr>
          </a:p>
          <a:p>
            <a:pPr algn="justLow"/>
            <a:r>
              <a:rPr lang="en-GB" sz="2000" dirty="0">
                <a:solidFill>
                  <a:srgbClr val="000000"/>
                </a:solidFill>
                <a:latin typeface="Times New Roman" panose="02020603050405020304" pitchFamily="18" charset="0"/>
              </a:rPr>
              <a:t>energy is defined as the ability of a system to cause external action </a:t>
            </a:r>
          </a:p>
          <a:p>
            <a:pPr algn="justLow"/>
            <a:r>
              <a:rPr lang="en-GB" sz="2000" b="1" dirty="0">
                <a:solidFill>
                  <a:srgbClr val="000000"/>
                </a:solidFill>
                <a:latin typeface="Times New Roman" panose="02020603050405020304" pitchFamily="18" charset="0"/>
              </a:rPr>
              <a:t>Forms of energy</a:t>
            </a:r>
            <a:r>
              <a:rPr lang="en-GB" sz="2000" dirty="0">
                <a:solidFill>
                  <a:srgbClr val="000000"/>
                </a:solidFill>
                <a:latin typeface="Times New Roman" panose="02020603050405020304" pitchFamily="18" charset="0"/>
              </a:rPr>
              <a:t>: mechanical energy (i.e. potential or kinetic energy), thermal, electric and chemical energy, nuclear energy and solar energy </a:t>
            </a:r>
          </a:p>
          <a:p>
            <a:pPr algn="justLow"/>
            <a:r>
              <a:rPr lang="en-GB" sz="2000" dirty="0">
                <a:solidFill>
                  <a:srgbClr val="000000"/>
                </a:solidFill>
                <a:latin typeface="Times New Roman" panose="02020603050405020304" pitchFamily="18" charset="0"/>
              </a:rPr>
              <a:t>• The ability to perform work becomes </a:t>
            </a:r>
            <a:r>
              <a:rPr lang="en-GB" sz="2000" i="1" dirty="0">
                <a:solidFill>
                  <a:srgbClr val="000000"/>
                </a:solidFill>
                <a:latin typeface="Times New Roman" panose="02020603050405020304" pitchFamily="18" charset="0"/>
              </a:rPr>
              <a:t>visible </a:t>
            </a:r>
            <a:r>
              <a:rPr lang="en-GB" sz="2000" dirty="0">
                <a:solidFill>
                  <a:srgbClr val="000000"/>
                </a:solidFill>
                <a:latin typeface="Times New Roman" panose="02020603050405020304" pitchFamily="18" charset="0"/>
              </a:rPr>
              <a:t>by force, heat and light </a:t>
            </a:r>
          </a:p>
          <a:p>
            <a:pPr algn="justLow"/>
            <a:r>
              <a:rPr lang="en-GB" sz="2000" dirty="0">
                <a:solidFill>
                  <a:srgbClr val="000000"/>
                </a:solidFill>
                <a:latin typeface="Times New Roman" panose="02020603050405020304" pitchFamily="18" charset="0"/>
              </a:rPr>
              <a:t>• The ability to perform work from chemical energy, nuclear and solar energy is only given if these forms of energy are transformed into mechanical and/or thermal energy </a:t>
            </a:r>
            <a:endParaRPr lang="en-GB" sz="2000" dirty="0"/>
          </a:p>
        </p:txBody>
      </p:sp>
      <p:pic>
        <p:nvPicPr>
          <p:cNvPr id="3076" name="Picture 4" descr="Image result for what is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 y="3048000"/>
            <a:ext cx="4648200" cy="3384352"/>
          </a:xfrm>
          <a:prstGeom prst="rect">
            <a:avLst/>
          </a:prstGeom>
          <a:noFill/>
          <a:effectLst>
            <a:softEdge rad="482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384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solarschools.net/build/img/learn/energy/types/diagram_800_resize_q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610600" cy="5486400"/>
          </a:xfrm>
          <a:prstGeom prst="rect">
            <a:avLst/>
          </a:prstGeom>
          <a:solidFill>
            <a:schemeClr val="accent1">
              <a:lumMod val="20000"/>
              <a:lumOff val="80000"/>
            </a:schemeClr>
          </a:solidFill>
          <a:ln>
            <a:solidFill>
              <a:schemeClr val="tx1"/>
            </a:solidFill>
          </a:ln>
        </p:spPr>
      </p:pic>
    </p:spTree>
    <p:extLst>
      <p:ext uri="{BB962C8B-B14F-4D97-AF65-F5344CB8AC3E}">
        <p14:creationId xmlns:p14="http://schemas.microsoft.com/office/powerpoint/2010/main" val="2693126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Applications of renewable energ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597" y="3238955"/>
            <a:ext cx="8534400" cy="3571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152400"/>
            <a:ext cx="8839200" cy="3170099"/>
          </a:xfrm>
          <a:prstGeom prst="rect">
            <a:avLst/>
          </a:prstGeom>
          <a:solidFill>
            <a:schemeClr val="accent1">
              <a:lumMod val="20000"/>
              <a:lumOff val="80000"/>
            </a:schemeClr>
          </a:solidFill>
        </p:spPr>
        <p:txBody>
          <a:bodyPr wrap="square">
            <a:spAutoFit/>
          </a:bodyPr>
          <a:lstStyle/>
          <a:p>
            <a:pPr algn="justLow"/>
            <a:r>
              <a:rPr lang="en-GB" sz="2000" b="1" dirty="0" smtClean="0">
                <a:solidFill>
                  <a:srgbClr val="000000"/>
                </a:solidFill>
                <a:latin typeface="Times New Roman" panose="02020603050405020304" pitchFamily="18" charset="0"/>
              </a:rPr>
              <a:t>Energy </a:t>
            </a:r>
            <a:r>
              <a:rPr lang="en-GB" sz="2000" b="1" dirty="0">
                <a:solidFill>
                  <a:srgbClr val="000000"/>
                </a:solidFill>
                <a:latin typeface="Times New Roman" panose="02020603050405020304" pitchFamily="18" charset="0"/>
              </a:rPr>
              <a:t>resources are generally distinguished: </a:t>
            </a:r>
            <a:endParaRPr lang="en-GB" sz="2000" dirty="0">
              <a:solidFill>
                <a:srgbClr val="000000"/>
              </a:solidFill>
              <a:latin typeface="Times New Roman" panose="02020603050405020304" pitchFamily="18" charset="0"/>
            </a:endParaRPr>
          </a:p>
          <a:p>
            <a:pPr algn="justLow"/>
            <a:r>
              <a:rPr lang="en-GB" sz="2000" dirty="0">
                <a:solidFill>
                  <a:srgbClr val="000000"/>
                </a:solidFill>
                <a:latin typeface="Times New Roman" panose="02020603050405020304" pitchFamily="18" charset="0"/>
              </a:rPr>
              <a:t>• Fossil </a:t>
            </a:r>
            <a:r>
              <a:rPr lang="en-GB" sz="2000" dirty="0" smtClean="0">
                <a:solidFill>
                  <a:srgbClr val="000000"/>
                </a:solidFill>
                <a:latin typeface="Times New Roman" panose="02020603050405020304" pitchFamily="18" charset="0"/>
              </a:rPr>
              <a:t>energy(</a:t>
            </a:r>
            <a:r>
              <a:rPr lang="ar-SA" sz="2000" dirty="0" smtClean="0">
                <a:solidFill>
                  <a:srgbClr val="000000"/>
                </a:solidFill>
                <a:latin typeface="Times New Roman" panose="02020603050405020304" pitchFamily="18" charset="0"/>
              </a:rPr>
              <a:t>الطاقة الاحفورية</a:t>
            </a:r>
            <a:r>
              <a:rPr lang="en-GB" sz="2000" dirty="0" smtClean="0">
                <a:solidFill>
                  <a:srgbClr val="000000"/>
                </a:solidFill>
                <a:latin typeface="Times New Roman" panose="02020603050405020304" pitchFamily="18" charset="0"/>
              </a:rPr>
              <a:t>) </a:t>
            </a:r>
            <a:r>
              <a:rPr lang="en-GB" sz="2000" dirty="0">
                <a:solidFill>
                  <a:srgbClr val="000000"/>
                </a:solidFill>
                <a:latin typeface="Times New Roman" panose="02020603050405020304" pitchFamily="18" charset="0"/>
              </a:rPr>
              <a:t>resources are stocks of energy that have formed during ancient geologic ages by biologic and/or geologic processes. </a:t>
            </a:r>
          </a:p>
          <a:p>
            <a:pPr algn="justLow"/>
            <a:r>
              <a:rPr lang="en-GB" sz="2000" dirty="0">
                <a:solidFill>
                  <a:srgbClr val="000000"/>
                </a:solidFill>
                <a:latin typeface="Times New Roman" panose="02020603050405020304" pitchFamily="18" charset="0"/>
              </a:rPr>
              <a:t>-fossil </a:t>
            </a:r>
            <a:r>
              <a:rPr lang="en-GB" sz="2000" dirty="0" err="1">
                <a:solidFill>
                  <a:srgbClr val="000000"/>
                </a:solidFill>
                <a:latin typeface="Times New Roman" panose="02020603050405020304" pitchFamily="18" charset="0"/>
              </a:rPr>
              <a:t>biogenous</a:t>
            </a:r>
            <a:r>
              <a:rPr lang="en-GB" sz="2000" dirty="0">
                <a:solidFill>
                  <a:srgbClr val="000000"/>
                </a:solidFill>
                <a:latin typeface="Times New Roman" panose="02020603050405020304" pitchFamily="18" charset="0"/>
              </a:rPr>
              <a:t> energy resources (i.e. stocks of energy carrier of biological origin) </a:t>
            </a:r>
            <a:r>
              <a:rPr lang="en-GB" sz="2000" dirty="0" err="1">
                <a:solidFill>
                  <a:srgbClr val="000000"/>
                </a:solidFill>
                <a:latin typeface="Times New Roman" panose="02020603050405020304" pitchFamily="18" charset="0"/>
              </a:rPr>
              <a:t>E.g</a:t>
            </a:r>
            <a:r>
              <a:rPr lang="en-GB" sz="2000" dirty="0">
                <a:solidFill>
                  <a:srgbClr val="000000"/>
                </a:solidFill>
                <a:latin typeface="Times New Roman" panose="02020603050405020304" pitchFamily="18" charset="0"/>
              </a:rPr>
              <a:t>: hard coal, natural gas, crude oil deposits-fossil mineral energy resources (i.e. stocks of energy carrier of mineral origin or non-biological origin) </a:t>
            </a:r>
            <a:r>
              <a:rPr lang="en-GB" sz="2000" dirty="0" err="1">
                <a:solidFill>
                  <a:srgbClr val="000000"/>
                </a:solidFill>
                <a:latin typeface="Times New Roman" panose="02020603050405020304" pitchFamily="18" charset="0"/>
              </a:rPr>
              <a:t>E.g</a:t>
            </a:r>
            <a:r>
              <a:rPr lang="en-GB" sz="2000" dirty="0">
                <a:solidFill>
                  <a:srgbClr val="000000"/>
                </a:solidFill>
                <a:latin typeface="Times New Roman" panose="02020603050405020304" pitchFamily="18" charset="0"/>
              </a:rPr>
              <a:t>: energy contents of uranium deposits and resources to be used for nuclear fusion processes. </a:t>
            </a:r>
          </a:p>
          <a:p>
            <a:pPr algn="justLow"/>
            <a:r>
              <a:rPr lang="en-GB" sz="2000" dirty="0">
                <a:solidFill>
                  <a:srgbClr val="000000"/>
                </a:solidFill>
                <a:latin typeface="Times New Roman" panose="02020603050405020304" pitchFamily="18" charset="0"/>
              </a:rPr>
              <a:t>• Recent resources are energy resources that are currently generated, for instance, by biological processes; </a:t>
            </a:r>
            <a:r>
              <a:rPr lang="en-GB" sz="2000" dirty="0" err="1">
                <a:solidFill>
                  <a:srgbClr val="000000"/>
                </a:solidFill>
                <a:latin typeface="Times New Roman" panose="02020603050405020304" pitchFamily="18" charset="0"/>
              </a:rPr>
              <a:t>E.g</a:t>
            </a:r>
            <a:r>
              <a:rPr lang="en-GB" sz="2000" dirty="0">
                <a:solidFill>
                  <a:srgbClr val="000000"/>
                </a:solidFill>
                <a:latin typeface="Times New Roman" panose="02020603050405020304" pitchFamily="18" charset="0"/>
              </a:rPr>
              <a:t>: the energy contents of biomass and the potential energy of a natural reservoir. </a:t>
            </a:r>
            <a:endParaRPr lang="en-GB" sz="2000" dirty="0"/>
          </a:p>
        </p:txBody>
      </p:sp>
    </p:spTree>
    <p:extLst>
      <p:ext uri="{BB962C8B-B14F-4D97-AF65-F5344CB8AC3E}">
        <p14:creationId xmlns:p14="http://schemas.microsoft.com/office/powerpoint/2010/main" val="1711803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enewable Energy Featur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453" y="1874852"/>
            <a:ext cx="7196547" cy="501580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228600"/>
            <a:ext cx="8534400" cy="1384995"/>
          </a:xfrm>
          <a:prstGeom prst="rect">
            <a:avLst/>
          </a:prstGeom>
          <a:solidFill>
            <a:schemeClr val="accent2">
              <a:lumMod val="20000"/>
              <a:lumOff val="80000"/>
            </a:schemeClr>
          </a:solidFill>
        </p:spPr>
        <p:txBody>
          <a:bodyPr wrap="square">
            <a:spAutoFit/>
          </a:bodyPr>
          <a:lstStyle/>
          <a:p>
            <a:pPr algn="justLow"/>
            <a:r>
              <a:rPr lang="en-GB" sz="2800" dirty="0" smtClean="0">
                <a:solidFill>
                  <a:srgbClr val="000000"/>
                </a:solidFill>
                <a:latin typeface="Times New Roman" panose="02020603050405020304" pitchFamily="18" charset="0"/>
              </a:rPr>
              <a:t> </a:t>
            </a:r>
            <a:r>
              <a:rPr lang="en-GB" sz="2800" dirty="0">
                <a:solidFill>
                  <a:srgbClr val="000000"/>
                </a:solidFill>
                <a:latin typeface="Times New Roman" panose="02020603050405020304" pitchFamily="18" charset="0"/>
              </a:rPr>
              <a:t>The term of </a:t>
            </a:r>
            <a:r>
              <a:rPr lang="en-GB" sz="2800" b="1" dirty="0">
                <a:solidFill>
                  <a:srgbClr val="000000"/>
                </a:solidFill>
                <a:latin typeface="Times New Roman" panose="02020603050405020304" pitchFamily="18" charset="0"/>
              </a:rPr>
              <a:t>Renewable energy </a:t>
            </a:r>
            <a:r>
              <a:rPr lang="en-GB" sz="2800" dirty="0">
                <a:solidFill>
                  <a:srgbClr val="000000"/>
                </a:solidFill>
                <a:latin typeface="Times New Roman" panose="02020603050405020304" pitchFamily="18" charset="0"/>
              </a:rPr>
              <a:t>refers to primary energies that are regarded as inexhaustible in terms of human (time) dimensions. </a:t>
            </a:r>
            <a:endParaRPr lang="en-GB" sz="2800" dirty="0"/>
          </a:p>
        </p:txBody>
      </p:sp>
      <p:pic>
        <p:nvPicPr>
          <p:cNvPr id="4098" name="Picture 2" descr="Image result for Renewabl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23885"/>
            <a:ext cx="5250181" cy="4724400"/>
          </a:xfrm>
          <a:prstGeom prst="ellipse">
            <a:avLst/>
          </a:prstGeom>
          <a:ln>
            <a:noFill/>
          </a:ln>
          <a:effectLst>
            <a:softEdge rad="660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461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Renewable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8915400" cy="4286250"/>
          </a:xfrm>
          <a:prstGeom prst="rect">
            <a:avLst/>
          </a:prstGeom>
          <a:noFill/>
          <a:effectLst>
            <a:reflection stA="45000" endPos="3000" dist="50800" dir="5400000" sy="-100000" algn="bl" rotWithShape="0"/>
            <a:softEdge rad="6350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152400"/>
            <a:ext cx="8839200" cy="3693319"/>
          </a:xfrm>
          <a:prstGeom prst="rect">
            <a:avLst/>
          </a:prstGeom>
          <a:solidFill>
            <a:schemeClr val="accent1">
              <a:lumMod val="20000"/>
              <a:lumOff val="80000"/>
            </a:schemeClr>
          </a:solidFill>
        </p:spPr>
        <p:txBody>
          <a:bodyPr wrap="square">
            <a:spAutoFit/>
          </a:bodyPr>
          <a:lstStyle/>
          <a:p>
            <a:pPr algn="justLow"/>
            <a:r>
              <a:rPr lang="en-GB" dirty="0" smtClean="0">
                <a:solidFill>
                  <a:srgbClr val="000000"/>
                </a:solidFill>
                <a:latin typeface="Times New Roman" panose="02020603050405020304" pitchFamily="18" charset="0"/>
              </a:rPr>
              <a:t> </a:t>
            </a:r>
            <a:r>
              <a:rPr lang="en-GB" b="1" dirty="0" smtClean="0">
                <a:solidFill>
                  <a:srgbClr val="000000"/>
                </a:solidFill>
                <a:latin typeface="Times New Roman" panose="02020603050405020304" pitchFamily="18" charset="0"/>
              </a:rPr>
              <a:t>Characteristics</a:t>
            </a:r>
            <a:r>
              <a:rPr lang="en-GB" b="1" dirty="0">
                <a:solidFill>
                  <a:srgbClr val="000000"/>
                </a:solidFill>
                <a:latin typeface="Times New Roman" panose="02020603050405020304" pitchFamily="18" charset="0"/>
              </a:rPr>
              <a:t>: </a:t>
            </a:r>
            <a:endParaRPr lang="en-GB" dirty="0">
              <a:solidFill>
                <a:srgbClr val="000000"/>
              </a:solidFill>
              <a:latin typeface="Times New Roman" panose="02020603050405020304" pitchFamily="18" charset="0"/>
            </a:endParaRPr>
          </a:p>
          <a:p>
            <a:pPr algn="justLow"/>
            <a:r>
              <a:rPr lang="en-GB" dirty="0">
                <a:solidFill>
                  <a:srgbClr val="000000"/>
                </a:solidFill>
                <a:latin typeface="Times New Roman" panose="02020603050405020304" pitchFamily="18" charset="0"/>
              </a:rPr>
              <a:t>• They are continuously generated by the energy sources solar energy, </a:t>
            </a:r>
          </a:p>
          <a:p>
            <a:pPr algn="justLow"/>
            <a:r>
              <a:rPr lang="en-GB" dirty="0">
                <a:solidFill>
                  <a:srgbClr val="000000"/>
                </a:solidFill>
                <a:latin typeface="Times New Roman" panose="02020603050405020304" pitchFamily="18" charset="0"/>
              </a:rPr>
              <a:t>geothermal energy and tidal energy. </a:t>
            </a:r>
          </a:p>
          <a:p>
            <a:pPr algn="justLow"/>
            <a:r>
              <a:rPr lang="en-GB" dirty="0">
                <a:solidFill>
                  <a:srgbClr val="000000"/>
                </a:solidFill>
                <a:latin typeface="Times New Roman" panose="02020603050405020304" pitchFamily="18" charset="0"/>
              </a:rPr>
              <a:t>• The energy produced within the sun is responsible for a multitude of other renewable energies (such as wind and hydropower) as well as renewable energy carriers (such as solid or liquid biofuels). </a:t>
            </a:r>
          </a:p>
          <a:p>
            <a:pPr algn="justLow"/>
            <a:r>
              <a:rPr lang="en-GB" dirty="0">
                <a:solidFill>
                  <a:srgbClr val="000000"/>
                </a:solidFill>
                <a:latin typeface="Times New Roman" panose="02020603050405020304" pitchFamily="18" charset="0"/>
              </a:rPr>
              <a:t>• The energy content of the waste can only be referred to as renewable if it is of non-fossil origin (e.g. organic domestic waste, waste from the food </a:t>
            </a:r>
          </a:p>
          <a:p>
            <a:pPr algn="justLow"/>
            <a:r>
              <a:rPr lang="en-GB" dirty="0">
                <a:solidFill>
                  <a:srgbClr val="000000"/>
                </a:solidFill>
                <a:latin typeface="Times New Roman" panose="02020603050405020304" pitchFamily="18" charset="0"/>
              </a:rPr>
              <a:t>processing industry). </a:t>
            </a:r>
          </a:p>
          <a:p>
            <a:pPr algn="justLow"/>
            <a:r>
              <a:rPr lang="en-GB" dirty="0">
                <a:solidFill>
                  <a:srgbClr val="000000"/>
                </a:solidFill>
                <a:latin typeface="Times New Roman" panose="02020603050405020304" pitchFamily="18" charset="0"/>
              </a:rPr>
              <a:t>Properly speaking, only naturally available primary energies or </a:t>
            </a:r>
            <a:r>
              <a:rPr lang="en-GB" dirty="0" smtClean="0">
                <a:solidFill>
                  <a:srgbClr val="000000"/>
                </a:solidFill>
                <a:latin typeface="Times New Roman" panose="02020603050405020304" pitchFamily="18" charset="0"/>
              </a:rPr>
              <a:t>primary energy </a:t>
            </a:r>
            <a:r>
              <a:rPr lang="en-GB" dirty="0">
                <a:solidFill>
                  <a:srgbClr val="000000"/>
                </a:solidFill>
                <a:latin typeface="Times New Roman" panose="02020603050405020304" pitchFamily="18" charset="0"/>
              </a:rPr>
              <a:t>carriers are renewable but not the resulting secondary or </a:t>
            </a:r>
            <a:r>
              <a:rPr lang="en-GB" dirty="0" smtClean="0">
                <a:solidFill>
                  <a:srgbClr val="000000"/>
                </a:solidFill>
                <a:latin typeface="Times New Roman" panose="02020603050405020304" pitchFamily="18" charset="0"/>
              </a:rPr>
              <a:t>final energies </a:t>
            </a:r>
            <a:r>
              <a:rPr lang="en-GB" dirty="0">
                <a:solidFill>
                  <a:srgbClr val="000000"/>
                </a:solidFill>
                <a:latin typeface="Times New Roman" panose="02020603050405020304" pitchFamily="18" charset="0"/>
              </a:rPr>
              <a:t>or the related energy carriers. </a:t>
            </a:r>
          </a:p>
          <a:p>
            <a:pPr algn="justLow"/>
            <a:r>
              <a:rPr lang="en-GB" dirty="0">
                <a:solidFill>
                  <a:srgbClr val="000000"/>
                </a:solidFill>
                <a:latin typeface="Times New Roman" panose="02020603050405020304" pitchFamily="18" charset="0"/>
              </a:rPr>
              <a:t>However, in everyday speech secondary and final energy carriers derived </a:t>
            </a:r>
            <a:r>
              <a:rPr lang="en-GB" dirty="0" smtClean="0">
                <a:solidFill>
                  <a:srgbClr val="000000"/>
                </a:solidFill>
                <a:latin typeface="Times New Roman" panose="02020603050405020304" pitchFamily="18" charset="0"/>
              </a:rPr>
              <a:t>from </a:t>
            </a:r>
            <a:r>
              <a:rPr lang="en-GB" dirty="0">
                <a:solidFill>
                  <a:srgbClr val="000000"/>
                </a:solidFill>
                <a:latin typeface="Times New Roman" panose="02020603050405020304" pitchFamily="18" charset="0"/>
              </a:rPr>
              <a:t>renewable energy are often also referred to as renewable. </a:t>
            </a:r>
            <a:endParaRPr lang="en-GB" dirty="0"/>
          </a:p>
        </p:txBody>
      </p:sp>
    </p:spTree>
    <p:extLst>
      <p:ext uri="{BB962C8B-B14F-4D97-AF65-F5344CB8AC3E}">
        <p14:creationId xmlns:p14="http://schemas.microsoft.com/office/powerpoint/2010/main" val="1881663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71271"/>
            <a:ext cx="8991600" cy="1569660"/>
          </a:xfrm>
          <a:prstGeom prst="rect">
            <a:avLst/>
          </a:prstGeom>
          <a:solidFill>
            <a:schemeClr val="accent1">
              <a:lumMod val="20000"/>
              <a:lumOff val="80000"/>
            </a:schemeClr>
          </a:solidFill>
        </p:spPr>
        <p:txBody>
          <a:bodyPr wrap="square">
            <a:spAutoFit/>
          </a:bodyPr>
          <a:lstStyle/>
          <a:p>
            <a:r>
              <a:rPr lang="en-GB" sz="2400" b="1" dirty="0" smtClean="0">
                <a:solidFill>
                  <a:srgbClr val="000000"/>
                </a:solidFill>
                <a:latin typeface="Times New Roman" panose="02020603050405020304" pitchFamily="18" charset="0"/>
              </a:rPr>
              <a:t>Applications </a:t>
            </a:r>
            <a:r>
              <a:rPr lang="en-GB" sz="2400" b="1" dirty="0">
                <a:solidFill>
                  <a:srgbClr val="000000"/>
                </a:solidFill>
                <a:latin typeface="Times New Roman" panose="02020603050405020304" pitchFamily="18" charset="0"/>
              </a:rPr>
              <a:t>of renewable energies… </a:t>
            </a:r>
            <a:endParaRPr lang="en-GB" sz="2400" dirty="0">
              <a:solidFill>
                <a:srgbClr val="000000"/>
              </a:solidFill>
              <a:latin typeface="Times New Roman" panose="02020603050405020304" pitchFamily="18" charset="0"/>
            </a:endParaRPr>
          </a:p>
          <a:p>
            <a:r>
              <a:rPr lang="en-GB" sz="2400" dirty="0">
                <a:solidFill>
                  <a:srgbClr val="000000"/>
                </a:solidFill>
                <a:latin typeface="Times New Roman" panose="02020603050405020304" pitchFamily="18" charset="0"/>
              </a:rPr>
              <a:t>The energy flows available on earth that directly or indirectly result from these renewable energy sources vary tremendously, for instance, in terms of energy density or with regard to spatial and time variations</a:t>
            </a:r>
            <a:r>
              <a:rPr lang="en-GB" dirty="0">
                <a:solidFill>
                  <a:srgbClr val="000000"/>
                </a:solidFill>
                <a:latin typeface="Times New Roman" panose="02020603050405020304" pitchFamily="18" charset="0"/>
              </a:rPr>
              <a:t>. </a:t>
            </a:r>
            <a:endParaRPr lang="en-GB" dirty="0"/>
          </a:p>
        </p:txBody>
      </p:sp>
      <p:pic>
        <p:nvPicPr>
          <p:cNvPr id="7170" name="Picture 2" descr="Image result for Applications of renewable energ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534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424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381000"/>
            <a:ext cx="8836588" cy="6324600"/>
          </a:xfrm>
          <a:prstGeom prst="rect">
            <a:avLst/>
          </a:prstGeom>
        </p:spPr>
      </p:pic>
    </p:spTree>
    <p:extLst>
      <p:ext uri="{BB962C8B-B14F-4D97-AF65-F5344CB8AC3E}">
        <p14:creationId xmlns:p14="http://schemas.microsoft.com/office/powerpoint/2010/main" val="718465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12076</TotalTime>
  <Words>851</Words>
  <Application>Microsoft Office PowerPoint</Application>
  <PresentationFormat>On-screen Show (4:3)</PresentationFormat>
  <Paragraphs>59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Welcome Students!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dc:title>
  <dc:creator>sama</dc:creator>
  <cp:lastModifiedBy>max</cp:lastModifiedBy>
  <cp:revision>15</cp:revision>
  <dcterms:created xsi:type="dcterms:W3CDTF">2017-12-04T17:29:51Z</dcterms:created>
  <dcterms:modified xsi:type="dcterms:W3CDTF">2024-09-30T06:27:38Z</dcterms:modified>
</cp:coreProperties>
</file>