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  <p:sldId id="265" r:id="rId9"/>
    <p:sldId id="264" r:id="rId10"/>
    <p:sldId id="268" r:id="rId11"/>
    <p:sldId id="267" r:id="rId12"/>
    <p:sldId id="263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3300"/>
    <a:srgbClr val="FFFF6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notesMaster" Target="notesMasters/notesMaster1.xml" /><Relationship Id="rId3" Type="http://schemas.openxmlformats.org/officeDocument/2006/relationships/slide" Target="slides/slide2.xml" /><Relationship Id="rId21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DBBBC57-94C1-4BE5-91B3-4D0936A663CE}" type="datetimeFigureOut">
              <a:rPr lang="ar-IQ" smtClean="0"/>
              <a:pPr/>
              <a:t>11/09/1441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D7D1194-6015-407C-9576-4BA191915C9F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D1194-6015-407C-9576-4BA191915C9F}" type="slidenum">
              <a:rPr lang="ar-IQ" smtClean="0"/>
              <a:pPr/>
              <a:t>13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11/09/1441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11/09/1441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11/09/1441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11/09/1441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11/09/1441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11/09/1441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11/09/1441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11/09/1441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11/09/1441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11/09/1441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11/09/1441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11/09/1441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 /><Relationship Id="rId2" Type="http://schemas.openxmlformats.org/officeDocument/2006/relationships/image" Target="../media/image13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 /><Relationship Id="rId2" Type="http://schemas.openxmlformats.org/officeDocument/2006/relationships/image" Target="../media/image17.jpeg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20.jpeg" /><Relationship Id="rId4" Type="http://schemas.openxmlformats.org/officeDocument/2006/relationships/image" Target="../media/image19.jpeg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 /><Relationship Id="rId2" Type="http://schemas.openxmlformats.org/officeDocument/2006/relationships/image" Target="../media/image4.gif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 /><Relationship Id="rId2" Type="http://schemas.openxmlformats.org/officeDocument/2006/relationships/image" Target="../media/image8.gif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7126560" cy="3195786"/>
          </a:xfrm>
        </p:spPr>
        <p:txBody>
          <a:bodyPr>
            <a:normAutofit/>
          </a:bodyPr>
          <a:lstStyle/>
          <a:p>
            <a:r>
              <a:rPr lang="ar-IQ" dirty="0"/>
              <a:t>مراجعة كيمياء الكروم </a:t>
            </a:r>
            <a:br>
              <a:rPr lang="ar-IQ" dirty="0"/>
            </a:br>
            <a:r>
              <a:rPr lang="ar-IQ" dirty="0"/>
              <a:t> مختبر الكيمياء </a:t>
            </a:r>
            <a:r>
              <a:rPr lang="ar-IQ" dirty="0" err="1"/>
              <a:t>اللاعضوية</a:t>
            </a:r>
            <a:r>
              <a:rPr lang="ar-IQ" dirty="0"/>
              <a:t> </a:t>
            </a:r>
            <a:br>
              <a:rPr lang="ar-IQ" dirty="0"/>
            </a:br>
            <a:r>
              <a:rPr lang="ar-IQ" dirty="0"/>
              <a:t> مرحلة </a:t>
            </a:r>
            <a:r>
              <a:rPr lang="ar-IQ" dirty="0" err="1"/>
              <a:t>ثالثة </a:t>
            </a:r>
            <a:br>
              <a:rPr lang="ar-IQ" dirty="0" err="1"/>
            </a:br>
            <a:r>
              <a:rPr lang="ar-IQ" dirty="0"/>
              <a:t>(التعليم </a:t>
            </a:r>
            <a:r>
              <a:rPr lang="ar-IQ" dirty="0" err="1"/>
              <a:t>الالكتروني )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b="1" dirty="0" err="1">
                <a:solidFill>
                  <a:srgbClr val="00B050"/>
                </a:solidFill>
              </a:rPr>
              <a:t>صباحي </a:t>
            </a:r>
            <a:r>
              <a:rPr lang="ar-IQ" b="1" dirty="0">
                <a:solidFill>
                  <a:srgbClr val="00B050"/>
                </a:solidFill>
              </a:rPr>
              <a:t>/ </a:t>
            </a:r>
            <a:r>
              <a:rPr lang="ar-IQ" b="1" dirty="0" err="1">
                <a:solidFill>
                  <a:srgbClr val="00B050"/>
                </a:solidFill>
              </a:rPr>
              <a:t>أ.م.</a:t>
            </a:r>
            <a:r>
              <a:rPr lang="ar-IQ" b="1" dirty="0">
                <a:solidFill>
                  <a:srgbClr val="00B050"/>
                </a:solidFill>
              </a:rPr>
              <a:t> ايناس زهير الهاشمي </a:t>
            </a:r>
          </a:p>
          <a:p>
            <a:r>
              <a:rPr lang="ar-IQ" b="1" dirty="0" err="1">
                <a:solidFill>
                  <a:srgbClr val="00B050"/>
                </a:solidFill>
              </a:rPr>
              <a:t>م.م.</a:t>
            </a:r>
            <a:r>
              <a:rPr lang="ar-IQ" b="1" dirty="0">
                <a:solidFill>
                  <a:srgbClr val="00B050"/>
                </a:solidFill>
              </a:rPr>
              <a:t> يسرى جليل </a:t>
            </a:r>
          </a:p>
        </p:txBody>
      </p:sp>
      <p:pic>
        <p:nvPicPr>
          <p:cNvPr id="6146" name="Picture 2" descr="Chemistry4ever - Posts | Facebook"/>
          <p:cNvPicPr>
            <a:picLocks noChangeAspect="1" noChangeArrowheads="1"/>
          </p:cNvPicPr>
          <p:nvPr/>
        </p:nvPicPr>
        <p:blipFill>
          <a:blip r:embed="rId2" cstate="print"/>
          <a:srcRect t="11631"/>
          <a:stretch>
            <a:fillRect/>
          </a:stretch>
        </p:blipFill>
        <p:spPr bwMode="auto">
          <a:xfrm>
            <a:off x="7020272" y="260648"/>
            <a:ext cx="1847850" cy="21884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>
                <a:solidFill>
                  <a:srgbClr val="FF0000"/>
                </a:solidFill>
              </a:rPr>
              <a:t>فسر الصورة </a:t>
            </a:r>
            <a:r>
              <a:rPr lang="ar-IQ" dirty="0" err="1">
                <a:solidFill>
                  <a:srgbClr val="FF0000"/>
                </a:solidFill>
              </a:rPr>
              <a:t>التالية  ؟</a:t>
            </a:r>
            <a:endParaRPr lang="ar-IQ" dirty="0">
              <a:solidFill>
                <a:srgbClr val="FF0000"/>
              </a:solidFill>
            </a:endParaRPr>
          </a:p>
        </p:txBody>
      </p:sp>
      <p:pic>
        <p:nvPicPr>
          <p:cNvPr id="4" name="Picture 6" descr="Presentationleadchromate2003new"/>
          <p:cNvPicPr>
            <a:picLocks noChangeAspect="1" noChangeArrowheads="1"/>
          </p:cNvPicPr>
          <p:nvPr/>
        </p:nvPicPr>
        <p:blipFill>
          <a:blip r:embed="rId2" cstate="print"/>
          <a:srcRect l="4740" t="24843" r="11130" b="15183"/>
          <a:stretch>
            <a:fillRect/>
          </a:stretch>
        </p:blipFill>
        <p:spPr bwMode="auto">
          <a:xfrm>
            <a:off x="539552" y="1844824"/>
            <a:ext cx="8244408" cy="40324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Lead Chromate Precipitate - Stock Image - C030/8134 - Science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04664"/>
            <a:ext cx="4320480" cy="51125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4584" name="Picture 8" descr="1 Writing Chemical Equations to Symbolize Chemical Reactions ..."/>
          <p:cNvPicPr>
            <a:picLocks noChangeAspect="1" noChangeArrowheads="1"/>
          </p:cNvPicPr>
          <p:nvPr/>
        </p:nvPicPr>
        <p:blipFill>
          <a:blip r:embed="rId3" cstate="print"/>
          <a:srcRect l="64245" t="60597" r="4186" b="1714"/>
          <a:stretch>
            <a:fillRect/>
          </a:stretch>
        </p:blipFill>
        <p:spPr bwMode="auto">
          <a:xfrm>
            <a:off x="4788024" y="404664"/>
            <a:ext cx="4104456" cy="51125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Questions</a:t>
            </a:r>
            <a:br>
              <a:rPr lang="ar-IQ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3175">
            <a:solidFill>
              <a:schemeClr val="tx1"/>
            </a:solidFill>
          </a:ln>
        </p:spPr>
        <p:txBody>
          <a:bodyPr/>
          <a:lstStyle/>
          <a:p>
            <a:pPr marL="514350" lvl="0" indent="-514350" algn="l" rtl="0">
              <a:buFont typeface="+mj-lt"/>
              <a:buAutoNum type="arabicParenR"/>
            </a:pPr>
            <a:r>
              <a:rPr lang="en-US" b="1" dirty="0"/>
              <a:t>What happen when </a:t>
            </a:r>
            <a:r>
              <a:rPr lang="en-US" b="1" dirty="0" err="1"/>
              <a:t>HCl</a:t>
            </a:r>
            <a:r>
              <a:rPr lang="en-US" b="1" dirty="0"/>
              <a:t> is added to ion chromate ?</a:t>
            </a:r>
          </a:p>
          <a:p>
            <a:pPr marL="514350" lvl="0" indent="-514350" algn="l" rtl="0">
              <a:buFont typeface="+mj-lt"/>
              <a:buAutoNum type="arabicParenR"/>
            </a:pPr>
            <a:r>
              <a:rPr lang="en-US" b="1" dirty="0"/>
              <a:t>What happen when </a:t>
            </a:r>
            <a:r>
              <a:rPr lang="en-US" b="1" dirty="0" err="1"/>
              <a:t>NaOH</a:t>
            </a:r>
            <a:r>
              <a:rPr lang="en-US" b="1" dirty="0"/>
              <a:t> is added to ion chromate ?</a:t>
            </a:r>
          </a:p>
          <a:p>
            <a:pPr marL="514350" lvl="0" indent="-514350" algn="l" rtl="0">
              <a:buFont typeface="+mj-lt"/>
              <a:buAutoNum type="arabicParenR"/>
            </a:pPr>
            <a:r>
              <a:rPr lang="en-US" b="1" dirty="0"/>
              <a:t>What happen when </a:t>
            </a:r>
            <a:r>
              <a:rPr lang="en-US" b="1" dirty="0" err="1"/>
              <a:t>Pb</a:t>
            </a:r>
            <a:r>
              <a:rPr lang="en-US" b="1" dirty="0"/>
              <a:t>(NO</a:t>
            </a:r>
            <a:r>
              <a:rPr lang="en-US" b="1" baseline="-25000" dirty="0"/>
              <a:t>3</a:t>
            </a:r>
            <a:r>
              <a:rPr lang="en-US" b="1" dirty="0"/>
              <a:t>)</a:t>
            </a:r>
            <a:r>
              <a:rPr lang="en-US" b="1" baseline="-25000" dirty="0"/>
              <a:t>2</a:t>
            </a:r>
            <a:r>
              <a:rPr lang="en-US" b="1" dirty="0"/>
              <a:t> or </a:t>
            </a:r>
            <a:r>
              <a:rPr lang="en-US" b="1" dirty="0" err="1"/>
              <a:t>Ba</a:t>
            </a:r>
            <a:r>
              <a:rPr lang="en-US" b="1" dirty="0"/>
              <a:t>(NO</a:t>
            </a:r>
            <a:r>
              <a:rPr lang="en-US" b="1" baseline="-25000" dirty="0"/>
              <a:t>3</a:t>
            </a:r>
            <a:r>
              <a:rPr lang="en-US" b="1" dirty="0"/>
              <a:t>)</a:t>
            </a:r>
            <a:r>
              <a:rPr lang="en-US" b="1" baseline="-25000" dirty="0"/>
              <a:t>2</a:t>
            </a:r>
            <a:r>
              <a:rPr lang="en-US" b="1" dirty="0"/>
              <a:t> is added to ions?</a:t>
            </a:r>
          </a:p>
          <a:p>
            <a:pPr marL="514350" lvl="0" indent="-514350" algn="l" rtl="0">
              <a:buFont typeface="+mj-lt"/>
              <a:buAutoNum type="arabicParenR"/>
            </a:pPr>
            <a:r>
              <a:rPr lang="en-US" b="1" dirty="0"/>
              <a:t>This equation </a:t>
            </a:r>
            <a:r>
              <a:rPr lang="en-US" b="1" dirty="0">
                <a:solidFill>
                  <a:srgbClr val="FF0000"/>
                </a:solidFill>
              </a:rPr>
              <a:t>TRUE</a:t>
            </a:r>
            <a:r>
              <a:rPr lang="en-US" b="1" dirty="0"/>
              <a:t> OR </a:t>
            </a:r>
            <a:r>
              <a:rPr lang="en-US" b="1" dirty="0">
                <a:solidFill>
                  <a:srgbClr val="FF0000"/>
                </a:solidFill>
              </a:rPr>
              <a:t>FALS</a:t>
            </a:r>
            <a:r>
              <a:rPr lang="en-US" b="1" dirty="0"/>
              <a:t>?</a:t>
            </a:r>
          </a:p>
          <a:p>
            <a:pPr marL="514350" lvl="0" indent="-514350" algn="l" rtl="0">
              <a:buFont typeface="+mj-lt"/>
              <a:buAutoNum type="arabicParenR"/>
            </a:pPr>
            <a:endParaRPr lang="en-US" dirty="0"/>
          </a:p>
          <a:p>
            <a:pPr marL="514350" lvl="0" indent="-514350" algn="l" rtl="0">
              <a:buFont typeface="+mj-lt"/>
              <a:buAutoNum type="arabicParenR"/>
            </a:pPr>
            <a:endParaRPr lang="en-US" dirty="0"/>
          </a:p>
          <a:p>
            <a:pPr marL="514350" lvl="0" indent="-514350" algn="l" rtl="0">
              <a:buFont typeface="+mj-lt"/>
              <a:buAutoNum type="arabicParenR"/>
            </a:pPr>
            <a:endParaRPr lang="en-US" dirty="0"/>
          </a:p>
          <a:p>
            <a:pPr algn="l">
              <a:buNone/>
            </a:pPr>
            <a:endParaRPr lang="ar-IQ" dirty="0"/>
          </a:p>
        </p:txBody>
      </p:sp>
      <p:pic>
        <p:nvPicPr>
          <p:cNvPr id="4" name="Picture 6" descr="1 CHAPTER 6 CHEMICAL REACTIONS. 2 Chemical reaction represents the ..."/>
          <p:cNvPicPr>
            <a:picLocks noChangeAspect="1" noChangeArrowheads="1"/>
          </p:cNvPicPr>
          <p:nvPr/>
        </p:nvPicPr>
        <p:blipFill>
          <a:blip r:embed="rId2" cstate="print"/>
          <a:srcRect l="6300" t="90299" r="11013" b="2351"/>
          <a:stretch>
            <a:fillRect/>
          </a:stretch>
        </p:blipFill>
        <p:spPr bwMode="auto">
          <a:xfrm>
            <a:off x="755576" y="5445224"/>
            <a:ext cx="7560840" cy="504056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 (</a:t>
            </a:r>
            <a:r>
              <a:rPr lang="en-US" sz="4000" b="1" dirty="0">
                <a:solidFill>
                  <a:srgbClr val="008000"/>
                </a:solidFill>
              </a:rPr>
              <a:t>3)Preparation of Chromic Oxide (Cr</a:t>
            </a:r>
            <a:r>
              <a:rPr lang="en-US" sz="4000" b="1" baseline="-25000" dirty="0">
                <a:solidFill>
                  <a:srgbClr val="008000"/>
                </a:solidFill>
              </a:rPr>
              <a:t>2</a:t>
            </a:r>
            <a:r>
              <a:rPr lang="en-US" sz="4000" b="1" dirty="0">
                <a:solidFill>
                  <a:srgbClr val="008000"/>
                </a:solidFill>
              </a:rPr>
              <a:t>O</a:t>
            </a:r>
            <a:r>
              <a:rPr lang="en-US" sz="4000" b="1" baseline="-25000" dirty="0">
                <a:solidFill>
                  <a:srgbClr val="008000"/>
                </a:solidFill>
              </a:rPr>
              <a:t>3</a:t>
            </a:r>
            <a:r>
              <a:rPr lang="en-US" sz="4000" b="1" dirty="0">
                <a:solidFill>
                  <a:srgbClr val="008000"/>
                </a:solidFill>
              </a:rPr>
              <a:t>)</a:t>
            </a:r>
            <a:endParaRPr lang="ar-IQ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76672"/>
            <a:ext cx="8280920" cy="4536504"/>
          </a:xfrm>
        </p:spPr>
        <p:txBody>
          <a:bodyPr>
            <a:normAutofit fontScale="92500" lnSpcReduction="10000"/>
          </a:bodyPr>
          <a:lstStyle/>
          <a:p>
            <a:pPr algn="l">
              <a:buNone/>
            </a:pPr>
            <a:endParaRPr lang="en-US" dirty="0"/>
          </a:p>
          <a:p>
            <a:pPr lvl="0" algn="l" rtl="0">
              <a:buNone/>
            </a:pPr>
            <a:r>
              <a:rPr lang="en-US" sz="3000" b="1" dirty="0"/>
              <a:t>Gradually put (1) </a:t>
            </a:r>
            <a:r>
              <a:rPr lang="en-US" sz="3000" b="1" dirty="0" err="1"/>
              <a:t>gr</a:t>
            </a:r>
            <a:r>
              <a:rPr lang="en-US" sz="3000" b="1" dirty="0"/>
              <a:t> of the orange ammonium dichromate (NH</a:t>
            </a:r>
            <a:r>
              <a:rPr lang="en-US" sz="3000" b="1" baseline="-25000" dirty="0"/>
              <a:t>4</a:t>
            </a:r>
            <a:r>
              <a:rPr lang="en-US" sz="3000" b="1" dirty="0"/>
              <a:t>)</a:t>
            </a:r>
            <a:r>
              <a:rPr lang="en-US" sz="3000" b="1" baseline="-25000" dirty="0"/>
              <a:t>2</a:t>
            </a:r>
            <a:r>
              <a:rPr lang="en-US" sz="3000" b="1" dirty="0"/>
              <a:t>Cr</a:t>
            </a:r>
            <a:r>
              <a:rPr lang="en-US" sz="3000" b="1" baseline="-25000" dirty="0"/>
              <a:t>2</a:t>
            </a:r>
            <a:r>
              <a:rPr lang="en-US" sz="3000" b="1" dirty="0"/>
              <a:t>O</a:t>
            </a:r>
            <a:r>
              <a:rPr lang="en-US" sz="3000" b="1" baseline="-25000" dirty="0"/>
              <a:t>7</a:t>
            </a:r>
            <a:r>
              <a:rPr lang="en-US" sz="3000" b="1" dirty="0"/>
              <a:t> in a crucible on flame, very soon you will see flash at each addition. Pull the flame away from the bowl when the flashing happens.</a:t>
            </a:r>
          </a:p>
          <a:p>
            <a:pPr lvl="0" algn="l" rtl="0">
              <a:buNone/>
            </a:pPr>
            <a:r>
              <a:rPr lang="en-US" sz="3000" b="1" dirty="0"/>
              <a:t>Return the flame again after flash end until the dichromate quantity is decomposed.</a:t>
            </a:r>
          </a:p>
          <a:p>
            <a:pPr algn="l" rtl="0">
              <a:buNone/>
            </a:pPr>
            <a:r>
              <a:rPr lang="en-US" sz="3000" b="1" dirty="0"/>
              <a:t>Reaction Equation:</a:t>
            </a:r>
          </a:p>
          <a:p>
            <a:pPr algn="ctr" rtl="0">
              <a:buNone/>
            </a:pPr>
            <a:r>
              <a:rPr lang="en-US" sz="3000" b="1" dirty="0"/>
              <a:t>(NH</a:t>
            </a:r>
            <a:r>
              <a:rPr lang="en-US" sz="3000" b="1" baseline="-25000" dirty="0"/>
              <a:t>4</a:t>
            </a:r>
            <a:r>
              <a:rPr lang="en-US" sz="3000" b="1" dirty="0"/>
              <a:t>)</a:t>
            </a:r>
            <a:r>
              <a:rPr lang="en-US" sz="3000" b="1" baseline="-25000" dirty="0"/>
              <a:t>2</a:t>
            </a:r>
            <a:r>
              <a:rPr lang="en-US" sz="3000" b="1" dirty="0"/>
              <a:t>Cr</a:t>
            </a:r>
            <a:r>
              <a:rPr lang="en-US" sz="3000" b="1" baseline="-25000" dirty="0"/>
              <a:t>2</a:t>
            </a:r>
            <a:r>
              <a:rPr lang="en-US" sz="3000" b="1" dirty="0"/>
              <a:t>O</a:t>
            </a:r>
            <a:r>
              <a:rPr lang="en-US" sz="3000" b="1" baseline="-25000" dirty="0"/>
              <a:t>7</a:t>
            </a:r>
            <a:r>
              <a:rPr lang="en-US" sz="3000" b="1" dirty="0"/>
              <a:t>   </a:t>
            </a:r>
            <a:r>
              <a:rPr lang="en-US" sz="3000" b="1" dirty="0">
                <a:sym typeface="Symbol"/>
              </a:rPr>
              <a:t></a:t>
            </a:r>
            <a:r>
              <a:rPr lang="en-US" sz="3000" b="1" dirty="0"/>
              <a:t> </a:t>
            </a:r>
            <a:r>
              <a:rPr lang="en-US" sz="3000" b="1" dirty="0">
                <a:sym typeface="Symbol"/>
              </a:rPr>
              <a:t></a:t>
            </a:r>
            <a:r>
              <a:rPr lang="en-US" sz="3000" b="1" dirty="0"/>
              <a:t>  N</a:t>
            </a:r>
            <a:r>
              <a:rPr lang="en-US" sz="3000" b="1" baseline="-25000" dirty="0"/>
              <a:t>2</a:t>
            </a:r>
            <a:r>
              <a:rPr lang="en-US" sz="3000" b="1" dirty="0"/>
              <a:t> </a:t>
            </a:r>
            <a:r>
              <a:rPr lang="en-US" sz="3000" b="1" dirty="0">
                <a:sym typeface="Symbol"/>
              </a:rPr>
              <a:t></a:t>
            </a:r>
            <a:r>
              <a:rPr lang="en-US" sz="3000" b="1" dirty="0"/>
              <a:t> +  Cr</a:t>
            </a:r>
            <a:r>
              <a:rPr lang="en-US" sz="3000" b="1" baseline="-25000" dirty="0"/>
              <a:t>2</a:t>
            </a:r>
            <a:r>
              <a:rPr lang="en-US" sz="3000" b="1" dirty="0"/>
              <a:t>O</a:t>
            </a:r>
            <a:r>
              <a:rPr lang="en-US" sz="3000" b="1" baseline="-25000" dirty="0"/>
              <a:t>3</a:t>
            </a:r>
            <a:r>
              <a:rPr lang="en-US" sz="3000" b="1" dirty="0"/>
              <a:t> + 4H</a:t>
            </a:r>
            <a:r>
              <a:rPr lang="en-US" sz="3000" b="1" baseline="-25000" dirty="0"/>
              <a:t>2</a:t>
            </a:r>
            <a:r>
              <a:rPr lang="en-US" sz="3000" b="1" dirty="0"/>
              <a:t>O</a:t>
            </a:r>
          </a:p>
          <a:p>
            <a:pPr marL="514350" indent="-514350" algn="l">
              <a:buNone/>
            </a:pPr>
            <a:endParaRPr lang="ar-IQ" sz="3900" b="1" dirty="0"/>
          </a:p>
        </p:txBody>
      </p:sp>
      <p:pic>
        <p:nvPicPr>
          <p:cNvPr id="25604" name="Picture 4" descr="Lecture 19. The d-Block Elements. IV-VI B groups - ppt video ..."/>
          <p:cNvPicPr>
            <a:picLocks noChangeAspect="1" noChangeArrowheads="1"/>
          </p:cNvPicPr>
          <p:nvPr/>
        </p:nvPicPr>
        <p:blipFill>
          <a:blip r:embed="rId3" cstate="print"/>
          <a:srcRect l="10237" t="62229" r="52509" b="3801"/>
          <a:stretch>
            <a:fillRect/>
          </a:stretch>
        </p:blipFill>
        <p:spPr bwMode="auto">
          <a:xfrm>
            <a:off x="323528" y="4869160"/>
            <a:ext cx="3491880" cy="1772816"/>
          </a:xfrm>
          <a:prstGeom prst="rect">
            <a:avLst/>
          </a:prstGeom>
          <a:noFill/>
        </p:spPr>
      </p:pic>
      <p:pic>
        <p:nvPicPr>
          <p:cNvPr id="5" name="Picture 4" descr="Lecture 19. The d-Block Elements. IV-VI B groups - ppt video ..."/>
          <p:cNvPicPr>
            <a:picLocks noChangeAspect="1" noChangeArrowheads="1"/>
          </p:cNvPicPr>
          <p:nvPr/>
        </p:nvPicPr>
        <p:blipFill>
          <a:blip r:embed="rId3" cstate="print"/>
          <a:srcRect l="52813" t="62229" r="21251" b="3801"/>
          <a:stretch>
            <a:fillRect/>
          </a:stretch>
        </p:blipFill>
        <p:spPr bwMode="auto">
          <a:xfrm>
            <a:off x="4932040" y="4869160"/>
            <a:ext cx="3096344" cy="18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ÐÐ¸ÑÑÐ¾Ð¼Ð°Ñ Ð°Ð¼Ð¼Ð¾Ð½Ð¸Ñ â ÐÐ¸ÐºÐ¸Ð¿ÐµÐ´Ð¸Ñ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0"/>
            <a:ext cx="2843808" cy="2385864"/>
          </a:xfrm>
          <a:prstGeom prst="rect">
            <a:avLst/>
          </a:prstGeom>
          <a:noFill/>
        </p:spPr>
      </p:pic>
      <p:pic>
        <p:nvPicPr>
          <p:cNvPr id="6" name="Picture 8" descr="science chemistry exothermic reaction ammonium dichromate ..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3861048"/>
            <a:ext cx="2483768" cy="2996952"/>
          </a:xfrm>
          <a:prstGeom prst="rect">
            <a:avLst/>
          </a:prstGeom>
          <a:noFill/>
        </p:spPr>
      </p:pic>
      <p:pic>
        <p:nvPicPr>
          <p:cNvPr id="28674" name="Picture 2" descr="Bunsen Burner Set Complet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3789040"/>
            <a:ext cx="4464496" cy="2880320"/>
          </a:xfrm>
          <a:prstGeom prst="rect">
            <a:avLst/>
          </a:prstGeom>
          <a:noFill/>
        </p:spPr>
      </p:pic>
      <p:pic>
        <p:nvPicPr>
          <p:cNvPr id="5" name="Picture 6" descr="NH4)2Cr2O7---&gt; N2+4H2O+Cr2O3"/>
          <p:cNvPicPr>
            <a:picLocks noChangeAspect="1" noChangeArrowheads="1"/>
          </p:cNvPicPr>
          <p:nvPr/>
        </p:nvPicPr>
        <p:blipFill>
          <a:blip r:embed="rId5" cstate="print"/>
          <a:srcRect b="2935"/>
          <a:stretch>
            <a:fillRect/>
          </a:stretch>
        </p:blipFill>
        <p:spPr bwMode="auto">
          <a:xfrm>
            <a:off x="323528" y="404664"/>
            <a:ext cx="4464496" cy="3960440"/>
          </a:xfrm>
          <a:prstGeom prst="rect">
            <a:avLst/>
          </a:prstGeom>
          <a:noFill/>
        </p:spPr>
      </p:pic>
      <p:cxnSp>
        <p:nvCxnSpPr>
          <p:cNvPr id="9" name="Straight Arrow Connector 8"/>
          <p:cNvCxnSpPr/>
          <p:nvPr/>
        </p:nvCxnSpPr>
        <p:spPr>
          <a:xfrm>
            <a:off x="4716016" y="3573016"/>
            <a:ext cx="1800200" cy="1080120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" idx="1"/>
          </p:cNvCxnSpPr>
          <p:nvPr/>
        </p:nvCxnSpPr>
        <p:spPr>
          <a:xfrm flipH="1">
            <a:off x="4932040" y="1192932"/>
            <a:ext cx="1368152" cy="939924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Autofit/>
          </a:bodyPr>
          <a:lstStyle/>
          <a:p>
            <a:r>
              <a:rPr lang="ar-IQ" sz="3600" b="1" dirty="0">
                <a:solidFill>
                  <a:srgbClr val="FF0000"/>
                </a:solidFill>
              </a:rPr>
              <a:t>لاحظ طريقة الاشعال او الحرق ودرجة </a:t>
            </a:r>
            <a:r>
              <a:rPr lang="ar-IQ" sz="3600" b="1" dirty="0" err="1">
                <a:solidFill>
                  <a:srgbClr val="FF0000"/>
                </a:solidFill>
              </a:rPr>
              <a:t>الحراة</a:t>
            </a:r>
            <a:r>
              <a:rPr lang="ar-IQ" sz="3600" b="1" dirty="0">
                <a:solidFill>
                  <a:srgbClr val="FF0000"/>
                </a:solidFill>
              </a:rPr>
              <a:t> </a:t>
            </a:r>
            <a:r>
              <a:rPr lang="ar-IQ" sz="3600" b="1" dirty="0" err="1">
                <a:solidFill>
                  <a:srgbClr val="FF0000"/>
                </a:solidFill>
              </a:rPr>
              <a:t>؟</a:t>
            </a:r>
            <a:br>
              <a:rPr lang="ar-IQ" sz="3600" b="1" dirty="0">
                <a:solidFill>
                  <a:srgbClr val="FF0000"/>
                </a:solidFill>
              </a:rPr>
            </a:br>
            <a:r>
              <a:rPr lang="ar-IQ" sz="3600" b="1" u="sng" dirty="0" err="1">
                <a:solidFill>
                  <a:srgbClr val="008000"/>
                </a:solidFill>
              </a:rPr>
              <a:t>ماهو</a:t>
            </a:r>
            <a:r>
              <a:rPr lang="ar-IQ" sz="3600" b="1" u="sng" dirty="0">
                <a:solidFill>
                  <a:srgbClr val="008000"/>
                </a:solidFill>
              </a:rPr>
              <a:t> المصدر الحراري الذي استخدم في </a:t>
            </a:r>
            <a:r>
              <a:rPr lang="ar-IQ" sz="3600" b="1" u="sng" dirty="0" err="1">
                <a:solidFill>
                  <a:srgbClr val="008000"/>
                </a:solidFill>
              </a:rPr>
              <a:t>المختبر </a:t>
            </a:r>
            <a:r>
              <a:rPr lang="ar-IQ" sz="3600" b="1" u="sng" dirty="0" err="1">
                <a:solidFill>
                  <a:srgbClr val="FF0000"/>
                </a:solidFill>
              </a:rPr>
              <a:t>؟؟؟؟</a:t>
            </a:r>
            <a:endParaRPr lang="ar-IQ" sz="3600" b="1" u="sng" dirty="0">
              <a:solidFill>
                <a:srgbClr val="FF0000"/>
              </a:solidFill>
            </a:endParaRPr>
          </a:p>
        </p:txBody>
      </p:sp>
      <p:pic>
        <p:nvPicPr>
          <p:cNvPr id="27650" name="Picture 2" descr="ÐÑÐµÐ·ÐµÐ½ÑÐ°ÑÐ¸Ñ Ð¿Ð¾ Ð¥Ð¸Ð¼Ð¸Ð¸ &quot;Ð¥Ð¸Ð¼Ð¸Ñ ÑÐ»ÐµÐ¼ÐµÐ½ÑÐ¾Ð² VIB Ð¿Ð¾Ð´Ð³ÑÑÐ¿Ð¿Ñ Cr, Mo, W ..."/>
          <p:cNvPicPr>
            <a:picLocks noChangeAspect="1" noChangeArrowheads="1"/>
          </p:cNvPicPr>
          <p:nvPr/>
        </p:nvPicPr>
        <p:blipFill>
          <a:blip r:embed="rId2" cstate="print"/>
          <a:srcRect l="5136" t="16435" r="3447" b="5501"/>
          <a:stretch>
            <a:fillRect/>
          </a:stretch>
        </p:blipFill>
        <p:spPr bwMode="auto">
          <a:xfrm>
            <a:off x="755576" y="1772816"/>
            <a:ext cx="7632848" cy="4608512"/>
          </a:xfrm>
          <a:prstGeom prst="rect">
            <a:avLst/>
          </a:prstGeom>
          <a:ln w="38100" cap="sq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Questions:</a:t>
            </a:r>
            <a:br>
              <a:rPr lang="en-US" b="1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20888"/>
          </a:xfrm>
        </p:spPr>
        <p:txBody>
          <a:bodyPr/>
          <a:lstStyle/>
          <a:p>
            <a:pPr marL="274638" lvl="0" indent="-274638" algn="l" rtl="0">
              <a:buFont typeface="+mj-lt"/>
              <a:buAutoNum type="arabicParenR"/>
            </a:pPr>
            <a:r>
              <a:rPr lang="en-US" b="1" dirty="0"/>
              <a:t>What the flash means?</a:t>
            </a:r>
          </a:p>
          <a:p>
            <a:pPr marL="274638" lvl="0" indent="-274638" algn="l" rtl="0">
              <a:buFont typeface="+mj-lt"/>
              <a:buAutoNum type="arabicParenR"/>
            </a:pPr>
            <a:r>
              <a:rPr lang="en-US" b="1" dirty="0"/>
              <a:t>Calculate the product percentage.</a:t>
            </a:r>
          </a:p>
          <a:p>
            <a:pPr marL="274638" lvl="0" indent="-274638" algn="l" rtl="0">
              <a:buFont typeface="+mj-lt"/>
              <a:buAutoNum type="arabicParenR"/>
            </a:pPr>
            <a:r>
              <a:rPr lang="en-US" b="1" dirty="0"/>
              <a:t>Why dichromate is gradually added?</a:t>
            </a:r>
          </a:p>
          <a:p>
            <a:pPr marL="274638" lvl="0" indent="-274638" algn="l" rtl="0">
              <a:buFont typeface="+mj-lt"/>
              <a:buAutoNum type="arabicParenR"/>
            </a:pPr>
            <a:r>
              <a:rPr lang="en-US" b="1" dirty="0"/>
              <a:t>What is the principle of this reaction?</a:t>
            </a:r>
          </a:p>
          <a:p>
            <a:pPr algn="l">
              <a:buNone/>
            </a:pPr>
            <a:endParaRPr lang="ar-IQ" dirty="0"/>
          </a:p>
        </p:txBody>
      </p:sp>
      <p:pic>
        <p:nvPicPr>
          <p:cNvPr id="30722" name="Picture 2" descr="ÙÙØ§Ø© Ø§ÙÙÙÙÙØ© - Ø§ÙØ­ÙÙÙØ© ØªØµØ¯Ø± 9 Ø£Ø¯ÙØ© ÙØ¥Ø¬Ø±Ø§Ø¡Ø§Øª Ø§ÙØ³ÙØ§ÙØ© ÙÙÙÙØ§ÙØ© ÙÙ Ø§ÙÙÙØ±ÙØ³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4509120"/>
            <a:ext cx="2857500" cy="1600200"/>
          </a:xfrm>
          <a:prstGeom prst="rect">
            <a:avLst/>
          </a:prstGeom>
          <a:noFill/>
        </p:spPr>
      </p:pic>
      <p:sp>
        <p:nvSpPr>
          <p:cNvPr id="5" name="Multiply 4"/>
          <p:cNvSpPr/>
          <p:nvPr/>
        </p:nvSpPr>
        <p:spPr>
          <a:xfrm>
            <a:off x="3203848" y="4869160"/>
            <a:ext cx="3002632" cy="221054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  <a:solidFill>
            <a:schemeClr val="accent3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en-US" b="1" dirty="0">
                <a:solidFill>
                  <a:srgbClr val="008000"/>
                </a:solidFill>
              </a:rPr>
            </a:br>
            <a:r>
              <a:rPr lang="en-US" b="1" dirty="0">
                <a:solidFill>
                  <a:srgbClr val="008000"/>
                </a:solidFill>
              </a:rPr>
              <a:t>Chemistry of Chromium</a:t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97971"/>
          </a:xfrm>
        </p:spPr>
        <p:txBody>
          <a:bodyPr>
            <a:normAutofit fontScale="85000" lnSpcReduction="10000"/>
          </a:bodyPr>
          <a:lstStyle/>
          <a:p>
            <a:pPr algn="ctr" rtl="0">
              <a:buNone/>
            </a:pPr>
            <a:r>
              <a:rPr lang="en-US" b="1" dirty="0"/>
              <a:t> </a:t>
            </a:r>
            <a:r>
              <a:rPr lang="en-US" sz="3800" b="1" dirty="0">
                <a:solidFill>
                  <a:schemeClr val="bg2">
                    <a:lumMod val="25000"/>
                  </a:schemeClr>
                </a:solidFill>
              </a:rPr>
              <a:t>(1)Detecting chromium triple ion (Cr</a:t>
            </a:r>
            <a:r>
              <a:rPr lang="en-US" sz="3800" b="1" baseline="30000" dirty="0">
                <a:solidFill>
                  <a:schemeClr val="bg2">
                    <a:lumMod val="25000"/>
                  </a:schemeClr>
                </a:solidFill>
              </a:rPr>
              <a:t>3+</a:t>
            </a:r>
            <a:r>
              <a:rPr lang="en-US" sz="3800" b="1" dirty="0">
                <a:solidFill>
                  <a:schemeClr val="bg2">
                    <a:lumMod val="25000"/>
                  </a:schemeClr>
                </a:solidFill>
              </a:rPr>
              <a:t>)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  <a:p>
            <a:pPr algn="ctr" rtl="0">
              <a:buNone/>
            </a:pPr>
            <a:r>
              <a:rPr lang="en-US" dirty="0"/>
              <a:t>Chromium triple solution can be prepared by dissolving CrCl</a:t>
            </a:r>
            <a:r>
              <a:rPr lang="en-US" baseline="-25000" dirty="0"/>
              <a:t>3</a:t>
            </a:r>
            <a:r>
              <a:rPr lang="en-US" dirty="0"/>
              <a:t>.6H</a:t>
            </a:r>
            <a:r>
              <a:rPr lang="en-US" baseline="-25000" dirty="0"/>
              <a:t>2</a:t>
            </a:r>
            <a:r>
              <a:rPr lang="en-US" dirty="0"/>
              <a:t>O    in water to form green solution resulted from the complex ion [Cr(H</a:t>
            </a:r>
            <a:r>
              <a:rPr lang="en-US" baseline="-25000" dirty="0"/>
              <a:t>2</a:t>
            </a:r>
            <a:r>
              <a:rPr lang="en-US" dirty="0"/>
              <a:t>O)</a:t>
            </a:r>
            <a:r>
              <a:rPr lang="en-US" baseline="-25000" dirty="0"/>
              <a:t>6</a:t>
            </a:r>
            <a:r>
              <a:rPr lang="en-US" dirty="0"/>
              <a:t>]</a:t>
            </a:r>
            <a:r>
              <a:rPr lang="en-US" baseline="30000" dirty="0"/>
              <a:t>3+  </a:t>
            </a:r>
            <a:endParaRPr lang="en-US" dirty="0"/>
          </a:p>
          <a:p>
            <a:pPr algn="ctr" rtl="0">
              <a:buNone/>
            </a:pPr>
            <a:r>
              <a:rPr lang="en-US" b="1" dirty="0"/>
              <a:t>CrCl</a:t>
            </a:r>
            <a:r>
              <a:rPr lang="en-US" b="1" baseline="-25000" dirty="0"/>
              <a:t>3</a:t>
            </a:r>
            <a:r>
              <a:rPr lang="en-US" b="1" dirty="0"/>
              <a:t>.6H</a:t>
            </a:r>
            <a:r>
              <a:rPr lang="en-US" b="1" baseline="-25000" dirty="0"/>
              <a:t>2</a:t>
            </a:r>
            <a:r>
              <a:rPr lang="en-US" b="1" dirty="0"/>
              <a:t>O + H</a:t>
            </a:r>
            <a:r>
              <a:rPr lang="en-US" b="1" baseline="-25000" dirty="0"/>
              <a:t>2</a:t>
            </a:r>
            <a:r>
              <a:rPr lang="en-US" b="1" dirty="0"/>
              <a:t>O                </a:t>
            </a:r>
            <a:r>
              <a:rPr lang="en-US" sz="4200" b="1" dirty="0"/>
              <a:t>→</a:t>
            </a:r>
            <a:r>
              <a:rPr lang="en-US" b="1" dirty="0"/>
              <a:t>                [Cr(H</a:t>
            </a:r>
            <a:r>
              <a:rPr lang="en-US" b="1" baseline="-25000" dirty="0"/>
              <a:t>2</a:t>
            </a:r>
            <a:r>
              <a:rPr lang="en-US" b="1" dirty="0"/>
              <a:t>O)</a:t>
            </a:r>
            <a:r>
              <a:rPr lang="en-US" b="1" baseline="-25000" dirty="0"/>
              <a:t>6</a:t>
            </a:r>
            <a:r>
              <a:rPr lang="en-US" b="1" dirty="0"/>
              <a:t>]</a:t>
            </a:r>
            <a:r>
              <a:rPr lang="en-US" b="1" baseline="30000" dirty="0"/>
              <a:t>3+  </a:t>
            </a:r>
            <a:endParaRPr lang="en-US" dirty="0"/>
          </a:p>
          <a:p>
            <a:pPr algn="ctr" rtl="0">
              <a:buNone/>
            </a:pPr>
            <a:r>
              <a:rPr lang="en-US" b="1" dirty="0">
                <a:solidFill>
                  <a:srgbClr val="008000"/>
                </a:solidFill>
              </a:rPr>
              <a:t>Dark green solid  </a:t>
            </a:r>
            <a:r>
              <a:rPr lang="en-US" b="1" dirty="0"/>
              <a:t>	                    </a:t>
            </a:r>
            <a:r>
              <a:rPr lang="en-US" b="1" dirty="0">
                <a:solidFill>
                  <a:srgbClr val="92D050"/>
                </a:solidFill>
              </a:rPr>
              <a:t>Green clear solution</a:t>
            </a:r>
            <a:endParaRPr lang="en-US" dirty="0">
              <a:solidFill>
                <a:srgbClr val="92D050"/>
              </a:solidFill>
            </a:endParaRPr>
          </a:p>
          <a:p>
            <a:pPr algn="l" rtl="0">
              <a:buNone/>
            </a:pPr>
            <a:r>
              <a:rPr lang="en-US" dirty="0"/>
              <a:t>This aqueous ion has an acidic characteristic in water:</a:t>
            </a:r>
          </a:p>
          <a:p>
            <a:pPr algn="ctr" rtl="0">
              <a:buNone/>
            </a:pPr>
            <a:r>
              <a:rPr lang="en-US" b="1" dirty="0"/>
              <a:t>[Cr(H</a:t>
            </a:r>
            <a:r>
              <a:rPr lang="en-US" b="1" baseline="-25000" dirty="0"/>
              <a:t>2</a:t>
            </a:r>
            <a:r>
              <a:rPr lang="en-US" b="1" dirty="0"/>
              <a:t>O)</a:t>
            </a:r>
            <a:r>
              <a:rPr lang="en-US" b="1" baseline="-25000" dirty="0"/>
              <a:t>6</a:t>
            </a:r>
            <a:r>
              <a:rPr lang="en-US" b="1" dirty="0"/>
              <a:t>]</a:t>
            </a:r>
            <a:r>
              <a:rPr lang="en-US" b="1" baseline="30000" dirty="0"/>
              <a:t>3+</a:t>
            </a:r>
            <a:r>
              <a:rPr lang="en-US" b="1" dirty="0"/>
              <a:t> + H</a:t>
            </a:r>
            <a:r>
              <a:rPr lang="en-US" b="1" baseline="-25000" dirty="0"/>
              <a:t>2</a:t>
            </a:r>
            <a:r>
              <a:rPr lang="en-US" b="1" dirty="0"/>
              <a:t>O ↔ [Cr(H</a:t>
            </a:r>
            <a:r>
              <a:rPr lang="en-US" b="1" baseline="-25000" dirty="0"/>
              <a:t>2</a:t>
            </a:r>
            <a:r>
              <a:rPr lang="en-US" b="1" dirty="0"/>
              <a:t>O)</a:t>
            </a:r>
            <a:r>
              <a:rPr lang="en-US" b="1" baseline="-25000" dirty="0"/>
              <a:t>5</a:t>
            </a:r>
            <a:r>
              <a:rPr lang="en-US" b="1" dirty="0"/>
              <a:t>OH]</a:t>
            </a:r>
            <a:r>
              <a:rPr lang="en-US" b="1" baseline="30000" dirty="0"/>
              <a:t>2+</a:t>
            </a:r>
            <a:r>
              <a:rPr lang="en-US" b="1" dirty="0"/>
              <a:t> + H</a:t>
            </a:r>
            <a:r>
              <a:rPr lang="en-US" b="1" baseline="-25000" dirty="0"/>
              <a:t>2</a:t>
            </a:r>
            <a:r>
              <a:rPr lang="en-US" b="1" dirty="0"/>
              <a:t>O</a:t>
            </a:r>
            <a:r>
              <a:rPr lang="en-US" b="1" baseline="30000" dirty="0"/>
              <a:t>+</a:t>
            </a:r>
            <a:r>
              <a:rPr lang="en-US" b="1" dirty="0"/>
              <a:t>       </a:t>
            </a:r>
            <a:r>
              <a:rPr lang="en-US" b="1" dirty="0" err="1"/>
              <a:t>pKa</a:t>
            </a:r>
            <a:r>
              <a:rPr lang="en-US" b="1" dirty="0"/>
              <a:t>= 4                   </a:t>
            </a:r>
            <a:endParaRPr lang="en-US" dirty="0"/>
          </a:p>
          <a:p>
            <a:pPr algn="l"/>
            <a:endParaRPr lang="ar-IQ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427984" y="2420888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2" name="Picture 2" descr="ÙÙÙÙ ÙÙØ¯Ø±ÙÙØ³ÙØ¯ Ø§ÙÙØ±ÙÙ Ø Ø®ØµØ§Ø¦ØµÙ ÙØ§Ø³ØªØ®Ø¯Ø§ÙØ§ØªÙ / ÙÙÙÙØ§Ø¡ | Thpanorama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8640"/>
            <a:ext cx="1656184" cy="1271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pic>
        <p:nvPicPr>
          <p:cNvPr id="15364" name="Picture 4" descr="Chromium transition metal Chemistry chromium(III) Cr3+ complex ..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20738" cy="126263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 lnSpcReduction="10000"/>
          </a:bodyPr>
          <a:lstStyle/>
          <a:p>
            <a:pPr algn="l" rtl="0">
              <a:buNone/>
            </a:pPr>
            <a:r>
              <a:rPr lang="en-US" dirty="0"/>
              <a:t>This ion can be abbreviated into (Cr</a:t>
            </a:r>
            <a:r>
              <a:rPr lang="en-US" baseline="30000" dirty="0"/>
              <a:t>3+</a:t>
            </a:r>
            <a:r>
              <a:rPr lang="en-US" dirty="0"/>
              <a:t>) to carry out the following detections:</a:t>
            </a:r>
          </a:p>
          <a:p>
            <a:pPr marL="365125" lvl="0" indent="-365125" algn="l" rtl="0">
              <a:buFont typeface="+mj-lt"/>
              <a:buAutoNum type="arabicParenR"/>
            </a:pPr>
            <a:r>
              <a:rPr lang="en-US" dirty="0"/>
              <a:t>Put (10) drops of [Cr(H</a:t>
            </a:r>
            <a:r>
              <a:rPr lang="en-US" baseline="-25000" dirty="0"/>
              <a:t>2</a:t>
            </a:r>
            <a:r>
              <a:rPr lang="en-US" dirty="0"/>
              <a:t>O)</a:t>
            </a:r>
            <a:r>
              <a:rPr lang="en-US" baseline="-25000" dirty="0"/>
              <a:t>6</a:t>
            </a:r>
            <a:r>
              <a:rPr lang="en-US" dirty="0"/>
              <a:t>]</a:t>
            </a:r>
            <a:r>
              <a:rPr lang="en-US" baseline="30000" dirty="0"/>
              <a:t>3+</a:t>
            </a:r>
            <a:r>
              <a:rPr lang="en-US" dirty="0"/>
              <a:t>  solution in a test tube, add (2) drops of </a:t>
            </a:r>
            <a:r>
              <a:rPr lang="en-US" dirty="0" err="1"/>
              <a:t>NaOH</a:t>
            </a:r>
            <a:r>
              <a:rPr lang="en-US" dirty="0"/>
              <a:t>, and observe the change, then add more of the detector and observe the change.</a:t>
            </a:r>
          </a:p>
          <a:p>
            <a:pPr marL="365125" lvl="0" indent="-365125" algn="l" rtl="0">
              <a:buFont typeface="+mj-lt"/>
              <a:buAutoNum type="arabicParenR"/>
            </a:pPr>
            <a:endParaRPr lang="en-US" dirty="0"/>
          </a:p>
          <a:p>
            <a:pPr marL="365125" indent="-365125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then add (2) drops of H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2</a:t>
            </a:r>
            <a:r>
              <a:rPr lang="en-US" dirty="0"/>
              <a:t> , observe the change, and heat the solution for 5 mints. and observe the change and write down your notices after each addition.</a:t>
            </a:r>
          </a:p>
          <a:p>
            <a:pPr marL="365125" lvl="0" indent="-365125" algn="l" rtl="0">
              <a:buFont typeface="+mj-lt"/>
              <a:buAutoNum type="arabicParenR"/>
            </a:pPr>
            <a:endParaRPr lang="en-US" dirty="0"/>
          </a:p>
          <a:p>
            <a:pPr marL="274638" lvl="0" indent="-274638" algn="l" rtl="0">
              <a:buFont typeface="+mj-lt"/>
              <a:buAutoNum type="arabicParenR"/>
            </a:pPr>
            <a:endParaRPr lang="en-US" dirty="0"/>
          </a:p>
          <a:p>
            <a:pPr algn="l">
              <a:buNone/>
            </a:pPr>
            <a:endParaRPr lang="ar-IQ" dirty="0"/>
          </a:p>
        </p:txBody>
      </p:sp>
      <p:pic>
        <p:nvPicPr>
          <p:cNvPr id="5" name="Picture 2" descr="chromi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27376" y="2924944"/>
            <a:ext cx="5616624" cy="1368152"/>
          </a:xfrm>
          <a:prstGeom prst="rect">
            <a:avLst/>
          </a:prstGeom>
          <a:ln w="3175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098" name="Picture 2" descr="Index of /inorganic/transit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5373216"/>
            <a:ext cx="4751040" cy="1268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lvl="0" algn="l">
              <a:buNone/>
            </a:pPr>
            <a:r>
              <a:rPr lang="en-US" dirty="0"/>
              <a:t>2)   Put (10) drops of [Cr(H</a:t>
            </a:r>
            <a:r>
              <a:rPr lang="en-US" baseline="-25000" dirty="0"/>
              <a:t>2</a:t>
            </a:r>
            <a:r>
              <a:rPr lang="en-US" dirty="0"/>
              <a:t>O)</a:t>
            </a:r>
            <a:r>
              <a:rPr lang="en-US" baseline="-25000" dirty="0"/>
              <a:t>6</a:t>
            </a:r>
            <a:r>
              <a:rPr lang="en-US" dirty="0"/>
              <a:t>]</a:t>
            </a:r>
            <a:r>
              <a:rPr lang="en-US" baseline="30000" dirty="0"/>
              <a:t>3+</a:t>
            </a:r>
            <a:r>
              <a:rPr lang="en-US" dirty="0"/>
              <a:t> in a second test tube, add (2) drops of NH</a:t>
            </a:r>
            <a:r>
              <a:rPr lang="en-US" baseline="-25000" dirty="0"/>
              <a:t>4</a:t>
            </a:r>
            <a:r>
              <a:rPr lang="en-US" dirty="0"/>
              <a:t>OH, then add more of the a </a:t>
            </a:r>
            <a:r>
              <a:rPr lang="en-US" dirty="0" err="1"/>
              <a:t>ammoni</a:t>
            </a:r>
            <a:r>
              <a:rPr lang="en-US" dirty="0"/>
              <a:t> conc. and observe the change. Write down your notices in both cases.</a:t>
            </a:r>
          </a:p>
        </p:txBody>
      </p:sp>
      <p:pic>
        <p:nvPicPr>
          <p:cNvPr id="4" name="صورة 2" descr="C:\Users\enas\Pictures\nh3crcols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645024"/>
            <a:ext cx="8261943" cy="25922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IQ" dirty="0"/>
              <a:t>ملاحظة : هذا الكشف يكون للعنصر الذي له ايونيين </a:t>
            </a:r>
            <a:r>
              <a:rPr lang="en-US" dirty="0"/>
              <a:t>M</a:t>
            </a:r>
            <a:r>
              <a:rPr lang="en-US" baseline="30000" dirty="0"/>
              <a:t>2+</a:t>
            </a:r>
            <a:r>
              <a:rPr lang="en-US" dirty="0"/>
              <a:t> ,M</a:t>
            </a:r>
            <a:r>
              <a:rPr lang="en-US" baseline="30000" dirty="0"/>
              <a:t>3+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dirty="0"/>
              <a:t>3)  Put (10) drops of [Cr(H</a:t>
            </a:r>
            <a:r>
              <a:rPr lang="en-US" baseline="-25000" dirty="0"/>
              <a:t>2</a:t>
            </a:r>
            <a:r>
              <a:rPr lang="en-US" dirty="0"/>
              <a:t>O)</a:t>
            </a:r>
            <a:r>
              <a:rPr lang="en-US" baseline="-25000" dirty="0"/>
              <a:t>6</a:t>
            </a:r>
            <a:r>
              <a:rPr lang="en-US" dirty="0"/>
              <a:t>]</a:t>
            </a:r>
            <a:r>
              <a:rPr lang="en-US" baseline="30000" dirty="0"/>
              <a:t>3+</a:t>
            </a:r>
            <a:r>
              <a:rPr lang="en-US" dirty="0"/>
              <a:t> in a third test tube, add (2) drops of Na</a:t>
            </a:r>
            <a:r>
              <a:rPr lang="en-US" baseline="-25000" dirty="0"/>
              <a:t>2</a:t>
            </a:r>
            <a:r>
              <a:rPr lang="en-US" dirty="0"/>
              <a:t>CO</a:t>
            </a:r>
            <a:r>
              <a:rPr lang="en-US" baseline="-25000" dirty="0"/>
              <a:t>3</a:t>
            </a:r>
            <a:r>
              <a:rPr lang="en-US" dirty="0"/>
              <a:t> or K</a:t>
            </a:r>
            <a:r>
              <a:rPr lang="en-US" baseline="-25000" dirty="0"/>
              <a:t>2</a:t>
            </a:r>
            <a:r>
              <a:rPr lang="en-US" dirty="0"/>
              <a:t>CO</a:t>
            </a:r>
            <a:r>
              <a:rPr lang="en-US" baseline="-25000" dirty="0"/>
              <a:t>3</a:t>
            </a:r>
            <a:r>
              <a:rPr lang="en-US" dirty="0"/>
              <a:t>, observe the change and write down your notices.</a:t>
            </a:r>
            <a:endParaRPr lang="ar-IQ" dirty="0"/>
          </a:p>
        </p:txBody>
      </p:sp>
      <p:pic>
        <p:nvPicPr>
          <p:cNvPr id="2052" name="Picture 4" descr="Index of /inorganic/transi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3717032"/>
            <a:ext cx="6264696" cy="1917948"/>
          </a:xfrm>
          <a:prstGeom prst="rect">
            <a:avLst/>
          </a:prstGeom>
          <a:noFill/>
        </p:spPr>
      </p:pic>
      <p:sp>
        <p:nvSpPr>
          <p:cNvPr id="6" name="Smiley Face 5"/>
          <p:cNvSpPr/>
          <p:nvPr/>
        </p:nvSpPr>
        <p:spPr>
          <a:xfrm>
            <a:off x="2051720" y="836712"/>
            <a:ext cx="792088" cy="720080"/>
          </a:xfrm>
          <a:prstGeom prst="smileyFace">
            <a:avLst>
              <a:gd name="adj" fmla="val -4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5400" baseline="30000" dirty="0" err="1">
                <a:solidFill>
                  <a:srgbClr val="FF0000"/>
                </a:solidFill>
              </a:rPr>
              <a:t>؟</a:t>
            </a:r>
            <a:endParaRPr lang="ar-IQ" sz="5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504056"/>
          </a:xfrm>
        </p:spPr>
        <p:txBody>
          <a:bodyPr>
            <a:normAutofit fontScale="90000"/>
          </a:bodyPr>
          <a:lstStyle/>
          <a:p>
            <a:pPr rtl="0"/>
            <a:r>
              <a:rPr lang="en-US" b="1" dirty="0"/>
              <a:t>Question:</a:t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68760"/>
          </a:xfrm>
          <a:ln w="6350">
            <a:solidFill>
              <a:schemeClr val="tx1"/>
            </a:solidFill>
          </a:ln>
        </p:spPr>
        <p:txBody>
          <a:bodyPr/>
          <a:lstStyle/>
          <a:p>
            <a:pPr algn="l">
              <a:buNone/>
            </a:pPr>
            <a:r>
              <a:rPr lang="en-US" sz="2800" dirty="0"/>
              <a:t> 1) What is the distinguishable detection of Cr(III) Ion</a:t>
            </a:r>
            <a:r>
              <a:rPr lang="en-US" dirty="0"/>
              <a:t>?</a:t>
            </a:r>
          </a:p>
          <a:p>
            <a:pPr algn="l">
              <a:buNone/>
            </a:pPr>
            <a:r>
              <a:rPr lang="en-US" dirty="0"/>
              <a:t> 2) Write all question ?</a:t>
            </a:r>
            <a:endParaRPr lang="ar-IQ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3789040"/>
            <a:ext cx="7806945" cy="461665"/>
          </a:xfrm>
          <a:prstGeom prst="rect">
            <a:avLst/>
          </a:prstGeom>
          <a:solidFill>
            <a:srgbClr val="FFFF66"/>
          </a:solidFill>
          <a:ln>
            <a:solidFill>
              <a:srgbClr val="FFFF00"/>
            </a:solidFill>
          </a:ln>
        </p:spPr>
        <p:txBody>
          <a:bodyPr wrap="none" rtlCol="1">
            <a:spAutoFit/>
          </a:bodyPr>
          <a:lstStyle/>
          <a:p>
            <a:pPr algn="ctr"/>
            <a:r>
              <a:rPr lang="ar-IQ" sz="2400" b="1" dirty="0">
                <a:solidFill>
                  <a:srgbClr val="FF0000"/>
                </a:solidFill>
              </a:rPr>
              <a:t>عزيزي الطالب </a:t>
            </a:r>
            <a:r>
              <a:rPr lang="ar-IQ" sz="2400" b="1" dirty="0" err="1">
                <a:solidFill>
                  <a:srgbClr val="FF0000"/>
                </a:solidFill>
              </a:rPr>
              <a:t>هذة</a:t>
            </a:r>
            <a:r>
              <a:rPr lang="ar-IQ" sz="2400" b="1" dirty="0">
                <a:solidFill>
                  <a:srgbClr val="FF0000"/>
                </a:solidFill>
              </a:rPr>
              <a:t> الاسئلة مع المعادلات للكشوف هي اهم شيء للامتحان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www.chem.uiuc.edu/webfunchem/chromate/CrO4Cr2O7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4869160"/>
            <a:ext cx="4680520" cy="164782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3240360" cy="11430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sz="3600" b="1" dirty="0">
                <a:solidFill>
                  <a:srgbClr val="FF3300"/>
                </a:solidFill>
              </a:rPr>
              <a:t>(2) Detecting  anions </a:t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4248472"/>
          </a:xfrm>
        </p:spPr>
        <p:txBody>
          <a:bodyPr>
            <a:noAutofit/>
          </a:bodyPr>
          <a:lstStyle/>
          <a:p>
            <a:pPr algn="l" rtl="0">
              <a:buNone/>
            </a:pPr>
            <a:r>
              <a:rPr lang="en-US" sz="2800" b="1" dirty="0"/>
              <a:t>A balance happens for the both 	anions Chromate (yellow) and Dichromate (orange) when a quantity of K</a:t>
            </a:r>
            <a:r>
              <a:rPr lang="en-US" sz="2800" b="1" baseline="-25000" dirty="0"/>
              <a:t>2</a:t>
            </a:r>
            <a:r>
              <a:rPr lang="en-US" sz="2800" b="1" dirty="0"/>
              <a:t>CrO</a:t>
            </a:r>
            <a:r>
              <a:rPr lang="en-US" sz="2800" b="1" baseline="-25000" dirty="0"/>
              <a:t>4</a:t>
            </a:r>
            <a:r>
              <a:rPr lang="en-US" sz="2800" b="1" dirty="0"/>
              <a:t> and K</a:t>
            </a:r>
            <a:r>
              <a:rPr lang="en-US" sz="2800" b="1" baseline="-25000" dirty="0"/>
              <a:t>2</a:t>
            </a:r>
            <a:r>
              <a:rPr lang="en-US" sz="2800" b="1" dirty="0"/>
              <a:t>Cr</a:t>
            </a:r>
            <a:r>
              <a:rPr lang="en-US" sz="2800" b="1" baseline="-25000" dirty="0"/>
              <a:t>2</a:t>
            </a:r>
            <a:r>
              <a:rPr lang="en-US" sz="2800" b="1" dirty="0"/>
              <a:t>O</a:t>
            </a:r>
            <a:r>
              <a:rPr lang="en-US" sz="2800" b="1" baseline="-25000" dirty="0"/>
              <a:t>7</a:t>
            </a:r>
            <a:r>
              <a:rPr lang="en-US" sz="2800" b="1" dirty="0"/>
              <a:t> is dissolved in water, according to the following equation:</a:t>
            </a:r>
          </a:p>
          <a:p>
            <a:pPr algn="ctr" rtl="0">
              <a:buNone/>
            </a:pPr>
            <a:r>
              <a:rPr lang="en-US" sz="2800" b="1" dirty="0"/>
              <a:t>CrO</a:t>
            </a:r>
            <a:r>
              <a:rPr lang="en-US" sz="2800" b="1" baseline="-25000" dirty="0"/>
              <a:t>4</a:t>
            </a:r>
            <a:r>
              <a:rPr lang="en-US" sz="2800" b="1" baseline="30000" dirty="0"/>
              <a:t>2–</a:t>
            </a:r>
            <a:r>
              <a:rPr lang="en-US" sz="2800" b="1" baseline="-25000" dirty="0"/>
              <a:t>(</a:t>
            </a:r>
            <a:r>
              <a:rPr lang="en-US" sz="2800" b="1" baseline="-25000" dirty="0" err="1"/>
              <a:t>aq</a:t>
            </a:r>
            <a:r>
              <a:rPr lang="en-US" sz="2800" b="1" baseline="-25000" dirty="0"/>
              <a:t>)</a:t>
            </a:r>
            <a:r>
              <a:rPr lang="en-US" sz="2800" b="1" dirty="0"/>
              <a:t> + 2H</a:t>
            </a:r>
            <a:r>
              <a:rPr lang="en-US" sz="2800" b="1" baseline="30000" dirty="0"/>
              <a:t>+</a:t>
            </a:r>
            <a:r>
              <a:rPr lang="en-US" sz="2800" b="1" dirty="0"/>
              <a:t>   ↔  Cr</a:t>
            </a:r>
            <a:r>
              <a:rPr lang="en-US" sz="2800" b="1" baseline="-25000" dirty="0"/>
              <a:t>2</a:t>
            </a:r>
            <a:r>
              <a:rPr lang="en-US" sz="2800" b="1" dirty="0"/>
              <a:t>O</a:t>
            </a:r>
            <a:r>
              <a:rPr lang="en-US" sz="2800" b="1" baseline="-25000" dirty="0"/>
              <a:t>7</a:t>
            </a:r>
            <a:r>
              <a:rPr lang="en-US" sz="2800" b="1" baseline="30000" dirty="0"/>
              <a:t>2–  </a:t>
            </a:r>
            <a:r>
              <a:rPr lang="en-US" sz="2800" b="1" baseline="-25000" dirty="0"/>
              <a:t>(</a:t>
            </a:r>
            <a:r>
              <a:rPr lang="en-US" sz="2800" b="1" baseline="-25000" dirty="0" err="1"/>
              <a:t>aq</a:t>
            </a:r>
            <a:r>
              <a:rPr lang="en-US" sz="2800" b="1" baseline="-25000" dirty="0"/>
              <a:t>)</a:t>
            </a:r>
            <a:r>
              <a:rPr lang="en-US" sz="2800" b="1" dirty="0"/>
              <a:t> + H</a:t>
            </a:r>
            <a:r>
              <a:rPr lang="en-US" sz="2800" b="1" baseline="-25000" dirty="0"/>
              <a:t>2</a:t>
            </a:r>
            <a:r>
              <a:rPr lang="en-US" sz="2800" b="1" dirty="0"/>
              <a:t>O </a:t>
            </a:r>
            <a:r>
              <a:rPr lang="en-US" sz="2800" b="1" baseline="-25000" dirty="0"/>
              <a:t>(L)</a:t>
            </a:r>
            <a:endParaRPr lang="en-US" sz="2800" b="1" dirty="0"/>
          </a:p>
          <a:p>
            <a:pPr algn="l" rtl="0">
              <a:buNone/>
            </a:pPr>
            <a:r>
              <a:rPr lang="en-US" sz="2800" b="1" dirty="0"/>
              <a:t>Chromate and dichromate solutions are prepared by dissolving Na</a:t>
            </a:r>
            <a:r>
              <a:rPr lang="en-US" sz="2800" b="1" baseline="-25000" dirty="0"/>
              <a:t>2</a:t>
            </a:r>
            <a:r>
              <a:rPr lang="en-US" sz="2800" b="1" dirty="0"/>
              <a:t>CrO</a:t>
            </a:r>
            <a:r>
              <a:rPr lang="en-US" sz="2800" b="1" baseline="-25000" dirty="0"/>
              <a:t>4</a:t>
            </a:r>
            <a:r>
              <a:rPr lang="en-US" sz="2800" b="1" dirty="0"/>
              <a:t>, Na</a:t>
            </a:r>
            <a:r>
              <a:rPr lang="en-US" sz="2800" b="1" baseline="-25000" dirty="0"/>
              <a:t>2</a:t>
            </a:r>
            <a:r>
              <a:rPr lang="en-US" sz="2800" b="1" dirty="0"/>
              <a:t>Cr</a:t>
            </a:r>
            <a:r>
              <a:rPr lang="en-US" sz="2800" b="1" baseline="-25000" dirty="0"/>
              <a:t>2</a:t>
            </a:r>
            <a:r>
              <a:rPr lang="en-US" sz="2800" b="1" dirty="0"/>
              <a:t>O</a:t>
            </a:r>
            <a:r>
              <a:rPr lang="en-US" sz="2800" b="1" baseline="-25000" dirty="0"/>
              <a:t>7</a:t>
            </a:r>
            <a:r>
              <a:rPr lang="en-US" sz="2800" b="1" dirty="0"/>
              <a:t>, K</a:t>
            </a:r>
            <a:r>
              <a:rPr lang="en-US" sz="2800" b="1" baseline="-25000" dirty="0"/>
              <a:t>2</a:t>
            </a:r>
            <a:r>
              <a:rPr lang="en-US" sz="2800" b="1" dirty="0"/>
              <a:t>CrO</a:t>
            </a:r>
            <a:r>
              <a:rPr lang="en-US" sz="2800" b="1" baseline="-25000" dirty="0"/>
              <a:t>4</a:t>
            </a:r>
            <a:r>
              <a:rPr lang="en-US" sz="2800" b="1" dirty="0"/>
              <a:t>, or K</a:t>
            </a:r>
            <a:r>
              <a:rPr lang="en-US" sz="2800" b="1" baseline="-25000" dirty="0"/>
              <a:t>2</a:t>
            </a:r>
            <a:r>
              <a:rPr lang="en-US" sz="2800" b="1" dirty="0"/>
              <a:t>Cr</a:t>
            </a:r>
            <a:r>
              <a:rPr lang="en-US" sz="2800" b="1" baseline="-25000" dirty="0"/>
              <a:t>2</a:t>
            </a:r>
            <a:r>
              <a:rPr lang="en-US" sz="2800" b="1" dirty="0"/>
              <a:t>O</a:t>
            </a:r>
            <a:r>
              <a:rPr lang="en-US" sz="2800" b="1" baseline="-25000" dirty="0"/>
              <a:t>7</a:t>
            </a:r>
            <a:r>
              <a:rPr lang="en-US" sz="2800" b="1" dirty="0"/>
              <a:t> in water to compose a yellow or orange solution. </a:t>
            </a: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60648"/>
            <a:ext cx="5394945" cy="1872208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800" y="332656"/>
            <a:ext cx="6120680" cy="122413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/>
            <a:r>
              <a:rPr lang="ar-IQ" sz="2800" b="1" dirty="0">
                <a:solidFill>
                  <a:schemeClr val="tx2">
                    <a:lumMod val="75000"/>
                  </a:schemeClr>
                </a:solidFill>
              </a:rPr>
              <a:t>ملاحظة:  استخدم هذه الصورة دائما في حل معادلات التوازن بين ايوني </a:t>
            </a:r>
            <a:r>
              <a:rPr lang="ar-IQ" sz="2800" b="1" dirty="0" err="1">
                <a:solidFill>
                  <a:schemeClr val="tx2">
                    <a:lumMod val="75000"/>
                  </a:schemeClr>
                </a:solidFill>
              </a:rPr>
              <a:t>الكرومات</a:t>
            </a:r>
            <a:r>
              <a:rPr lang="ar-IQ" sz="2800" b="1" dirty="0">
                <a:solidFill>
                  <a:schemeClr val="tx2">
                    <a:lumMod val="75000"/>
                  </a:schemeClr>
                </a:solidFill>
              </a:rPr>
              <a:t> وثنائي   </a:t>
            </a:r>
            <a:r>
              <a:rPr lang="ar-IQ" sz="2800" b="1" dirty="0" err="1">
                <a:solidFill>
                  <a:schemeClr val="tx2">
                    <a:lumMod val="75000"/>
                  </a:schemeClr>
                </a:solidFill>
              </a:rPr>
              <a:t>كرومات</a:t>
            </a:r>
            <a:r>
              <a:rPr lang="ar-IQ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132856"/>
            <a:ext cx="8363272" cy="4725144"/>
          </a:xfrm>
        </p:spPr>
        <p:txBody>
          <a:bodyPr>
            <a:normAutofit fontScale="55000" lnSpcReduction="20000"/>
          </a:bodyPr>
          <a:lstStyle/>
          <a:p>
            <a:pPr marL="514350" lvl="0" indent="-514350" algn="l" rtl="0">
              <a:buFont typeface="+mj-lt"/>
              <a:buAutoNum type="arabicParenR"/>
            </a:pPr>
            <a:r>
              <a:rPr lang="en-US" sz="4400" b="1" dirty="0"/>
              <a:t>Put (10) drops of  in a test tube and add (2) drops of </a:t>
            </a:r>
            <a:r>
              <a:rPr lang="en-US" sz="4400" b="1" dirty="0" err="1"/>
              <a:t>NaOH</a:t>
            </a:r>
            <a:r>
              <a:rPr lang="en-US" sz="4400" b="1" dirty="0"/>
              <a:t>, observe the change and write down your notices.</a:t>
            </a:r>
          </a:p>
          <a:p>
            <a:pPr marL="514350" lvl="0" indent="-514350" algn="l" rtl="0">
              <a:buFont typeface="+mj-lt"/>
              <a:buAutoNum type="arabicParenR"/>
            </a:pPr>
            <a:r>
              <a:rPr lang="en-US" sz="4400" b="1" dirty="0"/>
              <a:t>Put (10) drops of  in a second test tube, add (2) drops of </a:t>
            </a:r>
            <a:r>
              <a:rPr lang="en-US" sz="4400" b="1" dirty="0" err="1"/>
              <a:t>HCl</a:t>
            </a:r>
            <a:r>
              <a:rPr lang="en-US" sz="4400" b="1" dirty="0"/>
              <a:t>, observe the change and write down your notices.</a:t>
            </a:r>
          </a:p>
          <a:p>
            <a:pPr marL="514350" lvl="0" indent="-514350" algn="l" rtl="0">
              <a:buFont typeface="+mj-lt"/>
              <a:buAutoNum type="arabicParenR"/>
            </a:pPr>
            <a:r>
              <a:rPr lang="en-US" sz="4400" b="1" dirty="0"/>
              <a:t>Put (10) drops of  in a third test tube, add (2) drops of </a:t>
            </a:r>
            <a:r>
              <a:rPr lang="en-US" sz="4400" b="1" dirty="0" err="1"/>
              <a:t>Pb</a:t>
            </a:r>
            <a:r>
              <a:rPr lang="en-US" sz="4400" b="1" dirty="0"/>
              <a:t>(NO</a:t>
            </a:r>
            <a:r>
              <a:rPr lang="en-US" sz="4400" b="1" baseline="-25000" dirty="0"/>
              <a:t>3</a:t>
            </a:r>
            <a:r>
              <a:rPr lang="en-US" sz="4400" b="1" dirty="0"/>
              <a:t>)</a:t>
            </a:r>
            <a:r>
              <a:rPr lang="en-US" sz="4400" b="1" baseline="-25000" dirty="0"/>
              <a:t>2</a:t>
            </a:r>
            <a:r>
              <a:rPr lang="en-US" sz="4400" b="1" dirty="0"/>
              <a:t> or </a:t>
            </a:r>
            <a:r>
              <a:rPr lang="en-US" sz="4400" b="1" dirty="0" err="1"/>
              <a:t>Ba</a:t>
            </a:r>
            <a:r>
              <a:rPr lang="en-US" sz="4400" b="1" dirty="0"/>
              <a:t>(NO</a:t>
            </a:r>
            <a:r>
              <a:rPr lang="en-US" sz="4400" b="1" baseline="-25000" dirty="0"/>
              <a:t>3</a:t>
            </a:r>
            <a:r>
              <a:rPr lang="en-US" sz="4400" b="1" dirty="0"/>
              <a:t>)</a:t>
            </a:r>
            <a:r>
              <a:rPr lang="en-US" sz="4400" b="1" baseline="-25000" dirty="0"/>
              <a:t>2</a:t>
            </a:r>
            <a:r>
              <a:rPr lang="en-US" sz="4400" b="1" dirty="0"/>
              <a:t>, observe the change and write down your notices.</a:t>
            </a:r>
          </a:p>
          <a:p>
            <a:pPr marL="514350" lvl="0" indent="-514350" algn="l" rtl="0">
              <a:buFont typeface="+mj-lt"/>
              <a:buAutoNum type="arabicParenR"/>
            </a:pPr>
            <a:r>
              <a:rPr lang="en-US" sz="4400" b="1" dirty="0"/>
              <a:t>Put (10) drops of  in a test tube, add (2) drops of </a:t>
            </a:r>
            <a:r>
              <a:rPr lang="en-US" sz="4400" b="1" dirty="0" err="1"/>
              <a:t>NaOH</a:t>
            </a:r>
            <a:r>
              <a:rPr lang="en-US" sz="4400" b="1" dirty="0"/>
              <a:t>, observe the change and write down your notices.</a:t>
            </a:r>
          </a:p>
          <a:p>
            <a:pPr marL="514350" lvl="0" indent="-514350" algn="l" rtl="0">
              <a:buFont typeface="+mj-lt"/>
              <a:buAutoNum type="arabicParenR"/>
            </a:pPr>
            <a:r>
              <a:rPr lang="en-US" sz="4400" b="1" dirty="0"/>
              <a:t>Put (10) drops of  in a second test tube, add (2) drops of </a:t>
            </a:r>
            <a:r>
              <a:rPr lang="en-US" sz="4400" b="1" dirty="0" err="1"/>
              <a:t>HCl</a:t>
            </a:r>
            <a:r>
              <a:rPr lang="en-US" sz="4400" b="1" dirty="0"/>
              <a:t>, observe the change and write down your notices.</a:t>
            </a:r>
          </a:p>
          <a:p>
            <a:pPr marL="514350" lvl="0" indent="-514350" algn="l" rtl="0">
              <a:buFont typeface="+mj-lt"/>
              <a:buAutoNum type="arabicParenR"/>
            </a:pPr>
            <a:r>
              <a:rPr lang="en-US" sz="4400" b="1" dirty="0"/>
              <a:t>Put (10) drops of  in a third test tube, add (2) drops of </a:t>
            </a:r>
            <a:r>
              <a:rPr lang="en-US" sz="4400" b="1" dirty="0" err="1"/>
              <a:t>Pb</a:t>
            </a:r>
            <a:r>
              <a:rPr lang="en-US" sz="4400" b="1" dirty="0"/>
              <a:t>(NO</a:t>
            </a:r>
            <a:r>
              <a:rPr lang="en-US" sz="4400" b="1" baseline="-25000" dirty="0"/>
              <a:t>3</a:t>
            </a:r>
            <a:r>
              <a:rPr lang="en-US" sz="4400" b="1" dirty="0"/>
              <a:t>)</a:t>
            </a:r>
            <a:r>
              <a:rPr lang="en-US" sz="4400" b="1" baseline="-25000" dirty="0"/>
              <a:t>2</a:t>
            </a:r>
            <a:r>
              <a:rPr lang="en-US" sz="4400" b="1" dirty="0"/>
              <a:t> or </a:t>
            </a:r>
            <a:r>
              <a:rPr lang="en-US" sz="4400" b="1" dirty="0" err="1"/>
              <a:t>Ba</a:t>
            </a:r>
            <a:r>
              <a:rPr lang="en-US" sz="4400" b="1" dirty="0"/>
              <a:t>(NO</a:t>
            </a:r>
            <a:r>
              <a:rPr lang="en-US" sz="4400" b="1" baseline="-25000" dirty="0"/>
              <a:t>3</a:t>
            </a:r>
            <a:r>
              <a:rPr lang="en-US" sz="4400" b="1" dirty="0"/>
              <a:t>)</a:t>
            </a:r>
            <a:r>
              <a:rPr lang="en-US" sz="4400" b="1" baseline="-25000" dirty="0"/>
              <a:t>2</a:t>
            </a:r>
            <a:r>
              <a:rPr lang="en-US" sz="4400" b="1" dirty="0"/>
              <a:t>, observe the change and write down your notices.</a:t>
            </a:r>
          </a:p>
          <a:p>
            <a:pPr algn="l">
              <a:buNone/>
            </a:pPr>
            <a:endParaRPr lang="ar-IQ" dirty="0"/>
          </a:p>
        </p:txBody>
      </p:sp>
      <p:pic>
        <p:nvPicPr>
          <p:cNvPr id="19459" name="Picture 3" descr="Index of /inorganic/transition"/>
          <p:cNvPicPr>
            <a:picLocks noChangeAspect="1" noChangeArrowheads="1"/>
          </p:cNvPicPr>
          <p:nvPr/>
        </p:nvPicPr>
        <p:blipFill>
          <a:blip r:embed="rId2" cstate="print"/>
          <a:srcRect t="6250"/>
          <a:stretch>
            <a:fillRect/>
          </a:stretch>
        </p:blipFill>
        <p:spPr bwMode="auto">
          <a:xfrm>
            <a:off x="251520" y="188640"/>
            <a:ext cx="2244849" cy="1872208"/>
          </a:xfrm>
          <a:prstGeom prst="rect">
            <a:avLst/>
          </a:prstGeom>
          <a:ln w="31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Left-Right Arrow 5"/>
          <p:cNvSpPr/>
          <p:nvPr/>
        </p:nvSpPr>
        <p:spPr>
          <a:xfrm>
            <a:off x="2483768" y="692696"/>
            <a:ext cx="1216152" cy="340616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 descr="Dynamic equilibrium Le Chatelier's principle - ppt video online ...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sp>
        <p:nvSpPr>
          <p:cNvPr id="20484" name="AutoShape 4" descr="Dynamic equilibrium Le Chatelier's principle - ppt video online ...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sp>
        <p:nvSpPr>
          <p:cNvPr id="20486" name="AutoShape 6" descr="Dynamic equilibrium Le Chatelier's principle - ppt video online ...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pic>
        <p:nvPicPr>
          <p:cNvPr id="7" name="Picture 1" descr="C:\Users\enas\Downloads\2CrO4+2–+(aq)+++2H+(aq)+Cr2O7+2–+(aq)+++H2O(l)+chromate(VI)+ion+dichromate(VI)+ion+yellow+orang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6944" t="22906" r="5758"/>
          <a:stretch>
            <a:fillRect/>
          </a:stretch>
        </p:blipFill>
        <p:spPr bwMode="auto">
          <a:xfrm>
            <a:off x="611560" y="332656"/>
            <a:ext cx="7920880" cy="432048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51520" y="4293096"/>
            <a:ext cx="7920880" cy="21852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?                                        ?                                   ? </a:t>
            </a:r>
          </a:p>
          <a:p>
            <a:r>
              <a:rPr lang="ar-IQ" sz="2800" b="1" dirty="0">
                <a:solidFill>
                  <a:schemeClr val="tx2">
                    <a:lumMod val="50000"/>
                  </a:schemeClr>
                </a:solidFill>
              </a:rPr>
              <a:t>اعطي صيغ كيميائية </a:t>
            </a:r>
            <a:r>
              <a:rPr lang="ar-IQ" sz="2800" b="1" dirty="0" err="1">
                <a:solidFill>
                  <a:schemeClr val="tx2">
                    <a:lumMod val="50000"/>
                  </a:schemeClr>
                </a:solidFill>
              </a:rPr>
              <a:t>للكل</a:t>
            </a:r>
            <a:r>
              <a:rPr lang="ar-IQ" sz="3600" b="1" dirty="0" err="1">
                <a:solidFill>
                  <a:srgbClr val="FF0000"/>
                </a:solidFill>
              </a:rPr>
              <a:t>؟</a:t>
            </a:r>
            <a:r>
              <a:rPr lang="ar-IQ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           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636</Words>
  <Application>Microsoft Office PowerPoint</Application>
  <PresentationFormat>عرض على الشاشة (4:3)</PresentationFormat>
  <Paragraphs>62</Paragraphs>
  <Slides>16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7" baseType="lpstr">
      <vt:lpstr>سمة Office</vt:lpstr>
      <vt:lpstr>مراجعة كيمياء الكروم   مختبر الكيمياء اللاعضوية   مرحلة ثالثة  (التعليم الالكتروني )</vt:lpstr>
      <vt:lpstr> Chemistry of Chromium </vt:lpstr>
      <vt:lpstr>عرض تقديمي في PowerPoint</vt:lpstr>
      <vt:lpstr>عرض تقديمي في PowerPoint</vt:lpstr>
      <vt:lpstr>ملاحظة : هذا الكشف يكون للعنصر الذي له ايونيين M2+ ,M3+</vt:lpstr>
      <vt:lpstr>Question: </vt:lpstr>
      <vt:lpstr> (2) Detecting  anions  </vt:lpstr>
      <vt:lpstr>ملاحظة:  استخدم هذه الصورة دائما في حل معادلات التوازن بين ايوني الكرومات وثنائي   كرومات </vt:lpstr>
      <vt:lpstr>عرض تقديمي في PowerPoint</vt:lpstr>
      <vt:lpstr>فسر الصورة التالية  ؟</vt:lpstr>
      <vt:lpstr>عرض تقديمي في PowerPoint</vt:lpstr>
      <vt:lpstr>Questions </vt:lpstr>
      <vt:lpstr> (3)Preparation of Chromic Oxide (Cr2O3)</vt:lpstr>
      <vt:lpstr>عرض تقديمي في PowerPoint</vt:lpstr>
      <vt:lpstr>لاحظ طريقة الاشعال او الحرق ودرجة الحراة ؟ ماهو المصدر الحراري الذي استخدم في المختبر ؟؟؟؟</vt:lpstr>
      <vt:lpstr>Questions: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مراجعة الفصل الاول / مختبر الكيمياء اللاعضوية / مرحلة ثالثة </dc:title>
  <dc:creator>enas</dc:creator>
  <cp:lastModifiedBy>مستخدم غير معروف</cp:lastModifiedBy>
  <cp:revision>27</cp:revision>
  <dcterms:created xsi:type="dcterms:W3CDTF">2020-04-11T16:59:32Z</dcterms:created>
  <dcterms:modified xsi:type="dcterms:W3CDTF">2020-05-03T07:35:30Z</dcterms:modified>
</cp:coreProperties>
</file>