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72" r:id="rId7"/>
    <p:sldId id="270" r:id="rId8"/>
    <p:sldId id="290" r:id="rId9"/>
    <p:sldId id="264" r:id="rId10"/>
    <p:sldId id="263" r:id="rId11"/>
    <p:sldId id="266" r:id="rId12"/>
    <p:sldId id="275" r:id="rId13"/>
    <p:sldId id="276" r:id="rId14"/>
    <p:sldId id="292" r:id="rId15"/>
    <p:sldId id="296" r:id="rId16"/>
    <p:sldId id="291" r:id="rId17"/>
    <p:sldId id="283" r:id="rId18"/>
    <p:sldId id="280" r:id="rId19"/>
    <p:sldId id="287" r:id="rId20"/>
    <p:sldId id="281" r:id="rId21"/>
    <p:sldId id="288" r:id="rId22"/>
    <p:sldId id="289" r:id="rId23"/>
    <p:sldId id="284" r:id="rId24"/>
    <p:sldId id="267" r:id="rId25"/>
    <p:sldId id="293" r:id="rId26"/>
    <p:sldId id="294" r:id="rId27"/>
    <p:sldId id="295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CC0099"/>
    <a:srgbClr val="00CC66"/>
    <a:srgbClr val="A60E9B"/>
    <a:srgbClr val="ABDC3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11/09/1441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11/09/1441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11/09/1441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11/09/1441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4.jpe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7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5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7" Type="http://schemas.openxmlformats.org/officeDocument/2006/relationships/image" Target="../media/image8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8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5.gif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5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5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 /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 /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4.png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9.jpeg" /><Relationship Id="rId4" Type="http://schemas.openxmlformats.org/officeDocument/2006/relationships/image" Target="../media/image18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Ø¹ÙØµØ± Ø§ÙØ­Ø¯ÙØ¯ - ÙÙØ¶ÙØ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176464" cy="54006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44008" y="620688"/>
            <a:ext cx="3960440" cy="45858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3200" b="1" dirty="0"/>
              <a:t>مراجعة كيمياء الحديد </a:t>
            </a:r>
            <a:br>
              <a:rPr lang="ar-IQ" sz="3200" b="1" dirty="0"/>
            </a:br>
            <a:r>
              <a:rPr lang="ar-IQ" sz="3200" b="1" dirty="0"/>
              <a:t> مختبر الكيمياء </a:t>
            </a:r>
            <a:r>
              <a:rPr lang="ar-IQ" sz="3200" b="1" dirty="0" err="1"/>
              <a:t>اللاعضوية</a:t>
            </a:r>
            <a:r>
              <a:rPr lang="ar-IQ" sz="3200" b="1" dirty="0"/>
              <a:t> </a:t>
            </a:r>
            <a:br>
              <a:rPr lang="ar-IQ" sz="3200" b="1" dirty="0"/>
            </a:br>
            <a:r>
              <a:rPr lang="ar-IQ" sz="3200" b="1" dirty="0"/>
              <a:t> مرحلة ثالثة</a:t>
            </a:r>
          </a:p>
          <a:p>
            <a:pPr algn="ctr"/>
            <a:r>
              <a:rPr lang="ar-IQ" sz="3200" b="1" dirty="0"/>
              <a:t>( التعليم </a:t>
            </a:r>
            <a:r>
              <a:rPr lang="ar-IQ" sz="3200" b="1" dirty="0" err="1"/>
              <a:t>الالكتروني</a:t>
            </a:r>
            <a:r>
              <a:rPr lang="ar-IQ" sz="3200" dirty="0" err="1"/>
              <a:t> )</a:t>
            </a:r>
            <a:endParaRPr lang="ar-IQ" sz="3200" dirty="0"/>
          </a:p>
          <a:p>
            <a:pPr algn="ctr"/>
            <a:endParaRPr lang="ar-IQ" sz="3200" dirty="0"/>
          </a:p>
          <a:p>
            <a:pPr algn="ctr"/>
            <a:r>
              <a:rPr lang="ar-IQ" sz="3200" dirty="0"/>
              <a:t> </a:t>
            </a:r>
            <a:r>
              <a:rPr lang="ar-IQ" sz="3200" b="1" dirty="0">
                <a:solidFill>
                  <a:srgbClr val="00B050"/>
                </a:solidFill>
              </a:rPr>
              <a:t>صباحي</a:t>
            </a:r>
          </a:p>
          <a:p>
            <a:pPr algn="ctr"/>
            <a:r>
              <a:rPr lang="ar-IQ" sz="3200" b="1" dirty="0">
                <a:solidFill>
                  <a:srgbClr val="00B050"/>
                </a:solidFill>
              </a:rPr>
              <a:t> </a:t>
            </a:r>
            <a:r>
              <a:rPr lang="ar-IQ" sz="3200" b="1" dirty="0" err="1">
                <a:solidFill>
                  <a:srgbClr val="00B050"/>
                </a:solidFill>
              </a:rPr>
              <a:t>أ.م.</a:t>
            </a:r>
            <a:r>
              <a:rPr lang="ar-IQ" sz="3200" b="1" dirty="0">
                <a:solidFill>
                  <a:srgbClr val="00B050"/>
                </a:solidFill>
              </a:rPr>
              <a:t> ايناس زهير الهاشمي </a:t>
            </a:r>
          </a:p>
          <a:p>
            <a:pPr algn="ctr"/>
            <a:r>
              <a:rPr lang="ar-IQ" sz="3200" b="1" dirty="0" err="1">
                <a:solidFill>
                  <a:srgbClr val="00B050"/>
                </a:solidFill>
              </a:rPr>
              <a:t>م.م.</a:t>
            </a:r>
            <a:r>
              <a:rPr lang="ar-IQ" sz="3200" b="1" dirty="0">
                <a:solidFill>
                  <a:srgbClr val="00B050"/>
                </a:solidFill>
              </a:rPr>
              <a:t> يسرى جليل </a:t>
            </a:r>
          </a:p>
          <a:p>
            <a:endParaRPr lang="ar-IQ" dirty="0"/>
          </a:p>
          <a:p>
            <a:endParaRPr lang="ar-IQ" dirty="0"/>
          </a:p>
        </p:txBody>
      </p:sp>
      <p:pic>
        <p:nvPicPr>
          <p:cNvPr id="9" name="Picture 2" descr="Chemistry4ever - Posts | Facebook"/>
          <p:cNvPicPr>
            <a:picLocks noChangeAspect="1" noChangeArrowheads="1"/>
          </p:cNvPicPr>
          <p:nvPr/>
        </p:nvPicPr>
        <p:blipFill>
          <a:blip r:embed="rId3" cstate="print"/>
          <a:srcRect t="11631"/>
          <a:stretch>
            <a:fillRect/>
          </a:stretch>
        </p:blipFill>
        <p:spPr bwMode="auto">
          <a:xfrm>
            <a:off x="5220072" y="4725144"/>
            <a:ext cx="2736304" cy="1828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WytrÄca siÄ zielony galaretowaty osad... - Korepetycjekatowic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869160"/>
            <a:ext cx="1971675" cy="172819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649491"/>
          </a:xfrm>
        </p:spPr>
        <p:txBody>
          <a:bodyPr>
            <a:normAutofit/>
          </a:bodyPr>
          <a:lstStyle/>
          <a:p>
            <a:pPr lvl="0" algn="just" rtl="0">
              <a:buNone/>
            </a:pPr>
            <a:r>
              <a:rPr lang="en-US" dirty="0"/>
              <a:t> </a:t>
            </a:r>
            <a:r>
              <a:rPr lang="en-US" sz="2800" b="1" dirty="0"/>
              <a:t>7)Put (10) drops of [Fe(H</a:t>
            </a:r>
            <a:r>
              <a:rPr lang="en-US" sz="2800" b="1" baseline="-25000" dirty="0"/>
              <a:t>2</a:t>
            </a:r>
            <a:r>
              <a:rPr lang="en-US" sz="2800" b="1" dirty="0"/>
              <a:t>O)</a:t>
            </a:r>
            <a:r>
              <a:rPr lang="en-US" sz="2800" b="1" baseline="-25000" dirty="0"/>
              <a:t>6</a:t>
            </a:r>
            <a:r>
              <a:rPr lang="en-US" sz="2800" b="1" dirty="0"/>
              <a:t>]</a:t>
            </a:r>
            <a:r>
              <a:rPr lang="en-US" sz="2800" b="1" baseline="30000" dirty="0"/>
              <a:t>2+</a:t>
            </a:r>
            <a:r>
              <a:rPr lang="en-US" sz="2800" b="1" dirty="0"/>
              <a:t> solution in a test tube, add (2) drops of concentrated ammonia NH</a:t>
            </a:r>
            <a:r>
              <a:rPr lang="en-US" sz="2800" b="1" baseline="-25000" dirty="0"/>
              <a:t>3</a:t>
            </a:r>
            <a:r>
              <a:rPr lang="en-US" sz="2800" b="1" dirty="0"/>
              <a:t>(</a:t>
            </a:r>
            <a:r>
              <a:rPr lang="en-US" sz="2800" b="1" dirty="0" err="1"/>
              <a:t>aq</a:t>
            </a:r>
            <a:r>
              <a:rPr lang="en-US" sz="2800" b="1" dirty="0"/>
              <a:t>), you will notice a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blackish green </a:t>
            </a:r>
            <a:r>
              <a:rPr lang="en-US" sz="2800" b="1" dirty="0"/>
              <a:t>precipitate, write down your notices.</a:t>
            </a:r>
          </a:p>
          <a:p>
            <a:pPr algn="l">
              <a:buNone/>
            </a:pPr>
            <a:endParaRPr lang="ar-IQ" dirty="0"/>
          </a:p>
        </p:txBody>
      </p:sp>
      <p:pic>
        <p:nvPicPr>
          <p:cNvPr id="2055" name="Picture 7" descr="reactions of aqua ions with ammonia solu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52936"/>
            <a:ext cx="6192688" cy="2448272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8" name="Picture 8" descr="Otrzymywanie Fe(OH)2 i Fe(OH)3 | Face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212976"/>
            <a:ext cx="1847850" cy="247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lvl="0" algn="just">
              <a:buNone/>
            </a:pPr>
            <a:r>
              <a:rPr lang="en-US" dirty="0"/>
              <a:t> </a:t>
            </a:r>
            <a:r>
              <a:rPr lang="en-US" sz="2800" b="1" dirty="0"/>
              <a:t>8) Put (10) drops of [Fe(H</a:t>
            </a:r>
            <a:r>
              <a:rPr lang="en-US" sz="2800" b="1" baseline="-25000" dirty="0"/>
              <a:t>2</a:t>
            </a:r>
            <a:r>
              <a:rPr lang="en-US" sz="2800" b="1" dirty="0"/>
              <a:t>O)</a:t>
            </a:r>
            <a:r>
              <a:rPr lang="en-US" sz="2800" b="1" baseline="-25000" dirty="0"/>
              <a:t>6</a:t>
            </a:r>
            <a:r>
              <a:rPr lang="en-US" sz="2800" b="1" dirty="0"/>
              <a:t>]</a:t>
            </a:r>
            <a:r>
              <a:rPr lang="en-US" sz="2800" b="1" baseline="30000" dirty="0"/>
              <a:t>2+</a:t>
            </a:r>
            <a:r>
              <a:rPr lang="en-US" sz="2800" b="1" dirty="0"/>
              <a:t> solution in a test tube, add (2) drops of sodium carbonates (Na</a:t>
            </a:r>
            <a:r>
              <a:rPr lang="en-US" sz="2800" b="1" baseline="-25000" dirty="0"/>
              <a:t>2</a:t>
            </a:r>
            <a:r>
              <a:rPr lang="en-US" sz="2800" b="1" dirty="0"/>
              <a:t>CO</a:t>
            </a:r>
            <a:r>
              <a:rPr lang="en-US" sz="2800" b="1" baseline="-25000" dirty="0"/>
              <a:t>3</a:t>
            </a:r>
            <a:r>
              <a:rPr lang="en-US" sz="2800" b="1" dirty="0"/>
              <a:t>), you will notice a green precipitate, write down your notices.                                                                              </a:t>
            </a:r>
          </a:p>
          <a:p>
            <a:pPr algn="l">
              <a:buNone/>
            </a:pPr>
            <a:endParaRPr lang="ar-IQ" dirty="0"/>
          </a:p>
        </p:txBody>
      </p:sp>
      <p:pic>
        <p:nvPicPr>
          <p:cNvPr id="4" name="Picture 2" descr="C:\Users\enas\Downloads\co3f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24944"/>
            <a:ext cx="5904656" cy="245057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Ferric Chloride, FeCl3.6H2O, iron (III) chloride, 1kg, PCB, copper ..."/>
          <p:cNvPicPr>
            <a:picLocks noChangeAspect="1" noChangeArrowheads="1"/>
          </p:cNvPicPr>
          <p:nvPr/>
        </p:nvPicPr>
        <p:blipFill>
          <a:blip r:embed="rId2" cstate="print"/>
          <a:srcRect l="28000" r="24000"/>
          <a:stretch>
            <a:fillRect/>
          </a:stretch>
        </p:blipFill>
        <p:spPr bwMode="auto">
          <a:xfrm>
            <a:off x="251520" y="4725144"/>
            <a:ext cx="1512168" cy="18001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Preparing Solution of (Fe</a:t>
            </a:r>
            <a:r>
              <a:rPr lang="en-US" b="1" baseline="30000" dirty="0">
                <a:solidFill>
                  <a:schemeClr val="accent6">
                    <a:lumMod val="50000"/>
                  </a:schemeClr>
                </a:solidFill>
              </a:rPr>
              <a:t>3+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):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buNone/>
            </a:pPr>
            <a:r>
              <a:rPr lang="en-US" sz="2800" b="1" dirty="0"/>
              <a:t>This solution can be prepared by dissolving ferric chloride salt (FeCl</a:t>
            </a:r>
            <a:r>
              <a:rPr lang="en-US" sz="2800" b="1" baseline="-25000" dirty="0"/>
              <a:t>3</a:t>
            </a:r>
            <a:r>
              <a:rPr lang="en-US" sz="2800" b="1" dirty="0"/>
              <a:t>.6H</a:t>
            </a:r>
            <a:r>
              <a:rPr lang="en-US" sz="2800" b="1" baseline="-25000" dirty="0"/>
              <a:t>2</a:t>
            </a:r>
            <a:r>
              <a:rPr lang="en-US" sz="2800" b="1" dirty="0"/>
              <a:t>O) in water to form a yellow-orange solution due to formation of the complex ion [Fe(H</a:t>
            </a:r>
            <a:r>
              <a:rPr lang="en-US" sz="2800" b="1" baseline="-25000" dirty="0"/>
              <a:t>2</a:t>
            </a:r>
            <a:r>
              <a:rPr lang="en-US" sz="2800" b="1" dirty="0"/>
              <a:t>O)</a:t>
            </a:r>
            <a:r>
              <a:rPr lang="en-US" sz="2800" b="1" baseline="-25000" dirty="0"/>
              <a:t>6</a:t>
            </a:r>
            <a:r>
              <a:rPr lang="en-US" sz="2800" b="1" dirty="0"/>
              <a:t>]</a:t>
            </a:r>
            <a:r>
              <a:rPr lang="en-US" sz="2800" b="1" baseline="30000" dirty="0"/>
              <a:t>3+</a:t>
            </a:r>
            <a:r>
              <a:rPr lang="en-US" sz="2800" b="1" dirty="0"/>
              <a:t>, which can be abbreviated as (Fe</a:t>
            </a:r>
            <a:r>
              <a:rPr lang="en-US" sz="2800" b="1" baseline="30000" dirty="0"/>
              <a:t>3+</a:t>
            </a:r>
            <a:r>
              <a:rPr lang="en-US" sz="2800" b="1" dirty="0"/>
              <a:t>) to carry out detections.</a:t>
            </a:r>
            <a:endParaRPr lang="ar-IQ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259632" y="3933056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2000" b="1" dirty="0"/>
              <a:t>FeCl</a:t>
            </a:r>
            <a:r>
              <a:rPr lang="en-US" sz="2000" b="1" baseline="-25000" dirty="0"/>
              <a:t>3</a:t>
            </a:r>
            <a:r>
              <a:rPr lang="en-US" sz="2000" b="1" dirty="0"/>
              <a:t>.6H</a:t>
            </a:r>
            <a:r>
              <a:rPr lang="en-US" sz="2000" b="1" baseline="-25000" dirty="0"/>
              <a:t>2</a:t>
            </a:r>
            <a:r>
              <a:rPr lang="en-US" sz="2000" b="1" dirty="0"/>
              <a:t>O  +   H</a:t>
            </a:r>
            <a:r>
              <a:rPr lang="en-US" sz="2000" b="1" baseline="-25000" dirty="0"/>
              <a:t>2</a:t>
            </a:r>
            <a:r>
              <a:rPr lang="en-US" sz="2000" b="1" dirty="0"/>
              <a:t>O             →                         [Fe(H</a:t>
            </a:r>
            <a:r>
              <a:rPr lang="en-US" sz="2000" b="1" baseline="-25000" dirty="0"/>
              <a:t>2</a:t>
            </a:r>
            <a:r>
              <a:rPr lang="en-US" sz="2000" b="1" dirty="0"/>
              <a:t>O)</a:t>
            </a:r>
            <a:r>
              <a:rPr lang="en-US" sz="2000" b="1" baseline="-25000" dirty="0"/>
              <a:t>6</a:t>
            </a:r>
            <a:r>
              <a:rPr lang="en-US" sz="2000" b="1" dirty="0"/>
              <a:t>]</a:t>
            </a:r>
            <a:r>
              <a:rPr lang="en-US" sz="2000" b="1" baseline="30000" dirty="0"/>
              <a:t> 3+  </a:t>
            </a:r>
            <a:endParaRPr lang="en-US" sz="2000" b="1" dirty="0"/>
          </a:p>
          <a:p>
            <a:pPr algn="ctr" rtl="0">
              <a:buNone/>
            </a:pPr>
            <a:r>
              <a:rPr lang="en-US" sz="2000" b="1" dirty="0"/>
              <a:t>      Brown  solid      	                                 clear orange light</a:t>
            </a:r>
          </a:p>
        </p:txBody>
      </p:sp>
      <p:pic>
        <p:nvPicPr>
          <p:cNvPr id="6" name="Picture 2" descr="Question #c2861 | Socra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97152"/>
            <a:ext cx="2304256" cy="136815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2294" name="Picture 6" descr="Ferric chloride | FeCl3 uses with MSDS | Fujairah chemic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653136"/>
            <a:ext cx="3312368" cy="195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pH of Aqueous ferric solution (Fe</a:t>
            </a:r>
            <a:r>
              <a:rPr lang="en-US" b="1" baseline="30000" dirty="0">
                <a:solidFill>
                  <a:schemeClr val="accent6">
                    <a:lumMod val="50000"/>
                  </a:schemeClr>
                </a:solidFill>
              </a:rPr>
              <a:t>3+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):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352928" cy="5030019"/>
          </a:xfrm>
        </p:spPr>
        <p:txBody>
          <a:bodyPr/>
          <a:lstStyle/>
          <a:p>
            <a:pPr indent="12700" algn="just" rtl="0">
              <a:buNone/>
            </a:pPr>
            <a:r>
              <a:rPr lang="en-US" sz="2800" b="1" dirty="0"/>
              <a:t>Put (10) drops of [Fe(H</a:t>
            </a:r>
            <a:r>
              <a:rPr lang="en-US" sz="2800" b="1" baseline="-25000" dirty="0"/>
              <a:t>2</a:t>
            </a:r>
            <a:r>
              <a:rPr lang="en-US" sz="2800" b="1" dirty="0"/>
              <a:t>O)</a:t>
            </a:r>
            <a:r>
              <a:rPr lang="en-US" sz="2800" b="1" baseline="-25000" dirty="0"/>
              <a:t>6</a:t>
            </a:r>
            <a:r>
              <a:rPr lang="en-US" sz="2800" b="1" dirty="0"/>
              <a:t>]</a:t>
            </a:r>
            <a:r>
              <a:rPr lang="en-US" sz="2800" b="1" baseline="30000" dirty="0"/>
              <a:t>3+</a:t>
            </a:r>
            <a:r>
              <a:rPr lang="en-US" sz="2800" b="1" dirty="0"/>
              <a:t> solution in a test tube, measure solution pH by using Litmus paper, you will observe that the solution is very acidic due to the previously mentioned ionization.</a:t>
            </a:r>
          </a:p>
          <a:p>
            <a:pPr algn="l">
              <a:buNone/>
            </a:pPr>
            <a:endParaRPr lang="ar-IQ" dirty="0"/>
          </a:p>
        </p:txBody>
      </p:sp>
      <p:pic>
        <p:nvPicPr>
          <p:cNvPr id="11266" name="Picture 2" descr="Iron(III) chloride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140968"/>
            <a:ext cx="2383532" cy="3384376"/>
          </a:xfrm>
          <a:prstGeom prst="rect">
            <a:avLst/>
          </a:prstGeom>
          <a:noFill/>
        </p:spPr>
      </p:pic>
      <p:pic>
        <p:nvPicPr>
          <p:cNvPr id="6" name="Picture 4" descr="Why is aqueous solution of FeCl3 acidic? - Quo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40968"/>
            <a:ext cx="5734050" cy="34563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pPr algn="r">
              <a:tabLst>
                <a:tab pos="5473700" algn="l"/>
              </a:tabLst>
            </a:pPr>
            <a:r>
              <a:rPr lang="ar-IQ" sz="3200" b="1" dirty="0"/>
              <a:t>ممكن تفسير الحامضية على ضوء هذا المخطط </a:t>
            </a:r>
          </a:p>
        </p:txBody>
      </p:sp>
      <p:pic>
        <p:nvPicPr>
          <p:cNvPr id="37890" name="Picture 2" descr="complex ions - acidity of the aqua 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08912" cy="4968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FF"/>
            </a:solidFill>
          </a:ln>
        </p:spPr>
      </p:pic>
      <p:sp>
        <p:nvSpPr>
          <p:cNvPr id="5" name="5-Point Star 4"/>
          <p:cNvSpPr/>
          <p:nvPr/>
        </p:nvSpPr>
        <p:spPr>
          <a:xfrm>
            <a:off x="971600" y="476672"/>
            <a:ext cx="792088" cy="770384"/>
          </a:xfrm>
          <a:prstGeom prst="star5">
            <a:avLst>
              <a:gd name="adj" fmla="val 22866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>
              <a:buNone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Detection of iron (III) (Fe</a:t>
            </a:r>
            <a:r>
              <a:rPr lang="en-US" sz="4400" b="1" baseline="30000" dirty="0">
                <a:solidFill>
                  <a:schemeClr val="accent6">
                    <a:lumMod val="50000"/>
                  </a:schemeClr>
                </a:solidFill>
              </a:rPr>
              <a:t>3+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l" rtl="0">
              <a:buNone/>
            </a:pPr>
            <a:endParaRPr lang="en-US" sz="2800" dirty="0"/>
          </a:p>
        </p:txBody>
      </p:sp>
      <p:pic>
        <p:nvPicPr>
          <p:cNvPr id="4" name="Picture 2" descr="Chemistry4ever - Posts | Facebook"/>
          <p:cNvPicPr>
            <a:picLocks noChangeAspect="1" noChangeArrowheads="1"/>
          </p:cNvPicPr>
          <p:nvPr/>
        </p:nvPicPr>
        <p:blipFill>
          <a:blip r:embed="rId2" cstate="print"/>
          <a:srcRect t="11631"/>
          <a:stretch>
            <a:fillRect/>
          </a:stretch>
        </p:blipFill>
        <p:spPr bwMode="auto">
          <a:xfrm>
            <a:off x="3491880" y="3140968"/>
            <a:ext cx="1847850" cy="2188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lvl="0" algn="just" rtl="0">
              <a:buNone/>
            </a:pPr>
            <a:r>
              <a:rPr lang="en-US" dirty="0"/>
              <a:t> 1)Put (10) drops of [Fe(H</a:t>
            </a:r>
            <a:r>
              <a:rPr lang="en-US" baseline="-25000" dirty="0"/>
              <a:t>2</a:t>
            </a:r>
            <a:r>
              <a:rPr lang="en-US" dirty="0"/>
              <a:t>O)</a:t>
            </a:r>
            <a:r>
              <a:rPr lang="en-US" baseline="-25000" dirty="0"/>
              <a:t>6</a:t>
            </a:r>
            <a:r>
              <a:rPr lang="en-US" dirty="0"/>
              <a:t>]</a:t>
            </a:r>
            <a:r>
              <a:rPr lang="en-US" baseline="30000" dirty="0"/>
              <a:t>3+</a:t>
            </a:r>
            <a:r>
              <a:rPr lang="en-US" dirty="0"/>
              <a:t> solution in a test tube, add Potassium Permanganate solution (KMnO</a:t>
            </a:r>
            <a:r>
              <a:rPr lang="en-US" baseline="-25000" dirty="0"/>
              <a:t>4</a:t>
            </a:r>
            <a:r>
              <a:rPr lang="en-US" dirty="0"/>
              <a:t>) drop wise, observe the change, and write down your notices.</a:t>
            </a:r>
          </a:p>
          <a:p>
            <a:pPr marL="514350" indent="-514350" algn="l">
              <a:buNone/>
            </a:pPr>
            <a:endParaRPr lang="ar-IQ" dirty="0"/>
          </a:p>
        </p:txBody>
      </p:sp>
      <p:sp>
        <p:nvSpPr>
          <p:cNvPr id="4" name="Smiley Face 3"/>
          <p:cNvSpPr/>
          <p:nvPr/>
        </p:nvSpPr>
        <p:spPr>
          <a:xfrm>
            <a:off x="2051720" y="3212976"/>
            <a:ext cx="5594920" cy="2808312"/>
          </a:xfrm>
          <a:prstGeom prst="smileyFace">
            <a:avLst>
              <a:gd name="adj" fmla="val -4653"/>
            </a:avLst>
          </a:prstGeom>
          <a:solidFill>
            <a:srgbClr val="A60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يوجد  تفاعل   ؟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7"/>
            <a:ext cx="8435280" cy="2952328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ar-IQ" dirty="0"/>
              <a:t>   </a:t>
            </a:r>
            <a:r>
              <a:rPr lang="en-US" sz="3000" b="1" dirty="0"/>
              <a:t>2)  Put (10) drops of [Fe(H</a:t>
            </a:r>
            <a:r>
              <a:rPr lang="en-US" sz="3000" b="1" baseline="-25000" dirty="0"/>
              <a:t>2</a:t>
            </a:r>
            <a:r>
              <a:rPr lang="en-US" sz="3000" b="1" dirty="0"/>
              <a:t>O)</a:t>
            </a:r>
            <a:r>
              <a:rPr lang="en-US" sz="3000" b="1" baseline="-25000" dirty="0"/>
              <a:t>6</a:t>
            </a:r>
            <a:r>
              <a:rPr lang="en-US" sz="3000" b="1" dirty="0"/>
              <a:t>]</a:t>
            </a:r>
            <a:r>
              <a:rPr lang="en-US" sz="3000" b="1" baseline="30000" dirty="0"/>
              <a:t>3+</a:t>
            </a:r>
            <a:r>
              <a:rPr lang="en-US" sz="3000" b="1" dirty="0"/>
              <a:t> solution in a </a:t>
            </a:r>
            <a:r>
              <a:rPr lang="ar-IQ" sz="3000" b="1" dirty="0"/>
              <a:t> </a:t>
            </a:r>
            <a:r>
              <a:rPr lang="en-US" sz="3000" b="1" dirty="0"/>
              <a:t>test tube, add (5) drops of thioacetamide solution (CH</a:t>
            </a:r>
            <a:r>
              <a:rPr lang="en-US" sz="3000" b="1" baseline="-25000" dirty="0"/>
              <a:t>3</a:t>
            </a:r>
            <a:r>
              <a:rPr lang="en-US" sz="3000" b="1" dirty="0"/>
              <a:t>CSNH</a:t>
            </a:r>
            <a:r>
              <a:rPr lang="en-US" sz="3000" b="1" baseline="-25000" dirty="0"/>
              <a:t>2</a:t>
            </a:r>
            <a:r>
              <a:rPr lang="en-US" sz="3000" b="1" dirty="0"/>
              <a:t>), observe the change, add (3) drops of diluted hydrochloric acid </a:t>
            </a:r>
            <a:r>
              <a:rPr lang="en-US" sz="3000" b="1" dirty="0" err="1"/>
              <a:t>HCl</a:t>
            </a:r>
            <a:r>
              <a:rPr lang="en-US" sz="3000" b="1" dirty="0"/>
              <a:t>, you will notice a white yellowish precipitate , write </a:t>
            </a:r>
            <a:r>
              <a:rPr lang="ar-IQ" sz="3000" b="1" dirty="0"/>
              <a:t>  </a:t>
            </a:r>
            <a:r>
              <a:rPr lang="en-US" sz="3000" b="1" dirty="0"/>
              <a:t>down your notices.                                                                             </a:t>
            </a:r>
            <a:endParaRPr lang="ar-IQ" b="1" dirty="0"/>
          </a:p>
        </p:txBody>
      </p:sp>
      <p:pic>
        <p:nvPicPr>
          <p:cNvPr id="9218" name="Picture 2" descr="Chapter 20 Oxidation-Reduction Reactions 20.3 Describing Redox ..."/>
          <p:cNvPicPr>
            <a:picLocks noChangeAspect="1" noChangeArrowheads="1"/>
          </p:cNvPicPr>
          <p:nvPr/>
        </p:nvPicPr>
        <p:blipFill>
          <a:blip r:embed="rId2" cstate="print"/>
          <a:srcRect l="8485" t="36963" r="6250" b="15345"/>
          <a:stretch>
            <a:fillRect/>
          </a:stretch>
        </p:blipFill>
        <p:spPr bwMode="auto">
          <a:xfrm>
            <a:off x="827584" y="3501008"/>
            <a:ext cx="7560840" cy="2736304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Autofit/>
          </a:bodyPr>
          <a:lstStyle/>
          <a:p>
            <a:pPr lvl="0" algn="l"/>
            <a:r>
              <a:rPr lang="en-US" sz="2400" b="1" dirty="0"/>
              <a:t>3) Put (10) drops of [Fe(H</a:t>
            </a:r>
            <a:r>
              <a:rPr lang="en-US" sz="2400" b="1" baseline="-25000" dirty="0"/>
              <a:t>2</a:t>
            </a:r>
            <a:r>
              <a:rPr lang="en-US" sz="2400" b="1" dirty="0"/>
              <a:t>O)</a:t>
            </a:r>
            <a:r>
              <a:rPr lang="en-US" sz="2400" b="1" baseline="-25000" dirty="0"/>
              <a:t>6</a:t>
            </a:r>
            <a:r>
              <a:rPr lang="en-US" sz="2400" b="1" dirty="0"/>
              <a:t>]</a:t>
            </a:r>
            <a:r>
              <a:rPr lang="en-US" sz="2400" b="1" baseline="30000" dirty="0"/>
              <a:t>3+</a:t>
            </a:r>
            <a:r>
              <a:rPr lang="en-US" sz="2400" b="1" dirty="0"/>
              <a:t> solution in a test tube, add (2) drops of potassium </a:t>
            </a:r>
            <a:r>
              <a:rPr lang="en-US" sz="2400" b="1" dirty="0" err="1"/>
              <a:t>feeric</a:t>
            </a:r>
            <a:r>
              <a:rPr lang="en-US" sz="2400" b="1" dirty="0"/>
              <a:t> cyanide solution (K</a:t>
            </a:r>
            <a:r>
              <a:rPr lang="en-US" sz="2400" b="1" baseline="-25000" dirty="0"/>
              <a:t>3</a:t>
            </a:r>
            <a:r>
              <a:rPr lang="en-US" sz="2400" b="1" dirty="0"/>
              <a:t>[</a:t>
            </a:r>
            <a:r>
              <a:rPr lang="en-US" sz="2400" b="1" dirty="0" err="1"/>
              <a:t>Fe</a:t>
            </a:r>
            <a:r>
              <a:rPr lang="en-US" sz="2400" b="1" baseline="30000" dirty="0" err="1"/>
              <a:t>III</a:t>
            </a:r>
            <a:r>
              <a:rPr lang="en-US" sz="2400" b="1" dirty="0"/>
              <a:t>(CN)</a:t>
            </a:r>
            <a:r>
              <a:rPr lang="en-US" sz="2400" b="1" baseline="-25000" dirty="0"/>
              <a:t>6</a:t>
            </a:r>
            <a:r>
              <a:rPr lang="en-US" sz="2400" b="1" dirty="0"/>
              <a:t>]), you will notice a brown precipitate , write down your notices.</a:t>
            </a:r>
            <a:br>
              <a:rPr lang="en-US" sz="2400" b="1" dirty="0"/>
            </a:br>
            <a:endParaRPr lang="ar-IQ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484784"/>
            <a:ext cx="5040560" cy="4857403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dirty="0"/>
              <a:t>4) Put (10) drops of [Fe(H</a:t>
            </a:r>
            <a:r>
              <a:rPr lang="en-US" b="1" baseline="-25000" dirty="0"/>
              <a:t>2</a:t>
            </a:r>
            <a:r>
              <a:rPr lang="en-US" b="1" dirty="0"/>
              <a:t>O)</a:t>
            </a:r>
            <a:r>
              <a:rPr lang="en-US" b="1" baseline="-25000" dirty="0"/>
              <a:t>6</a:t>
            </a:r>
            <a:r>
              <a:rPr lang="en-US" b="1" dirty="0"/>
              <a:t>]</a:t>
            </a:r>
            <a:r>
              <a:rPr lang="en-US" b="1" baseline="30000" dirty="0"/>
              <a:t>3+</a:t>
            </a:r>
            <a:r>
              <a:rPr lang="en-US" b="1" dirty="0"/>
              <a:t> solution in a test tube, add (2) drops of Potassium </a:t>
            </a:r>
            <a:r>
              <a:rPr lang="en-US" b="1" dirty="0" err="1"/>
              <a:t>ferrocyanide</a:t>
            </a:r>
            <a:r>
              <a:rPr lang="en-US" b="1" dirty="0"/>
              <a:t> solution (K</a:t>
            </a:r>
            <a:r>
              <a:rPr lang="en-US" b="1" baseline="-25000" dirty="0"/>
              <a:t>4</a:t>
            </a:r>
            <a:r>
              <a:rPr lang="en-US" b="1" dirty="0"/>
              <a:t>[</a:t>
            </a:r>
            <a:r>
              <a:rPr lang="en-US" b="1" dirty="0" err="1"/>
              <a:t>Fe</a:t>
            </a:r>
            <a:r>
              <a:rPr lang="en-US" b="1" baseline="30000" dirty="0" err="1"/>
              <a:t>II</a:t>
            </a:r>
            <a:r>
              <a:rPr lang="en-US" b="1" dirty="0"/>
              <a:t>(CN)</a:t>
            </a:r>
            <a:r>
              <a:rPr lang="en-US" b="1" baseline="-25000" dirty="0"/>
              <a:t>6</a:t>
            </a:r>
            <a:r>
              <a:rPr lang="en-US" b="1" dirty="0"/>
              <a:t>]), you will notice a blue precipitate, write down your notices.</a:t>
            </a:r>
          </a:p>
          <a:p>
            <a:pPr algn="just">
              <a:buNone/>
            </a:pPr>
            <a:r>
              <a:rPr lang="en-US" b="1" dirty="0"/>
              <a:t>5) Put (10) drops of [Fe(H</a:t>
            </a:r>
            <a:r>
              <a:rPr lang="en-US" b="1" baseline="-25000" dirty="0"/>
              <a:t>2</a:t>
            </a:r>
            <a:r>
              <a:rPr lang="en-US" b="1" dirty="0"/>
              <a:t>O)</a:t>
            </a:r>
            <a:r>
              <a:rPr lang="en-US" b="1" baseline="-25000" dirty="0"/>
              <a:t>6</a:t>
            </a:r>
            <a:r>
              <a:rPr lang="en-US" b="1" dirty="0"/>
              <a:t>]</a:t>
            </a:r>
            <a:r>
              <a:rPr lang="en-US" b="1" baseline="30000" dirty="0"/>
              <a:t>3+</a:t>
            </a:r>
            <a:r>
              <a:rPr lang="en-US" b="1" dirty="0"/>
              <a:t> solution in a test tube, add (2) drops of ammonium (or Potassium) </a:t>
            </a:r>
            <a:r>
              <a:rPr lang="en-US" b="1" dirty="0" err="1"/>
              <a:t>thiocyanate</a:t>
            </a:r>
            <a:r>
              <a:rPr lang="en-US" b="1" dirty="0"/>
              <a:t> ( (NH</a:t>
            </a:r>
            <a:r>
              <a:rPr lang="en-US" b="1" baseline="-25000" dirty="0"/>
              <a:t>4</a:t>
            </a:r>
            <a:r>
              <a:rPr lang="en-US" b="1" dirty="0"/>
              <a:t>SCN), you will observe a dark red solution, write down your notices.                                </a:t>
            </a:r>
          </a:p>
          <a:p>
            <a:pPr algn="l">
              <a:buNone/>
            </a:pPr>
            <a:endParaRPr lang="ar-IQ" dirty="0"/>
          </a:p>
        </p:txBody>
      </p:sp>
      <p:pic>
        <p:nvPicPr>
          <p:cNvPr id="7" name="Picture 2" descr="http://1.bp.blogspot.com/-qsU_yp7DliQ/TlMFuYS6p2I/AAAAAAAAACs/E_9lcDYSY4g/s320/IMG00302-20110823-0927%2Bblo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12776"/>
            <a:ext cx="340176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hemical Equilibrium Labs p ppt video online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80920" cy="3816424"/>
          </a:xfrm>
          <a:prstGeom prst="rect">
            <a:avLst/>
          </a:prstGeom>
          <a:noFill/>
        </p:spPr>
      </p:pic>
      <p:pic>
        <p:nvPicPr>
          <p:cNvPr id="3" name="Picture 2" descr="Solutions of NH4NCS, [Fe(H2O)5NCS]2+, and [Fe(H2O6)]3+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77072"/>
            <a:ext cx="705678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CC0099"/>
                </a:solidFill>
              </a:rPr>
              <a:t>Chemistry of Iron</a:t>
            </a:r>
            <a:endParaRPr lang="ar-IQ" sz="2800" dirty="0">
              <a:solidFill>
                <a:srgbClr val="CC0099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908720"/>
            <a:ext cx="4248472" cy="5616624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Ferrous Fe (II) and Ferric Fe(III) form many complexes whose octahedral structure in which the coordination number is six;</a:t>
            </a:r>
          </a:p>
          <a:p>
            <a:pPr algn="l"/>
            <a:r>
              <a:rPr lang="en-US" sz="2400" b="1" dirty="0">
                <a:solidFill>
                  <a:srgbClr val="00CC66"/>
                </a:solidFill>
              </a:rPr>
              <a:t> as in aqueous solutions of ferrous salts (FeSO</a:t>
            </a:r>
            <a:r>
              <a:rPr lang="en-US" sz="2400" b="1" baseline="-25000" dirty="0">
                <a:solidFill>
                  <a:srgbClr val="00CC66"/>
                </a:solidFill>
              </a:rPr>
              <a:t>4</a:t>
            </a:r>
            <a:r>
              <a:rPr lang="en-US" sz="2400" b="1" dirty="0">
                <a:solidFill>
                  <a:srgbClr val="00CC66"/>
                </a:solidFill>
              </a:rPr>
              <a:t>.6H</a:t>
            </a:r>
            <a:r>
              <a:rPr lang="en-US" sz="2400" b="1" baseline="-25000" dirty="0">
                <a:solidFill>
                  <a:srgbClr val="00CC66"/>
                </a:solidFill>
              </a:rPr>
              <a:t>2</a:t>
            </a:r>
            <a:r>
              <a:rPr lang="en-US" sz="2400" b="1" dirty="0">
                <a:solidFill>
                  <a:srgbClr val="00CC66"/>
                </a:solidFill>
              </a:rPr>
              <a:t>O)the complex ion [Fe(H</a:t>
            </a:r>
            <a:r>
              <a:rPr lang="en-US" sz="2400" b="1" baseline="-25000" dirty="0">
                <a:solidFill>
                  <a:srgbClr val="00CC66"/>
                </a:solidFill>
              </a:rPr>
              <a:t>2</a:t>
            </a:r>
            <a:r>
              <a:rPr lang="en-US" sz="2400" b="1" dirty="0">
                <a:solidFill>
                  <a:srgbClr val="00CC66"/>
                </a:solidFill>
              </a:rPr>
              <a:t>O)</a:t>
            </a:r>
            <a:r>
              <a:rPr lang="en-US" sz="2400" b="1" baseline="-25000" dirty="0">
                <a:solidFill>
                  <a:srgbClr val="00CC66"/>
                </a:solidFill>
              </a:rPr>
              <a:t>6</a:t>
            </a:r>
            <a:r>
              <a:rPr lang="en-US" sz="2400" b="1" dirty="0">
                <a:solidFill>
                  <a:srgbClr val="00CC66"/>
                </a:solidFill>
              </a:rPr>
              <a:t>]</a:t>
            </a:r>
            <a:r>
              <a:rPr lang="en-US" sz="2400" b="1" baseline="30000" dirty="0">
                <a:solidFill>
                  <a:srgbClr val="00CC66"/>
                </a:solidFill>
              </a:rPr>
              <a:t>2+</a:t>
            </a:r>
            <a:r>
              <a:rPr lang="en-US" sz="2400" b="1" dirty="0">
                <a:solidFill>
                  <a:srgbClr val="00CC66"/>
                </a:solidFill>
              </a:rPr>
              <a:t> is formed which is very light greenish blue.</a:t>
            </a:r>
            <a:endParaRPr lang="en-US" sz="2400" b="1" dirty="0"/>
          </a:p>
          <a:p>
            <a:pPr algn="l"/>
            <a:r>
              <a:rPr lang="en-US" sz="2400" b="1" dirty="0"/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Where as, the complex ion [Fe(H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O)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en-US" sz="2400" b="1" baseline="30000" dirty="0">
                <a:solidFill>
                  <a:schemeClr val="accent6">
                    <a:lumMod val="75000"/>
                  </a:schemeClr>
                </a:solidFill>
              </a:rPr>
              <a:t>+3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is formed in aqueous solutions of ferric </a:t>
            </a:r>
          </a:p>
          <a:p>
            <a:pPr algn="l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salts (FeCl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.6H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O). </a:t>
            </a:r>
          </a:p>
          <a:p>
            <a:pPr algn="l"/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/>
          </a:p>
          <a:p>
            <a:endParaRPr lang="ar-IQ" dirty="0"/>
          </a:p>
          <a:p>
            <a:endParaRPr lang="ar-IQ" dirty="0"/>
          </a:p>
        </p:txBody>
      </p:sp>
      <p:pic>
        <p:nvPicPr>
          <p:cNvPr id="5" name="Picture 2" descr="File:Fe(H2O)6SO4.png - Wikimedia Common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92896"/>
            <a:ext cx="2275840" cy="13710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Picture 4" descr="Iron(III) chloride hexahydrate | H12Cl3FeO6 | ChemSpi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221088"/>
            <a:ext cx="2880320" cy="223224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3563888" y="364502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99792" y="5661248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3554" name="Picture 2" descr="C:\Users\enas\Downloads\unname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2420888"/>
            <a:ext cx="1820738" cy="1478657"/>
          </a:xfrm>
          <a:prstGeom prst="rect">
            <a:avLst/>
          </a:prstGeom>
          <a:noFill/>
        </p:spPr>
      </p:pic>
      <p:pic>
        <p:nvPicPr>
          <p:cNvPr id="23556" name="Picture 4" descr="Question #c2861 | Socrat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221088"/>
            <a:ext cx="1784226" cy="2304256"/>
          </a:xfrm>
          <a:prstGeom prst="rect">
            <a:avLst/>
          </a:prstGeom>
          <a:noFill/>
        </p:spPr>
      </p:pic>
      <p:pic>
        <p:nvPicPr>
          <p:cNvPr id="23558" name="Picture 6" descr="TIGER - NCSSM Distance Education and Extended Program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04664"/>
            <a:ext cx="1944216" cy="1800200"/>
          </a:xfrm>
          <a:prstGeom prst="rect">
            <a:avLst/>
          </a:prstGeom>
          <a:ln w="28575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60" name="Picture 8" descr="AQA A Level chemistry - A2 Unit 5: Section 3.5.4 Transition Metals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04664"/>
            <a:ext cx="2124075" cy="18002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435280" cy="1008112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2700" b="1" dirty="0"/>
              <a:t>6) Put (10) drops of [Fe(H</a:t>
            </a:r>
            <a:r>
              <a:rPr lang="en-US" sz="2700" b="1" baseline="-25000" dirty="0"/>
              <a:t>2</a:t>
            </a:r>
            <a:r>
              <a:rPr lang="en-US" sz="2700" b="1" dirty="0"/>
              <a:t>O)</a:t>
            </a:r>
            <a:r>
              <a:rPr lang="en-US" sz="2700" b="1" baseline="-25000" dirty="0"/>
              <a:t>6</a:t>
            </a:r>
            <a:r>
              <a:rPr lang="en-US" sz="2700" b="1" dirty="0"/>
              <a:t>]</a:t>
            </a:r>
            <a:r>
              <a:rPr lang="en-US" sz="2700" b="1" baseline="30000" dirty="0"/>
              <a:t>3+</a:t>
            </a:r>
            <a:r>
              <a:rPr lang="en-US" sz="2700" b="1" dirty="0"/>
              <a:t> solution in a test tube, add  (2) drops of sodium hydroxide solution (</a:t>
            </a:r>
            <a:r>
              <a:rPr lang="en-US" sz="2700" b="1" dirty="0" err="1"/>
              <a:t>NaOH</a:t>
            </a:r>
            <a:r>
              <a:rPr lang="en-US" sz="2700" b="1" dirty="0"/>
              <a:t>), you will notice a dark brown precipitate , write down your notices.</a:t>
            </a:r>
            <a:r>
              <a:rPr lang="en-US" dirty="0"/>
              <a:t> </a:t>
            </a:r>
            <a:br>
              <a:rPr lang="en-US" dirty="0"/>
            </a:br>
            <a:endParaRPr lang="ar-IQ" dirty="0"/>
          </a:p>
        </p:txBody>
      </p:sp>
      <p:sp>
        <p:nvSpPr>
          <p:cNvPr id="5122" name="AutoShape 2" descr="reactions of aqua ions with hydroxide ion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5124" name="AutoShape 4" descr="reactions of aqua ions with hydroxide ion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5126" name="AutoShape 6" descr="reactions of aqua ions with hydroxide ion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5127" name="Picture 7" descr="C:\Users\enas\Downloads\تنزيل 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464496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2" descr="ÙÙÙÙÙ 2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32856"/>
            <a:ext cx="3672408" cy="336155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804248" y="5229200"/>
            <a:ext cx="200267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ar-IQ" sz="2000" b="1" dirty="0">
                <a:solidFill>
                  <a:srgbClr val="FF0000"/>
                </a:solidFill>
              </a:rPr>
              <a:t>لاحظ الفرق </a:t>
            </a:r>
            <a:r>
              <a:rPr lang="ar-IQ" sz="2000" b="1" dirty="0" err="1">
                <a:solidFill>
                  <a:srgbClr val="FF0000"/>
                </a:solidFill>
              </a:rPr>
              <a:t>وقارن ؟</a:t>
            </a:r>
            <a:r>
              <a:rPr lang="ar-IQ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7452320" y="4653136"/>
            <a:ext cx="914400" cy="57606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3100" b="1" dirty="0"/>
              <a:t> 7) Put (10) drops of [Fe(H</a:t>
            </a:r>
            <a:r>
              <a:rPr lang="en-US" sz="3100" b="1" baseline="-25000" dirty="0"/>
              <a:t>2</a:t>
            </a:r>
            <a:r>
              <a:rPr lang="en-US" sz="3100" b="1" dirty="0"/>
              <a:t>O)</a:t>
            </a:r>
            <a:r>
              <a:rPr lang="en-US" sz="3100" b="1" baseline="-25000" dirty="0"/>
              <a:t>6</a:t>
            </a:r>
            <a:r>
              <a:rPr lang="en-US" sz="3100" b="1" dirty="0"/>
              <a:t>]</a:t>
            </a:r>
            <a:r>
              <a:rPr lang="en-US" sz="3100" b="1" baseline="30000" dirty="0"/>
              <a:t>3+</a:t>
            </a:r>
            <a:r>
              <a:rPr lang="en-US" sz="3100" b="1" dirty="0"/>
              <a:t> solution in a test tube, add (2) drops of the concentrated ammonia NH</a:t>
            </a:r>
            <a:r>
              <a:rPr lang="en-US" sz="3100" b="1" baseline="-25000" dirty="0"/>
              <a:t>3</a:t>
            </a:r>
            <a:r>
              <a:rPr lang="en-US" sz="3100" b="1" dirty="0"/>
              <a:t>(</a:t>
            </a:r>
            <a:r>
              <a:rPr lang="en-US" sz="3100" b="1" dirty="0" err="1"/>
              <a:t>aq</a:t>
            </a:r>
            <a:r>
              <a:rPr lang="en-US" sz="3100" b="1" dirty="0"/>
              <a:t>), you will notice a dark brown </a:t>
            </a:r>
            <a:r>
              <a:rPr lang="en-US" sz="3100" b="1" dirty="0" err="1"/>
              <a:t>preciptate</a:t>
            </a:r>
            <a:r>
              <a:rPr lang="en-US" sz="3100" b="1" dirty="0"/>
              <a:t>, write down your notices.</a:t>
            </a:r>
            <a:br>
              <a:rPr lang="en-US" dirty="0"/>
            </a:br>
            <a:endParaRPr lang="ar-IQ" dirty="0"/>
          </a:p>
        </p:txBody>
      </p:sp>
      <p:pic>
        <p:nvPicPr>
          <p:cNvPr id="4" name="Picture 2" descr="Otrzymywanie Fe(OH)2 i Fe(OH)3 | Fac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852936"/>
            <a:ext cx="2361431" cy="324036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5122" name="Picture 2" descr="Reactions of the Hexaaqua Ions with Ammonia - Chemistry LibreTex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852936"/>
            <a:ext cx="4824536" cy="3240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5652120" y="1556792"/>
            <a:ext cx="1008112" cy="115212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788024" y="1556792"/>
            <a:ext cx="576064" cy="1296144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292080" y="4149080"/>
            <a:ext cx="1224136" cy="7200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lvl="0" algn="just" rtl="0">
              <a:buNone/>
            </a:pPr>
            <a:r>
              <a:rPr lang="en-US" dirty="0"/>
              <a:t> 8) </a:t>
            </a:r>
            <a:r>
              <a:rPr lang="en-US" sz="2800" b="1" dirty="0"/>
              <a:t>Put (10) drops of [Fe(H</a:t>
            </a:r>
            <a:r>
              <a:rPr lang="en-US" sz="2800" b="1" baseline="-25000" dirty="0"/>
              <a:t>2</a:t>
            </a:r>
            <a:r>
              <a:rPr lang="en-US" sz="2800" b="1" dirty="0"/>
              <a:t>O)</a:t>
            </a:r>
            <a:r>
              <a:rPr lang="en-US" sz="2800" b="1" baseline="-25000" dirty="0"/>
              <a:t>6</a:t>
            </a:r>
            <a:r>
              <a:rPr lang="en-US" sz="2800" b="1" dirty="0"/>
              <a:t>]</a:t>
            </a:r>
            <a:r>
              <a:rPr lang="en-US" sz="2800" b="1" baseline="30000" dirty="0"/>
              <a:t>3+</a:t>
            </a:r>
            <a:r>
              <a:rPr lang="en-US" sz="2800" b="1" dirty="0"/>
              <a:t> solution in a test tube, add (2) drops of sodium carbonates (Na</a:t>
            </a:r>
            <a:r>
              <a:rPr lang="en-US" sz="2800" b="1" baseline="-25000" dirty="0"/>
              <a:t>2</a:t>
            </a:r>
            <a:r>
              <a:rPr lang="en-US" sz="2800" b="1" dirty="0"/>
              <a:t>CO</a:t>
            </a:r>
            <a:r>
              <a:rPr lang="en-US" sz="2800" b="1" baseline="-25000" dirty="0"/>
              <a:t>3</a:t>
            </a:r>
            <a:r>
              <a:rPr lang="en-US" sz="2800" b="1" dirty="0"/>
              <a:t>), observe the change, and write down your notices.</a:t>
            </a:r>
            <a:endParaRPr lang="en-US" b="1" dirty="0"/>
          </a:p>
          <a:p>
            <a:pPr algn="l">
              <a:buNone/>
            </a:pPr>
            <a:endParaRPr lang="ar-IQ" dirty="0"/>
          </a:p>
        </p:txBody>
      </p:sp>
      <p:pic>
        <p:nvPicPr>
          <p:cNvPr id="11266" name="Picture 2" descr="reactions of aqua ions with carbonate 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84984"/>
            <a:ext cx="6696744" cy="2575546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queous metal ion reactions - ppt download"/>
          <p:cNvPicPr>
            <a:picLocks noChangeAspect="1" noChangeArrowheads="1"/>
          </p:cNvPicPr>
          <p:nvPr/>
        </p:nvPicPr>
        <p:blipFill>
          <a:blip r:embed="rId2" cstate="print"/>
          <a:srcRect r="6452" b="7865"/>
          <a:stretch>
            <a:fillRect/>
          </a:stretch>
        </p:blipFill>
        <p:spPr bwMode="auto">
          <a:xfrm>
            <a:off x="539552" y="260648"/>
            <a:ext cx="4032448" cy="58326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052" name="Picture 4" descr="Aqueous metal ion reactions - ppt download"/>
          <p:cNvPicPr>
            <a:picLocks noChangeAspect="1" noChangeArrowheads="1"/>
          </p:cNvPicPr>
          <p:nvPr/>
        </p:nvPicPr>
        <p:blipFill>
          <a:blip r:embed="rId3" cstate="print"/>
          <a:srcRect r="5556" b="12392"/>
          <a:stretch>
            <a:fillRect/>
          </a:stretch>
        </p:blipFill>
        <p:spPr bwMode="auto">
          <a:xfrm>
            <a:off x="4716016" y="764704"/>
            <a:ext cx="3960440" cy="56166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43808" y="260648"/>
            <a:ext cx="48965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800" b="1" dirty="0">
                <a:solidFill>
                  <a:srgbClr val="FF0000"/>
                </a:solidFill>
              </a:rPr>
              <a:t>ملاحظات مهمة تبقى معك 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7740352" y="260648"/>
            <a:ext cx="914400" cy="914400"/>
          </a:xfrm>
          <a:prstGeom prst="star5">
            <a:avLst>
              <a:gd name="adj" fmla="val 20605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8569" y="6165304"/>
            <a:ext cx="266611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ar-IQ" sz="2000" b="1" dirty="0">
                <a:solidFill>
                  <a:srgbClr val="CC0099"/>
                </a:solidFill>
              </a:rPr>
              <a:t>يوجد شيء خطأ حاول </a:t>
            </a:r>
            <a:r>
              <a:rPr lang="ar-IQ" sz="2000" b="1" dirty="0" err="1">
                <a:solidFill>
                  <a:srgbClr val="CC0099"/>
                </a:solidFill>
              </a:rPr>
              <a:t>تجده  ؟</a:t>
            </a:r>
            <a:endParaRPr lang="ar-IQ" sz="2000" b="1" dirty="0">
              <a:solidFill>
                <a:srgbClr val="CC0099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907704" y="5733256"/>
            <a:ext cx="0" cy="648072"/>
          </a:xfrm>
          <a:prstGeom prst="straightConnector1">
            <a:avLst/>
          </a:prstGeom>
          <a:ln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5-Point Star 7"/>
          <p:cNvSpPr/>
          <p:nvPr/>
        </p:nvSpPr>
        <p:spPr>
          <a:xfrm>
            <a:off x="827584" y="5733256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4400" dirty="0" err="1"/>
              <a:t>؟</a:t>
            </a:r>
            <a:endParaRPr lang="ar-IQ" sz="4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enas\Downloads\slide_6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53" t="3182" r="6927" b="4540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1" name="Picture 3" descr="C:\Users\enas\Downloads\slide_9.jpg"/>
          <p:cNvPicPr>
            <a:picLocks noChangeAspect="1" noChangeArrowheads="1"/>
          </p:cNvPicPr>
          <p:nvPr/>
        </p:nvPicPr>
        <p:blipFill>
          <a:blip r:embed="rId3" cstate="print"/>
          <a:srcRect l="5512" t="4851" r="4714" b="4851"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Preparation of Sodium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ethylenediaminetetraacetatoferrate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(III)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trihydrate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Na [Fe (EDTA)].3H</a:t>
            </a:r>
            <a:r>
              <a:rPr lang="en-US" sz="2400" b="1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O:</a:t>
            </a:r>
            <a:b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ar-IQ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640960" cy="5544616"/>
          </a:xfrm>
        </p:spPr>
        <p:txBody>
          <a:bodyPr>
            <a:noAutofit/>
          </a:bodyPr>
          <a:lstStyle/>
          <a:p>
            <a:pPr lvl="0" algn="l">
              <a:buNone/>
            </a:pPr>
            <a:r>
              <a:rPr lang="en-US" sz="2000" b="1" dirty="0"/>
              <a:t>Dissolve (0.4 g) of sodium hydroxide in a beaker consists of (10 </a:t>
            </a:r>
            <a:r>
              <a:rPr lang="en-US" sz="2000" b="1" dirty="0" err="1"/>
              <a:t>mL</a:t>
            </a:r>
            <a:r>
              <a:rPr lang="en-US" sz="2000" b="1" dirty="0"/>
              <a:t>) of water then add (3.8g) of  Na</a:t>
            </a:r>
            <a:r>
              <a:rPr lang="en-US" sz="2000" b="1" baseline="-25000" dirty="0"/>
              <a:t>2</a:t>
            </a:r>
            <a:r>
              <a:rPr lang="en-US" sz="2000" b="1" dirty="0"/>
              <a:t>H</a:t>
            </a:r>
            <a:r>
              <a:rPr lang="en-US" sz="2000" b="1" baseline="-25000" dirty="0"/>
              <a:t>2</a:t>
            </a:r>
            <a:r>
              <a:rPr lang="en-US" sz="2000" b="1" dirty="0"/>
              <a:t>EDTA.2H</a:t>
            </a:r>
            <a:r>
              <a:rPr lang="en-US" sz="2000" b="1" baseline="-25000" dirty="0"/>
              <a:t>2</a:t>
            </a:r>
            <a:r>
              <a:rPr lang="en-US" sz="2000" b="1" dirty="0"/>
              <a:t>O  solution to the beaker. Heat the mixture gently until the solid dissolves.</a:t>
            </a:r>
          </a:p>
          <a:p>
            <a:pPr lvl="0" algn="l">
              <a:buNone/>
            </a:pPr>
            <a:r>
              <a:rPr lang="en-US" sz="2000" b="1" dirty="0"/>
              <a:t>Dissolve (2.5 g) of iron(III) chloride </a:t>
            </a:r>
            <a:r>
              <a:rPr lang="en-US" sz="2000" b="1" dirty="0" err="1"/>
              <a:t>hexa</a:t>
            </a:r>
            <a:r>
              <a:rPr lang="en-US" sz="2000" b="1" dirty="0"/>
              <a:t> hydrate  in (5 </a:t>
            </a:r>
            <a:r>
              <a:rPr lang="en-US" sz="2000" b="1" dirty="0" err="1"/>
              <a:t>mL</a:t>
            </a:r>
            <a:r>
              <a:rPr lang="en-US" sz="2000" b="1" dirty="0"/>
              <a:t>) of  water in other  beaker.</a:t>
            </a:r>
          </a:p>
          <a:p>
            <a:pPr lvl="0" algn="l">
              <a:buNone/>
            </a:pPr>
            <a:r>
              <a:rPr lang="en-US" sz="2000" b="1" dirty="0"/>
              <a:t>Pour the iron(III) chloride solution into the beaker( step 1), </a:t>
            </a:r>
            <a:r>
              <a:rPr lang="en-US" sz="2000" b="1" dirty="0" err="1"/>
              <a:t>stirr</a:t>
            </a:r>
            <a:r>
              <a:rPr lang="en-US" sz="2000" b="1" dirty="0"/>
              <a:t>  the mixture.</a:t>
            </a:r>
          </a:p>
          <a:p>
            <a:pPr marL="514350" lvl="0" indent="-514350" algn="l">
              <a:buNone/>
            </a:pPr>
            <a:r>
              <a:rPr lang="en-US" sz="2000" b="1" dirty="0"/>
              <a:t>Warm the mixture until the boiling , evaporate gently  some of the water until a yellow powder precipitates appears , this may take about five minutes.</a:t>
            </a:r>
          </a:p>
          <a:p>
            <a:pPr lvl="0" algn="l">
              <a:buNone/>
            </a:pPr>
            <a:r>
              <a:rPr lang="en-US" sz="2000" b="1" dirty="0"/>
              <a:t>Let the mixture cool, collect and filter the precipitate , wash it well with ice-cold </a:t>
            </a:r>
            <a:endParaRPr lang="ar-IQ" sz="2000" b="1" dirty="0"/>
          </a:p>
          <a:p>
            <a:pPr lvl="0" algn="l">
              <a:buNone/>
            </a:pPr>
            <a:r>
              <a:rPr lang="en-US" sz="2000" b="1" dirty="0"/>
              <a:t>water and ethanol , Dry the resulted crystals, weight  and calculate the ratio</a:t>
            </a:r>
          </a:p>
          <a:p>
            <a:pPr algn="l" rtl="0">
              <a:buNone/>
            </a:pPr>
            <a:endParaRPr lang="en-US" sz="1100" dirty="0"/>
          </a:p>
          <a:p>
            <a:pPr algn="l" rtl="0">
              <a:buNone/>
            </a:pPr>
            <a:endParaRPr lang="en-US" sz="1050" dirty="0"/>
          </a:p>
          <a:p>
            <a:pPr algn="l" rtl="0">
              <a:buNone/>
            </a:pPr>
            <a:r>
              <a:rPr lang="en-US" sz="1050" baseline="30000" dirty="0"/>
              <a:t>-</a:t>
            </a:r>
          </a:p>
          <a:p>
            <a:pPr algn="l" rtl="0">
              <a:buNone/>
            </a:pPr>
            <a:endParaRPr lang="en-US" sz="1050" dirty="0"/>
          </a:p>
          <a:p>
            <a:pPr algn="l" rtl="0">
              <a:buNone/>
            </a:pPr>
            <a:endParaRPr lang="en-US" sz="1050" dirty="0"/>
          </a:p>
          <a:p>
            <a:pPr algn="l" rtl="0">
              <a:buNone/>
            </a:pPr>
            <a:r>
              <a:rPr lang="en-US" sz="1050" dirty="0"/>
              <a:t> </a:t>
            </a:r>
            <a:endParaRPr lang="en-US" sz="900" dirty="0"/>
          </a:p>
          <a:p>
            <a:pPr algn="l">
              <a:buNone/>
            </a:pPr>
            <a:endParaRPr lang="ar-IQ" sz="900" dirty="0"/>
          </a:p>
        </p:txBody>
      </p:sp>
      <p:pic>
        <p:nvPicPr>
          <p:cNvPr id="40962" name="Picture 2" descr="Synthesis of iron(III) EDTA complex, Na[Fe(EDTA].3H2O"/>
          <p:cNvPicPr>
            <a:picLocks noChangeAspect="1" noChangeArrowheads="1"/>
          </p:cNvPicPr>
          <p:nvPr/>
        </p:nvPicPr>
        <p:blipFill>
          <a:blip r:embed="rId2" cstate="print"/>
          <a:srcRect l="11017" t="40302" r="15254" b="41241"/>
          <a:stretch>
            <a:fillRect/>
          </a:stretch>
        </p:blipFill>
        <p:spPr bwMode="auto">
          <a:xfrm>
            <a:off x="395536" y="4797152"/>
            <a:ext cx="8424936" cy="18002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1012974"/>
          </a:xfrm>
        </p:spPr>
        <p:txBody>
          <a:bodyPr>
            <a:noAutofit/>
          </a:bodyPr>
          <a:lstStyle/>
          <a:p>
            <a:pPr algn="r"/>
            <a:r>
              <a:rPr lang="ar-IQ" sz="3600" b="1" dirty="0">
                <a:solidFill>
                  <a:srgbClr val="FF0000"/>
                </a:solidFill>
              </a:rPr>
              <a:t>معادلات في </a:t>
            </a:r>
            <a:r>
              <a:rPr lang="ar-IQ" sz="3600" b="1" dirty="0" err="1">
                <a:solidFill>
                  <a:srgbClr val="FF0000"/>
                </a:solidFill>
              </a:rPr>
              <a:t>التفاعل..</a:t>
            </a:r>
            <a:r>
              <a:rPr lang="ar-IQ" sz="3600" b="1" dirty="0">
                <a:solidFill>
                  <a:srgbClr val="FF0000"/>
                </a:solidFill>
              </a:rPr>
              <a:t> لكن ما هي معادلة التفاعل </a:t>
            </a:r>
            <a:r>
              <a:rPr lang="ar-IQ" sz="3600" b="1" dirty="0" err="1">
                <a:solidFill>
                  <a:srgbClr val="FF0000"/>
                </a:solidFill>
              </a:rPr>
              <a:t>ألعامة؟</a:t>
            </a:r>
            <a:endParaRPr lang="ar-IQ" sz="3600" b="1" dirty="0">
              <a:solidFill>
                <a:srgbClr val="FF0000"/>
              </a:solidFill>
            </a:endParaRPr>
          </a:p>
        </p:txBody>
      </p:sp>
      <p:pic>
        <p:nvPicPr>
          <p:cNvPr id="4" name="صورة 11" descr="C:\Users\enas\Pictures\download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4590" t="4367" r="5919" b="31877"/>
          <a:stretch/>
        </p:blipFill>
        <p:spPr bwMode="auto">
          <a:xfrm>
            <a:off x="971600" y="1700808"/>
            <a:ext cx="3312368" cy="2016224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صورة 1" descr="C:\Users\enas\Pictures\Ferric-sodium-EDTA-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44824"/>
            <a:ext cx="30963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Synthesis of iron(III) EDTA complex, Na[Fe(EDTA].3H2O"/>
          <p:cNvPicPr>
            <a:picLocks noChangeAspect="1" noChangeArrowheads="1"/>
          </p:cNvPicPr>
          <p:nvPr/>
        </p:nvPicPr>
        <p:blipFill>
          <a:blip r:embed="rId4" cstate="print"/>
          <a:srcRect l="30240" t="26262" r="34307" b="71207"/>
          <a:stretch>
            <a:fillRect/>
          </a:stretch>
        </p:blipFill>
        <p:spPr bwMode="auto">
          <a:xfrm>
            <a:off x="1547664" y="3861048"/>
            <a:ext cx="5616624" cy="86409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</p:pic>
      <p:pic>
        <p:nvPicPr>
          <p:cNvPr id="39942" name="Picture 6" descr="Synthesis of iron(III) EDTA complex, Na[Fe(EDTA].3H2O"/>
          <p:cNvPicPr>
            <a:picLocks noChangeAspect="1" noChangeArrowheads="1"/>
          </p:cNvPicPr>
          <p:nvPr/>
        </p:nvPicPr>
        <p:blipFill>
          <a:blip r:embed="rId4" cstate="print"/>
          <a:srcRect l="21898" t="36051" r="21794" b="60995"/>
          <a:stretch>
            <a:fillRect/>
          </a:stretch>
        </p:blipFill>
        <p:spPr bwMode="auto">
          <a:xfrm>
            <a:off x="1403648" y="4941168"/>
            <a:ext cx="6480720" cy="936104"/>
          </a:xfrm>
          <a:prstGeom prst="rect">
            <a:avLst/>
          </a:prstGeom>
          <a:noFill/>
          <a:ln>
            <a:solidFill>
              <a:srgbClr val="00CC66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900" b="1" dirty="0">
                <a:solidFill>
                  <a:schemeClr val="accent6">
                    <a:lumMod val="50000"/>
                  </a:schemeClr>
                </a:solidFill>
              </a:rPr>
              <a:t>Questions :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713387"/>
          </a:xfrm>
        </p:spPr>
        <p:txBody>
          <a:bodyPr/>
          <a:lstStyle/>
          <a:p>
            <a:pPr lvl="0" algn="l">
              <a:buNone/>
            </a:pPr>
            <a:r>
              <a:rPr lang="en-US" dirty="0"/>
              <a:t>1</a:t>
            </a:r>
            <a:r>
              <a:rPr lang="en-US" b="1" dirty="0"/>
              <a:t>) What is the benefit of using </a:t>
            </a:r>
            <a:r>
              <a:rPr lang="en-US" b="1" dirty="0" err="1"/>
              <a:t>NaOH</a:t>
            </a:r>
            <a:r>
              <a:rPr lang="en-US" b="1" dirty="0"/>
              <a:t>? </a:t>
            </a:r>
          </a:p>
          <a:p>
            <a:pPr lvl="0" algn="l">
              <a:buNone/>
            </a:pPr>
            <a:r>
              <a:rPr lang="en-US" b="1" dirty="0"/>
              <a:t>2) Which of these </a:t>
            </a:r>
            <a:r>
              <a:rPr lang="en-US" b="1" dirty="0" err="1"/>
              <a:t>ligands</a:t>
            </a:r>
            <a:r>
              <a:rPr lang="en-US" b="1" dirty="0"/>
              <a:t> is a </a:t>
            </a:r>
            <a:r>
              <a:rPr lang="en-US" b="1" dirty="0" err="1"/>
              <a:t>chelate</a:t>
            </a:r>
            <a:r>
              <a:rPr lang="en-US" b="1" dirty="0"/>
              <a:t> (OH</a:t>
            </a:r>
            <a:r>
              <a:rPr lang="en-US" b="1" baseline="30000" dirty="0"/>
              <a:t>-</a:t>
            </a:r>
            <a:r>
              <a:rPr lang="en-US" b="1" dirty="0"/>
              <a:t>, CN</a:t>
            </a:r>
            <a:r>
              <a:rPr lang="en-US" b="1" baseline="30000" dirty="0"/>
              <a:t>-</a:t>
            </a:r>
            <a:r>
              <a:rPr lang="en-US" b="1" dirty="0"/>
              <a:t>, and H</a:t>
            </a:r>
            <a:r>
              <a:rPr lang="en-US" b="1" baseline="-25000" dirty="0"/>
              <a:t>2</a:t>
            </a:r>
            <a:r>
              <a:rPr lang="en-US" b="1" dirty="0"/>
              <a:t>NCH</a:t>
            </a:r>
            <a:r>
              <a:rPr lang="en-US" b="1" baseline="-25000" dirty="0"/>
              <a:t>2</a:t>
            </a:r>
            <a:r>
              <a:rPr lang="en-US" b="1" dirty="0"/>
              <a:t>CH</a:t>
            </a:r>
            <a:r>
              <a:rPr lang="en-US" b="1" baseline="-25000" dirty="0"/>
              <a:t>2</a:t>
            </a:r>
            <a:r>
              <a:rPr lang="en-US" b="1" dirty="0"/>
              <a:t>NH)?</a:t>
            </a:r>
          </a:p>
          <a:p>
            <a:pPr lvl="0" algn="l">
              <a:buNone/>
            </a:pPr>
            <a:r>
              <a:rPr lang="en-US" b="1" dirty="0"/>
              <a:t>3) Does this experiment depend on oxidation and reduction principle?</a:t>
            </a:r>
          </a:p>
          <a:p>
            <a:pPr lvl="0" algn="l">
              <a:buNone/>
            </a:pPr>
            <a:r>
              <a:rPr lang="en-US" b="1" dirty="0"/>
              <a:t>4) Write down this complex preparation equations</a:t>
            </a:r>
            <a:endParaRPr lang="ar-IQ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7380312" y="1700808"/>
            <a:ext cx="648072" cy="504056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sz="2800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s://upload.wikimedia.org/wikipedia/commons/8/86/S%C3%ADran_%C5%BEeleznato-amonn%C3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1403649" cy="11810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en-US" dirty="0"/>
            </a:br>
            <a:endParaRPr lang="ar-IQ" dirty="0"/>
          </a:p>
        </p:txBody>
      </p:sp>
      <p:pic>
        <p:nvPicPr>
          <p:cNvPr id="22532" name="Picture 4" descr="Sample of iron(II) sulfate heptahydrate"/>
          <p:cNvPicPr>
            <a:picLocks noChangeAspect="1" noChangeArrowheads="1"/>
          </p:cNvPicPr>
          <p:nvPr/>
        </p:nvPicPr>
        <p:blipFill>
          <a:blip r:embed="rId3" cstate="print"/>
          <a:srcRect l="24880" t="23940" r="20311" b="15581"/>
          <a:stretch>
            <a:fillRect/>
          </a:stretch>
        </p:blipFill>
        <p:spPr bwMode="auto">
          <a:xfrm>
            <a:off x="179512" y="4941168"/>
            <a:ext cx="1440160" cy="136815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8445624" cy="5649491"/>
          </a:xfrm>
        </p:spPr>
        <p:txBody>
          <a:bodyPr>
            <a:normAutofit fontScale="77500" lnSpcReduction="20000"/>
          </a:bodyPr>
          <a:lstStyle/>
          <a:p>
            <a:pPr lvl="0" algn="l" rtl="0">
              <a:buNone/>
            </a:pPr>
            <a:r>
              <a:rPr lang="en-US" sz="4100" b="1" dirty="0">
                <a:solidFill>
                  <a:srgbClr val="336600"/>
                </a:solidFill>
              </a:rPr>
              <a:t>Preparing a solution of (Fe</a:t>
            </a:r>
            <a:r>
              <a:rPr lang="en-US" sz="4100" b="1" baseline="30000" dirty="0">
                <a:solidFill>
                  <a:srgbClr val="336600"/>
                </a:solidFill>
              </a:rPr>
              <a:t>2+</a:t>
            </a:r>
            <a:r>
              <a:rPr lang="en-US" sz="4100" b="1" dirty="0">
                <a:solidFill>
                  <a:srgbClr val="336600"/>
                </a:solidFill>
              </a:rPr>
              <a:t>):</a:t>
            </a:r>
            <a:endParaRPr lang="en-US" sz="4100" dirty="0">
              <a:solidFill>
                <a:srgbClr val="336600"/>
              </a:solidFill>
            </a:endParaRPr>
          </a:p>
          <a:p>
            <a:pPr algn="l" rtl="0">
              <a:buNone/>
            </a:pPr>
            <a:r>
              <a:rPr lang="en-US" sz="3300" b="1" dirty="0"/>
              <a:t>Iron solution can be prepared by dissolving ammoniac salt of Iron(II) sulfate (NH</a:t>
            </a:r>
            <a:r>
              <a:rPr lang="en-US" sz="3300" b="1" baseline="-25000" dirty="0"/>
              <a:t>4</a:t>
            </a:r>
            <a:r>
              <a:rPr lang="en-US" sz="3300" b="1" dirty="0"/>
              <a:t>)</a:t>
            </a:r>
            <a:r>
              <a:rPr lang="en-US" sz="3300" b="1" baseline="-25000" dirty="0"/>
              <a:t>2</a:t>
            </a:r>
            <a:r>
              <a:rPr lang="en-US" sz="3300" b="1" dirty="0"/>
              <a:t>SO</a:t>
            </a:r>
            <a:r>
              <a:rPr lang="en-US" sz="3300" b="1" baseline="-25000" dirty="0"/>
              <a:t>4</a:t>
            </a:r>
            <a:r>
              <a:rPr lang="en-US" sz="3300" b="1" dirty="0"/>
              <a:t>.FeSO</a:t>
            </a:r>
            <a:r>
              <a:rPr lang="en-US" sz="3300" b="1" baseline="-25000" dirty="0"/>
              <a:t>4</a:t>
            </a:r>
            <a:r>
              <a:rPr lang="en-US" sz="3300" b="1" dirty="0"/>
              <a:t>.6H</a:t>
            </a:r>
            <a:r>
              <a:rPr lang="en-US" sz="3300" b="1" baseline="-25000" dirty="0"/>
              <a:t>2</a:t>
            </a:r>
            <a:r>
              <a:rPr lang="en-US" sz="3300" b="1" dirty="0"/>
              <a:t>O or simple iron  sulfate (FeSO</a:t>
            </a:r>
            <a:r>
              <a:rPr lang="en-US" sz="3300" b="1" baseline="-25000" dirty="0"/>
              <a:t>4</a:t>
            </a:r>
            <a:r>
              <a:rPr lang="en-US" sz="3300" b="1" dirty="0"/>
              <a:t>.6H</a:t>
            </a:r>
            <a:r>
              <a:rPr lang="en-US" sz="3300" b="1" baseline="-25000" dirty="0"/>
              <a:t>2</a:t>
            </a:r>
            <a:r>
              <a:rPr lang="en-US" sz="3300" b="1" dirty="0"/>
              <a:t>O) in acidic water with </a:t>
            </a:r>
            <a:r>
              <a:rPr lang="en-US" sz="3300" b="1" u="sng" dirty="0">
                <a:solidFill>
                  <a:srgbClr val="FF0000"/>
                </a:solidFill>
              </a:rPr>
              <a:t>H</a:t>
            </a:r>
            <a:r>
              <a:rPr lang="en-US" sz="3300" b="1" u="sng" baseline="-25000" dirty="0">
                <a:solidFill>
                  <a:srgbClr val="FF0000"/>
                </a:solidFill>
              </a:rPr>
              <a:t>2</a:t>
            </a:r>
            <a:r>
              <a:rPr lang="en-US" sz="3300" b="1" u="sng" dirty="0">
                <a:solidFill>
                  <a:srgbClr val="FF0000"/>
                </a:solidFill>
              </a:rPr>
              <a:t>SO</a:t>
            </a:r>
            <a:r>
              <a:rPr lang="en-US" sz="3300" b="1" u="sng" baseline="-25000" dirty="0">
                <a:solidFill>
                  <a:srgbClr val="FF0000"/>
                </a:solidFill>
              </a:rPr>
              <a:t>4</a:t>
            </a:r>
            <a:endParaRPr lang="ar-IQ" sz="3600" b="1" dirty="0">
              <a:solidFill>
                <a:srgbClr val="FF0000"/>
              </a:solidFill>
            </a:endParaRPr>
          </a:p>
          <a:p>
            <a:pPr algn="l" rtl="0">
              <a:buNone/>
            </a:pPr>
            <a:endParaRPr lang="en-US" sz="3300" b="1" baseline="-25000" dirty="0"/>
          </a:p>
          <a:p>
            <a:pPr algn="l" rtl="0">
              <a:buNone/>
            </a:pPr>
            <a:r>
              <a:rPr lang="en-US" sz="3300" b="1" dirty="0"/>
              <a:t> to form bluish light green solution due to the formation of [Fe(H</a:t>
            </a:r>
            <a:r>
              <a:rPr lang="en-US" sz="3300" b="1" baseline="-25000" dirty="0"/>
              <a:t>2</a:t>
            </a:r>
            <a:r>
              <a:rPr lang="en-US" sz="3300" b="1" dirty="0"/>
              <a:t>O)</a:t>
            </a:r>
            <a:r>
              <a:rPr lang="en-US" sz="3300" b="1" baseline="-25000" dirty="0"/>
              <a:t>6</a:t>
            </a:r>
            <a:r>
              <a:rPr lang="en-US" sz="3300" b="1" dirty="0"/>
              <a:t>]</a:t>
            </a:r>
            <a:r>
              <a:rPr lang="en-US" sz="3300" b="1" baseline="30000" dirty="0"/>
              <a:t>2+</a:t>
            </a:r>
            <a:r>
              <a:rPr lang="en-US" sz="3300" b="1" dirty="0"/>
              <a:t>, which can be abbreviated into (Fe</a:t>
            </a:r>
            <a:r>
              <a:rPr lang="en-US" sz="3300" b="1" baseline="30000" dirty="0"/>
              <a:t>2+</a:t>
            </a:r>
            <a:r>
              <a:rPr lang="en-US" sz="3300" b="1" dirty="0"/>
              <a:t>)to carry out detection.</a:t>
            </a:r>
          </a:p>
          <a:p>
            <a:pPr algn="l" rtl="0">
              <a:buNone/>
            </a:pPr>
            <a:endParaRPr lang="en-US" sz="3300" b="1" dirty="0"/>
          </a:p>
          <a:p>
            <a:pPr algn="ctr" rtl="0">
              <a:buNone/>
            </a:pPr>
            <a:r>
              <a:rPr lang="en-US" sz="3300" b="1" dirty="0"/>
              <a:t>               (NH</a:t>
            </a:r>
            <a:r>
              <a:rPr lang="en-US" sz="3300" b="1" baseline="-25000" dirty="0"/>
              <a:t>4</a:t>
            </a:r>
            <a:r>
              <a:rPr lang="en-US" sz="3300" b="1" dirty="0"/>
              <a:t>)</a:t>
            </a:r>
            <a:r>
              <a:rPr lang="en-US" sz="3300" b="1" baseline="-25000" dirty="0"/>
              <a:t>2</a:t>
            </a:r>
            <a:r>
              <a:rPr lang="en-US" sz="3300" b="1" dirty="0"/>
              <a:t>SO</a:t>
            </a:r>
            <a:r>
              <a:rPr lang="en-US" sz="3300" b="1" baseline="-25000" dirty="0"/>
              <a:t>4</a:t>
            </a:r>
            <a:r>
              <a:rPr lang="en-US" sz="3300" b="1" dirty="0"/>
              <a:t>.FeSO</a:t>
            </a:r>
            <a:r>
              <a:rPr lang="en-US" sz="3300" b="1" baseline="-25000" dirty="0"/>
              <a:t>4</a:t>
            </a:r>
            <a:r>
              <a:rPr lang="en-US" sz="3300" b="1" dirty="0"/>
              <a:t>.6H</a:t>
            </a:r>
            <a:r>
              <a:rPr lang="en-US" sz="3300" b="1" baseline="-25000" dirty="0"/>
              <a:t>2</a:t>
            </a:r>
            <a:r>
              <a:rPr lang="en-US" sz="3300" b="1" dirty="0"/>
              <a:t>O  + H</a:t>
            </a:r>
            <a:r>
              <a:rPr lang="en-US" sz="3300" b="1" baseline="-25000" dirty="0"/>
              <a:t>2</a:t>
            </a:r>
            <a:r>
              <a:rPr lang="en-US" sz="3300" b="1" dirty="0"/>
              <a:t>O    →   [Fe(H</a:t>
            </a:r>
            <a:r>
              <a:rPr lang="en-US" sz="3300" b="1" baseline="-25000" dirty="0"/>
              <a:t>2</a:t>
            </a:r>
            <a:r>
              <a:rPr lang="en-US" sz="3300" b="1" dirty="0"/>
              <a:t>O)</a:t>
            </a:r>
            <a:r>
              <a:rPr lang="en-US" sz="3300" b="1" baseline="-25000" dirty="0"/>
              <a:t>6</a:t>
            </a:r>
            <a:r>
              <a:rPr lang="en-US" sz="3300" b="1" dirty="0"/>
              <a:t>]</a:t>
            </a:r>
            <a:r>
              <a:rPr lang="en-US" sz="3300" b="1" baseline="30000" dirty="0"/>
              <a:t> 2+ </a:t>
            </a:r>
          </a:p>
          <a:p>
            <a:pPr algn="ctr" rtl="0">
              <a:buNone/>
            </a:pPr>
            <a:r>
              <a:rPr lang="en-US" sz="3300" b="1" dirty="0"/>
              <a:t>                   Greenish gray solid      	     clear bluish light green  </a:t>
            </a:r>
          </a:p>
          <a:p>
            <a:pPr algn="ctr" rtl="0">
              <a:buNone/>
            </a:pPr>
            <a:endParaRPr lang="en-US" sz="3300" b="1" dirty="0"/>
          </a:p>
          <a:p>
            <a:pPr algn="ctr" rtl="0">
              <a:buNone/>
            </a:pPr>
            <a:endParaRPr lang="en-US" sz="3300" b="1" dirty="0"/>
          </a:p>
          <a:p>
            <a:pPr algn="ctr" rtl="0">
              <a:buNone/>
            </a:pPr>
            <a:r>
              <a:rPr lang="en-US" sz="3300" b="1" dirty="0"/>
              <a:t>         FeSO</a:t>
            </a:r>
            <a:r>
              <a:rPr lang="en-US" sz="3300" b="1" baseline="-25000" dirty="0"/>
              <a:t>4</a:t>
            </a:r>
            <a:r>
              <a:rPr lang="en-US" sz="3300" b="1" dirty="0"/>
              <a:t>.6H</a:t>
            </a:r>
            <a:r>
              <a:rPr lang="en-US" sz="3300" b="1" baseline="-25000" dirty="0"/>
              <a:t>2</a:t>
            </a:r>
            <a:r>
              <a:rPr lang="en-US" sz="3300" b="1" dirty="0"/>
              <a:t>O  +   H</a:t>
            </a:r>
            <a:r>
              <a:rPr lang="en-US" sz="3300" b="1" baseline="-25000" dirty="0"/>
              <a:t>2</a:t>
            </a:r>
            <a:r>
              <a:rPr lang="en-US" sz="3300" b="1" dirty="0"/>
              <a:t>O           →       [Fe(H</a:t>
            </a:r>
            <a:r>
              <a:rPr lang="en-US" sz="3300" b="1" baseline="-25000" dirty="0"/>
              <a:t>2</a:t>
            </a:r>
            <a:r>
              <a:rPr lang="en-US" sz="3300" b="1" dirty="0"/>
              <a:t>O)</a:t>
            </a:r>
            <a:r>
              <a:rPr lang="en-US" sz="3300" b="1" baseline="-25000" dirty="0"/>
              <a:t>6</a:t>
            </a:r>
            <a:r>
              <a:rPr lang="en-US" sz="3300" b="1" dirty="0"/>
              <a:t>]</a:t>
            </a:r>
            <a:r>
              <a:rPr lang="en-US" sz="3300" b="1" baseline="30000" dirty="0"/>
              <a:t> 2+</a:t>
            </a:r>
            <a:endParaRPr lang="en-US" sz="3300" b="1" dirty="0"/>
          </a:p>
          <a:p>
            <a:pPr algn="ctr" rtl="0">
              <a:buNone/>
            </a:pPr>
            <a:r>
              <a:rPr lang="en-US" sz="3300" b="1" dirty="0"/>
              <a:t>                 Light blue solid 		clear bluish light green </a:t>
            </a: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lvl="0" algn="l" rtl="0">
              <a:buNone/>
            </a:pPr>
            <a:r>
              <a:rPr lang="en-US" b="1" dirty="0">
                <a:solidFill>
                  <a:srgbClr val="336600"/>
                </a:solidFill>
              </a:rPr>
              <a:t>pH of Aqueous ferrous solution (Fe</a:t>
            </a:r>
            <a:r>
              <a:rPr lang="en-US" b="1" baseline="30000" dirty="0">
                <a:solidFill>
                  <a:srgbClr val="336600"/>
                </a:solidFill>
              </a:rPr>
              <a:t>2+</a:t>
            </a:r>
            <a:r>
              <a:rPr lang="en-US" b="1" dirty="0">
                <a:solidFill>
                  <a:srgbClr val="336600"/>
                </a:solidFill>
              </a:rPr>
              <a:t>):</a:t>
            </a:r>
            <a:r>
              <a:rPr lang="en-US" b="1" baseline="30000" dirty="0">
                <a:solidFill>
                  <a:srgbClr val="336600"/>
                </a:solidFill>
              </a:rPr>
              <a:t> </a:t>
            </a:r>
            <a:endParaRPr lang="en-US" dirty="0">
              <a:solidFill>
                <a:srgbClr val="336600"/>
              </a:solidFill>
            </a:endParaRPr>
          </a:p>
          <a:p>
            <a:pPr algn="l" rtl="0">
              <a:buNone/>
            </a:pPr>
            <a:r>
              <a:rPr lang="en-US" sz="2800" b="1" dirty="0"/>
              <a:t>Put (10) drops of [Fe(H</a:t>
            </a:r>
            <a:r>
              <a:rPr lang="en-US" sz="2800" b="1" baseline="-25000" dirty="0"/>
              <a:t>2</a:t>
            </a:r>
            <a:r>
              <a:rPr lang="en-US" sz="2800" b="1" dirty="0"/>
              <a:t>O)</a:t>
            </a:r>
            <a:r>
              <a:rPr lang="en-US" sz="2800" b="1" baseline="-25000" dirty="0"/>
              <a:t>2</a:t>
            </a:r>
            <a:r>
              <a:rPr lang="en-US" sz="2800" b="1" dirty="0"/>
              <a:t>]</a:t>
            </a:r>
            <a:r>
              <a:rPr lang="en-US" sz="2800" b="1" baseline="30000" dirty="0"/>
              <a:t>2+</a:t>
            </a:r>
            <a:r>
              <a:rPr lang="en-US" sz="2800" b="1" dirty="0"/>
              <a:t> in a test tube and measure pH by using Litmus paper </a:t>
            </a:r>
            <a:r>
              <a:rPr lang="en-US" sz="2800" b="1" dirty="0">
                <a:solidFill>
                  <a:srgbClr val="FF0000"/>
                </a:solidFill>
              </a:rPr>
              <a:t>(the reaction starts before adding H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SO</a:t>
            </a:r>
            <a:r>
              <a:rPr lang="en-US" sz="2800" b="1" baseline="-25000" dirty="0">
                <a:solidFill>
                  <a:srgbClr val="FF0000"/>
                </a:solidFill>
              </a:rPr>
              <a:t>4</a:t>
            </a:r>
            <a:r>
              <a:rPr lang="en-US" sz="2800" b="1" dirty="0">
                <a:solidFill>
                  <a:srgbClr val="FF0000"/>
                </a:solidFill>
              </a:rPr>
              <a:t>, why?). </a:t>
            </a:r>
            <a:r>
              <a:rPr lang="en-US" sz="2800" b="1" dirty="0"/>
              <a:t>you will notice that acidic solution is weak due to weak </a:t>
            </a:r>
            <a:r>
              <a:rPr lang="en-US" sz="2800" b="1" u="sng" dirty="0">
                <a:solidFill>
                  <a:srgbClr val="FF0000"/>
                </a:solidFill>
              </a:rPr>
              <a:t>ionization</a:t>
            </a:r>
            <a:r>
              <a:rPr lang="en-US" sz="2800" b="1" dirty="0"/>
              <a:t>.</a:t>
            </a:r>
          </a:p>
          <a:p>
            <a:pPr algn="l">
              <a:buNone/>
            </a:pPr>
            <a:endParaRPr lang="ar-IQ" dirty="0"/>
          </a:p>
        </p:txBody>
      </p:sp>
      <p:pic>
        <p:nvPicPr>
          <p:cNvPr id="6145" name="Picture 1" descr="C:\Users\enas\Downloads\unnam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17032"/>
            <a:ext cx="2648322" cy="2088232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rgbClr val="336600"/>
                </a:solidFill>
              </a:rPr>
              <a:t>Detection of iron </a:t>
            </a:r>
            <a:r>
              <a:rPr lang="en-US" dirty="0">
                <a:solidFill>
                  <a:srgbClr val="336600"/>
                </a:solidFill>
              </a:rPr>
              <a:t>(II) </a:t>
            </a:r>
            <a:r>
              <a:rPr lang="en-US" b="1" dirty="0">
                <a:solidFill>
                  <a:srgbClr val="336600"/>
                </a:solidFill>
              </a:rPr>
              <a:t>(Fe</a:t>
            </a:r>
            <a:r>
              <a:rPr lang="en-US" b="1" baseline="30000" dirty="0">
                <a:solidFill>
                  <a:srgbClr val="336600"/>
                </a:solidFill>
              </a:rPr>
              <a:t>2+</a:t>
            </a:r>
            <a:r>
              <a:rPr lang="en-US" b="1" dirty="0">
                <a:solidFill>
                  <a:srgbClr val="336600"/>
                </a:solidFill>
              </a:rPr>
              <a:t>) </a:t>
            </a:r>
            <a:br>
              <a:rPr lang="en-US" dirty="0"/>
            </a:br>
            <a:endParaRPr lang="ar-IQ" dirty="0"/>
          </a:p>
        </p:txBody>
      </p:sp>
      <p:sp>
        <p:nvSpPr>
          <p:cNvPr id="5122" name="AutoShape 2" descr="Reactions of Iron Ions with Ammonia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 dirty="0"/>
          </a:p>
        </p:txBody>
      </p:sp>
      <p:pic>
        <p:nvPicPr>
          <p:cNvPr id="4" name="Picture 2" descr="Chemistry4ever - Posts | Facebook"/>
          <p:cNvPicPr>
            <a:picLocks noChangeAspect="1" noChangeArrowheads="1"/>
          </p:cNvPicPr>
          <p:nvPr/>
        </p:nvPicPr>
        <p:blipFill>
          <a:blip r:embed="rId2" cstate="print"/>
          <a:srcRect t="11631"/>
          <a:stretch>
            <a:fillRect/>
          </a:stretch>
        </p:blipFill>
        <p:spPr bwMode="auto">
          <a:xfrm>
            <a:off x="3491880" y="2924944"/>
            <a:ext cx="1847850" cy="2188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620689"/>
            <a:ext cx="4464496" cy="3528391"/>
          </a:xfrm>
        </p:spPr>
        <p:txBody>
          <a:bodyPr>
            <a:normAutofit/>
          </a:bodyPr>
          <a:lstStyle/>
          <a:p>
            <a:pPr marL="514350" lvl="0" indent="-514350" algn="l">
              <a:buNone/>
            </a:pPr>
            <a:r>
              <a:rPr lang="en-US" b="1" dirty="0"/>
              <a:t> 1) Put (10) drops of [Fe(H</a:t>
            </a:r>
            <a:r>
              <a:rPr lang="en-US" b="1" baseline="-25000" dirty="0"/>
              <a:t>2</a:t>
            </a:r>
            <a:r>
              <a:rPr lang="en-US" b="1" dirty="0"/>
              <a:t>O)</a:t>
            </a:r>
            <a:r>
              <a:rPr lang="en-US" b="1" baseline="-25000" dirty="0"/>
              <a:t>6</a:t>
            </a:r>
            <a:r>
              <a:rPr lang="en-US" b="1" dirty="0"/>
              <a:t>]</a:t>
            </a:r>
            <a:r>
              <a:rPr lang="en-US" b="1" baseline="30000" dirty="0"/>
              <a:t>2+</a:t>
            </a:r>
            <a:r>
              <a:rPr lang="en-US" b="1" dirty="0"/>
              <a:t> solution in a test tube, add Potassium Permanganate solution (KMnO</a:t>
            </a:r>
            <a:r>
              <a:rPr lang="en-US" b="1" baseline="-25000" dirty="0"/>
              <a:t>4</a:t>
            </a:r>
            <a:r>
              <a:rPr lang="en-US" b="1" dirty="0"/>
              <a:t>) drop wise, observe the change, and write down your notices.</a:t>
            </a:r>
          </a:p>
          <a:p>
            <a:pPr marL="514350" indent="-514350" algn="l">
              <a:buNone/>
            </a:pPr>
            <a:endParaRPr lang="ar-IQ" dirty="0"/>
          </a:p>
        </p:txBody>
      </p:sp>
      <p:pic>
        <p:nvPicPr>
          <p:cNvPr id="5" name="Picture 5" descr="ØªØ¬Ø±Ø¨Ø© ØªÙØ§Ø¹Ù Ø¨Ø±ÙÙØºÙØ§Øª Ø§ÙØ¨ÙØªØ§Ø³ÙÙÙ ÙØ¹ ÙØ¨Ø±ÙØªØ§Øª Ø§ÙØ­Ø¯ÙØ¯ Ø§ÙØ«ÙØ§Ø¦Ù (ØªØ­ÙÙ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5057" r="10526"/>
          <a:stretch>
            <a:fillRect/>
          </a:stretch>
        </p:blipFill>
        <p:spPr bwMode="auto">
          <a:xfrm>
            <a:off x="467544" y="4365105"/>
            <a:ext cx="4182616" cy="2232248"/>
          </a:xfrm>
          <a:prstGeom prst="rect">
            <a:avLst/>
          </a:prstGeom>
          <a:noFill/>
        </p:spPr>
      </p:pic>
      <p:pic>
        <p:nvPicPr>
          <p:cNvPr id="29698" name="Picture 2" descr="https://fphoto.photoshelter.com/img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0013" y="-136525"/>
            <a:ext cx="9525" cy="9525"/>
          </a:xfrm>
          <a:prstGeom prst="rect">
            <a:avLst/>
          </a:prstGeom>
          <a:noFill/>
        </p:spPr>
      </p:pic>
      <p:pic>
        <p:nvPicPr>
          <p:cNvPr id="29700" name="Picture 4" descr="https://fphoto.photoshelter.com/img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0013" y="-136525"/>
            <a:ext cx="9525" cy="9525"/>
          </a:xfrm>
          <a:prstGeom prst="rect">
            <a:avLst/>
          </a:prstGeom>
          <a:noFill/>
        </p:spPr>
      </p:pic>
      <p:pic>
        <p:nvPicPr>
          <p:cNvPr id="29704" name="Picture 8" descr="science chemistry redox reaction potassium permanganate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692696"/>
            <a:ext cx="2700808" cy="4690493"/>
          </a:xfrm>
          <a:prstGeom prst="rect">
            <a:avLst/>
          </a:prstGeom>
          <a:noFill/>
        </p:spPr>
      </p:pic>
      <p:pic>
        <p:nvPicPr>
          <p:cNvPr id="29702" name="Picture 6" descr="science chemistry redox reaction potassium permanganate ..."/>
          <p:cNvPicPr>
            <a:picLocks noChangeAspect="1" noChangeArrowheads="1"/>
          </p:cNvPicPr>
          <p:nvPr/>
        </p:nvPicPr>
        <p:blipFill>
          <a:blip r:embed="rId5" cstate="print"/>
          <a:srcRect l="62227"/>
          <a:stretch>
            <a:fillRect/>
          </a:stretch>
        </p:blipFill>
        <p:spPr bwMode="auto">
          <a:xfrm>
            <a:off x="7596336" y="692696"/>
            <a:ext cx="1008112" cy="46805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20072" y="5589240"/>
            <a:ext cx="34563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b="1" dirty="0">
                <a:solidFill>
                  <a:schemeClr val="accent6">
                    <a:lumMod val="50000"/>
                  </a:schemeClr>
                </a:solidFill>
              </a:rPr>
              <a:t>تفاعل كبريتات الحديد </a:t>
            </a:r>
            <a:r>
              <a:rPr lang="ar-IQ" sz="2400" b="1" dirty="0" err="1">
                <a:solidFill>
                  <a:schemeClr val="accent6">
                    <a:lumMod val="50000"/>
                  </a:schemeClr>
                </a:solidFill>
              </a:rPr>
              <a:t>الامونياكي</a:t>
            </a:r>
            <a:r>
              <a:rPr lang="ar-IQ" sz="2400" b="1" dirty="0">
                <a:solidFill>
                  <a:schemeClr val="accent6">
                    <a:lumMod val="50000"/>
                  </a:schemeClr>
                </a:solidFill>
              </a:rPr>
              <a:t> مع </a:t>
            </a:r>
            <a:r>
              <a:rPr lang="ar-IQ" sz="2400" b="1" dirty="0" err="1">
                <a:solidFill>
                  <a:schemeClr val="accent6">
                    <a:lumMod val="50000"/>
                  </a:schemeClr>
                </a:solidFill>
              </a:rPr>
              <a:t>برمنغنات</a:t>
            </a:r>
            <a:r>
              <a:rPr lang="ar-IQ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IQ" sz="2400" b="1" dirty="0" err="1">
                <a:solidFill>
                  <a:schemeClr val="accent6">
                    <a:lumMod val="50000"/>
                  </a:schemeClr>
                </a:solidFill>
              </a:rPr>
              <a:t>البوتاسبوم</a:t>
            </a:r>
            <a:r>
              <a:rPr lang="ar-IQ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844824"/>
          </a:xfrm>
        </p:spPr>
        <p:txBody>
          <a:bodyPr>
            <a:normAutofit fontScale="90000"/>
          </a:bodyPr>
          <a:lstStyle/>
          <a:p>
            <a:pPr algn="l"/>
            <a:br>
              <a:rPr lang="en-US" sz="2700" b="1" dirty="0"/>
            </a:br>
            <a:br>
              <a:rPr lang="en-US" sz="2700" b="1" dirty="0"/>
            </a:br>
            <a:br>
              <a:rPr lang="en-US" sz="2700" b="1" dirty="0"/>
            </a:br>
            <a:r>
              <a:rPr lang="ar-IQ" sz="2700" b="1" dirty="0"/>
              <a:t>  </a:t>
            </a:r>
            <a:r>
              <a:rPr lang="en-US" sz="2700" b="1" dirty="0"/>
              <a:t> 2) Put (10) drops of [Fe(H</a:t>
            </a:r>
            <a:r>
              <a:rPr lang="en-US" sz="2700" b="1" baseline="-25000" dirty="0"/>
              <a:t>2</a:t>
            </a:r>
            <a:r>
              <a:rPr lang="en-US" sz="2700" b="1" dirty="0"/>
              <a:t>O)</a:t>
            </a:r>
            <a:r>
              <a:rPr lang="en-US" sz="2700" b="1" baseline="-25000" dirty="0"/>
              <a:t>6</a:t>
            </a:r>
            <a:r>
              <a:rPr lang="en-US" sz="2700" b="1" dirty="0"/>
              <a:t>]</a:t>
            </a:r>
            <a:r>
              <a:rPr lang="en-US" sz="2700" b="1" baseline="30000" dirty="0"/>
              <a:t>2+</a:t>
            </a:r>
            <a:r>
              <a:rPr lang="en-US" sz="2700" b="1" dirty="0"/>
              <a:t> solution in a test tube, add (2) drops of potassium ferric cyanide solution (K</a:t>
            </a:r>
            <a:r>
              <a:rPr lang="en-US" sz="2700" b="1" baseline="-25000" dirty="0"/>
              <a:t>3</a:t>
            </a:r>
            <a:r>
              <a:rPr lang="en-US" sz="2700" b="1" dirty="0"/>
              <a:t>[</a:t>
            </a:r>
            <a:r>
              <a:rPr lang="en-US" sz="2700" b="1" dirty="0" err="1"/>
              <a:t>Fe</a:t>
            </a:r>
            <a:r>
              <a:rPr lang="en-US" sz="2700" b="1" baseline="30000" dirty="0" err="1"/>
              <a:t>III</a:t>
            </a:r>
            <a:r>
              <a:rPr lang="en-US" sz="2700" b="1" dirty="0"/>
              <a:t>(CN)</a:t>
            </a:r>
            <a:r>
              <a:rPr lang="en-US" sz="2700" b="1" baseline="-25000" dirty="0"/>
              <a:t>6</a:t>
            </a:r>
            <a:r>
              <a:rPr lang="en-US" sz="2700" b="1" dirty="0"/>
              <a:t>]), you will notice a </a:t>
            </a:r>
            <a:r>
              <a:rPr lang="en-US" sz="2700" b="1" dirty="0">
                <a:solidFill>
                  <a:srgbClr val="002060"/>
                </a:solidFill>
              </a:rPr>
              <a:t>dark blue </a:t>
            </a:r>
            <a:r>
              <a:rPr lang="en-US" sz="2700" b="1" dirty="0"/>
              <a:t>precipitate , and write down your notices.</a:t>
            </a:r>
            <a:br>
              <a:rPr lang="en-US" b="1" dirty="0"/>
            </a:b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72816"/>
            <a:ext cx="5292080" cy="5085184"/>
          </a:xfrm>
        </p:spPr>
        <p:txBody>
          <a:bodyPr>
            <a:normAutofit fontScale="77500" lnSpcReduction="20000"/>
          </a:bodyPr>
          <a:lstStyle/>
          <a:p>
            <a:pPr lvl="0" indent="22225" algn="l" rtl="0">
              <a:buNone/>
            </a:pPr>
            <a:r>
              <a:rPr lang="en-US" sz="3100" b="1" dirty="0"/>
              <a:t>3) Put (10) drops of [Fe(H</a:t>
            </a:r>
            <a:r>
              <a:rPr lang="en-US" sz="3100" b="1" baseline="-25000" dirty="0"/>
              <a:t>2</a:t>
            </a:r>
            <a:r>
              <a:rPr lang="en-US" sz="3100" b="1" dirty="0"/>
              <a:t>O)</a:t>
            </a:r>
            <a:r>
              <a:rPr lang="en-US" sz="3100" b="1" baseline="-25000" dirty="0"/>
              <a:t>6</a:t>
            </a:r>
            <a:r>
              <a:rPr lang="en-US" sz="3100" b="1" dirty="0"/>
              <a:t>]</a:t>
            </a:r>
            <a:r>
              <a:rPr lang="en-US" sz="3100" b="1" baseline="30000" dirty="0"/>
              <a:t>2+</a:t>
            </a:r>
            <a:r>
              <a:rPr lang="en-US" sz="3100" b="1" dirty="0"/>
              <a:t> solution in a test tube, add (2) drops of Potassium </a:t>
            </a:r>
            <a:r>
              <a:rPr lang="en-US" sz="3100" b="1" dirty="0" err="1"/>
              <a:t>ferro</a:t>
            </a:r>
            <a:r>
              <a:rPr lang="en-US" sz="3100" b="1" dirty="0"/>
              <a:t> cyanide solution (K</a:t>
            </a:r>
            <a:r>
              <a:rPr lang="en-US" sz="3100" b="1" baseline="-25000" dirty="0"/>
              <a:t>4</a:t>
            </a:r>
            <a:r>
              <a:rPr lang="en-US" sz="3100" b="1" dirty="0"/>
              <a:t>[</a:t>
            </a:r>
            <a:r>
              <a:rPr lang="en-US" sz="3100" b="1" dirty="0" err="1"/>
              <a:t>Fe</a:t>
            </a:r>
            <a:r>
              <a:rPr lang="en-US" sz="3100" b="1" baseline="30000" dirty="0" err="1"/>
              <a:t>II</a:t>
            </a:r>
            <a:r>
              <a:rPr lang="en-US" sz="3100" b="1" dirty="0"/>
              <a:t>(CN)</a:t>
            </a:r>
            <a:r>
              <a:rPr lang="en-US" sz="3100" b="1" baseline="-25000" dirty="0"/>
              <a:t>6</a:t>
            </a:r>
            <a:r>
              <a:rPr lang="en-US" sz="3100" b="1" dirty="0"/>
              <a:t>]), you will notice a </a:t>
            </a:r>
            <a:r>
              <a:rPr lang="en-US" sz="3100" b="1" u="sng" dirty="0"/>
              <a:t>white</a:t>
            </a:r>
            <a:r>
              <a:rPr lang="en-US" sz="3100" b="1" dirty="0"/>
              <a:t> precipitate, and write down your notices (the precipitate will change to </a:t>
            </a:r>
            <a:r>
              <a:rPr lang="en-US" sz="3100" b="1" dirty="0">
                <a:solidFill>
                  <a:srgbClr val="002060"/>
                </a:solidFill>
              </a:rPr>
              <a:t>blue</a:t>
            </a:r>
            <a:r>
              <a:rPr lang="en-US" sz="3100" b="1" dirty="0"/>
              <a:t> when exposed to air due to oxidation).  </a:t>
            </a:r>
          </a:p>
          <a:p>
            <a:pPr lvl="0" indent="22225" algn="l" rtl="0">
              <a:buNone/>
            </a:pPr>
            <a:endParaRPr lang="en-US" sz="3100" b="1" dirty="0"/>
          </a:p>
          <a:p>
            <a:pPr indent="-68263" algn="l" rtl="0">
              <a:buNone/>
            </a:pPr>
            <a:r>
              <a:rPr lang="en-US" sz="3100" b="1" dirty="0"/>
              <a:t>4) Put (10) drops of [Fe(H</a:t>
            </a:r>
            <a:r>
              <a:rPr lang="en-US" sz="3100" b="1" baseline="-25000" dirty="0"/>
              <a:t>2</a:t>
            </a:r>
            <a:r>
              <a:rPr lang="en-US" sz="3100" b="1" dirty="0"/>
              <a:t>O)</a:t>
            </a:r>
            <a:r>
              <a:rPr lang="en-US" sz="3100" b="1" baseline="-25000" dirty="0"/>
              <a:t>6</a:t>
            </a:r>
            <a:r>
              <a:rPr lang="en-US" sz="3100" b="1" dirty="0"/>
              <a:t>]</a:t>
            </a:r>
            <a:r>
              <a:rPr lang="en-US" sz="3100" b="1" baseline="30000" dirty="0"/>
              <a:t>2+</a:t>
            </a:r>
            <a:r>
              <a:rPr lang="en-US" sz="3100" b="1" dirty="0"/>
              <a:t> solution in a test tube, add (2) drops of ammonium or Potassium  </a:t>
            </a:r>
            <a:r>
              <a:rPr lang="en-US" sz="3100" b="1" dirty="0" err="1"/>
              <a:t>thiocyanate</a:t>
            </a:r>
            <a:r>
              <a:rPr lang="en-US" sz="3100" b="1" dirty="0"/>
              <a:t> ( (NH</a:t>
            </a:r>
            <a:r>
              <a:rPr lang="en-US" sz="3100" b="1" baseline="-25000" dirty="0"/>
              <a:t>4</a:t>
            </a:r>
            <a:r>
              <a:rPr lang="en-US" sz="3100" b="1" dirty="0"/>
              <a:t>SCN or KSCN), observe the change, and write down your notices.</a:t>
            </a:r>
          </a:p>
          <a:p>
            <a:pPr lvl="0" algn="l" rtl="0">
              <a:buNone/>
            </a:pPr>
            <a:endParaRPr lang="en-US" b="1" dirty="0"/>
          </a:p>
          <a:p>
            <a:pPr lvl="0" algn="just" rtl="0">
              <a:buNone/>
            </a:pPr>
            <a:endParaRPr lang="en-US" sz="2600" b="1" dirty="0"/>
          </a:p>
          <a:p>
            <a:pPr marL="514350" indent="-514350" algn="l">
              <a:buNone/>
            </a:pPr>
            <a:endParaRPr lang="ar-IQ" dirty="0"/>
          </a:p>
          <a:p>
            <a:pPr algn="l">
              <a:buNone/>
            </a:pPr>
            <a:endParaRPr lang="ar-IQ" dirty="0"/>
          </a:p>
        </p:txBody>
      </p:sp>
      <p:pic>
        <p:nvPicPr>
          <p:cNvPr id="4100" name="Picture 4" descr="http://3.bp.blogspot.com/-gGmHJBkpJMc/TlMFaALFViI/AAAAAAAAACk/CrbE4K7x0h0/s320/IMG00301-20110823-0926%2B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72816"/>
            <a:ext cx="345638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lvl="0" indent="0" algn="l" rtl="0">
              <a:buNone/>
            </a:pPr>
            <a:r>
              <a:rPr lang="en-US" dirty="0"/>
              <a:t> </a:t>
            </a:r>
            <a:r>
              <a:rPr lang="en-US" sz="2800" b="1" dirty="0"/>
              <a:t>5) Put (10) drops of [Fe(H</a:t>
            </a:r>
            <a:r>
              <a:rPr lang="en-US" sz="2800" b="1" baseline="-25000" dirty="0"/>
              <a:t>2</a:t>
            </a:r>
            <a:r>
              <a:rPr lang="en-US" sz="2800" b="1" dirty="0"/>
              <a:t>O)</a:t>
            </a:r>
            <a:r>
              <a:rPr lang="en-US" sz="2800" b="1" baseline="-25000" dirty="0"/>
              <a:t>6</a:t>
            </a:r>
            <a:r>
              <a:rPr lang="en-US" sz="2800" b="1" dirty="0"/>
              <a:t>]</a:t>
            </a:r>
            <a:r>
              <a:rPr lang="en-US" sz="2800" b="1" baseline="30000" dirty="0"/>
              <a:t>2+</a:t>
            </a:r>
            <a:r>
              <a:rPr lang="en-US" sz="2800" b="1" dirty="0"/>
              <a:t> solution in test tube, add (5) drops of </a:t>
            </a:r>
            <a:r>
              <a:rPr lang="en-US" sz="2800" b="1" dirty="0" err="1"/>
              <a:t>thio</a:t>
            </a:r>
            <a:r>
              <a:rPr lang="en-US" sz="2800" b="1" dirty="0"/>
              <a:t> </a:t>
            </a:r>
            <a:r>
              <a:rPr lang="en-US" sz="2800" b="1" dirty="0" err="1"/>
              <a:t>acetamide</a:t>
            </a:r>
            <a:r>
              <a:rPr lang="en-US" sz="2800" b="1" dirty="0"/>
              <a:t> solution (CH</a:t>
            </a:r>
            <a:r>
              <a:rPr lang="en-US" sz="2800" b="1" baseline="-25000" dirty="0"/>
              <a:t>3</a:t>
            </a:r>
            <a:r>
              <a:rPr lang="en-US" sz="2800" b="1" dirty="0"/>
              <a:t>CSNH</a:t>
            </a:r>
            <a:r>
              <a:rPr lang="en-US" sz="2800" b="1" baseline="-25000" dirty="0"/>
              <a:t>2</a:t>
            </a:r>
            <a:r>
              <a:rPr lang="en-US" sz="2800" b="1" dirty="0"/>
              <a:t>), observe the change, add (3) drops of concentrated ammonia NH</a:t>
            </a:r>
            <a:r>
              <a:rPr lang="en-US" sz="2800" b="1" baseline="-25000" dirty="0"/>
              <a:t>3</a:t>
            </a:r>
            <a:r>
              <a:rPr lang="en-US" sz="2800" b="1" dirty="0"/>
              <a:t>(</a:t>
            </a:r>
            <a:r>
              <a:rPr lang="en-US" sz="2800" b="1" dirty="0" err="1"/>
              <a:t>aq</a:t>
            </a:r>
            <a:r>
              <a:rPr lang="en-US" sz="2800" b="1" dirty="0"/>
              <a:t>), you will notice a </a:t>
            </a:r>
            <a:r>
              <a:rPr lang="en-US" sz="2800" b="1" u="sng" dirty="0"/>
              <a:t>black</a:t>
            </a:r>
            <a:r>
              <a:rPr lang="en-US" sz="2800" b="1" dirty="0"/>
              <a:t> precipitate, and write down your notices.</a:t>
            </a:r>
            <a:endParaRPr lang="en-US" sz="2400" b="1" dirty="0"/>
          </a:p>
          <a:p>
            <a:pPr algn="l">
              <a:buNone/>
            </a:pPr>
            <a:endParaRPr lang="ar-IQ" dirty="0"/>
          </a:p>
        </p:txBody>
      </p:sp>
      <p:pic>
        <p:nvPicPr>
          <p:cNvPr id="3074" name="Picture 2" descr="Thioacetamide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1152128" cy="223224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Soubor:Sulfid Å¾eleznatÃ½.PNG â Wikiped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429000"/>
            <a:ext cx="3059832" cy="29523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67944" y="4365104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 </a:t>
            </a:r>
            <a:endParaRPr lang="ar-IQ" dirty="0"/>
          </a:p>
        </p:txBody>
      </p:sp>
      <p:sp>
        <p:nvSpPr>
          <p:cNvPr id="8" name="TextBox 7"/>
          <p:cNvSpPr txBox="1"/>
          <p:nvPr/>
        </p:nvSpPr>
        <p:spPr>
          <a:xfrm>
            <a:off x="7092280" y="5373216"/>
            <a:ext cx="10801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?</a:t>
            </a:r>
            <a:endParaRPr lang="ar-IQ" sz="4800" b="1" dirty="0">
              <a:solidFill>
                <a:srgbClr val="FF0000"/>
              </a:solidFill>
            </a:endParaRPr>
          </a:p>
        </p:txBody>
      </p:sp>
      <p:pic>
        <p:nvPicPr>
          <p:cNvPr id="3078" name="Picture 6" descr="Iron(II) sulfate - Wiki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645024"/>
            <a:ext cx="1656184" cy="2232248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V="1">
            <a:off x="5076056" y="4941168"/>
            <a:ext cx="698376" cy="217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4008" y="4437112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IQ" dirty="0"/>
          </a:p>
        </p:txBody>
      </p:sp>
      <p:pic>
        <p:nvPicPr>
          <p:cNvPr id="17" name="Picture 8" descr="ØµÙØºØ© Ø§ÙØ£ÙÙÙÙØ§. ÙÙØ¯Ø±ÙÙØ³ÙØ¯ Ø§ÙØ£ÙÙÙÙÙÙ ÙÙ ÙØ­ÙÙÙ ÙØ§Ø¦Ù ÙÙØ£ÙÙÙÙØ§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645024"/>
            <a:ext cx="936104" cy="223224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Science Source - Iron(II) hydroxide precipitate"/>
          <p:cNvPicPr>
            <a:picLocks noChangeAspect="1" noChangeArrowheads="1"/>
          </p:cNvPicPr>
          <p:nvPr/>
        </p:nvPicPr>
        <p:blipFill>
          <a:blip r:embed="rId2" cstate="print"/>
          <a:srcRect l="5874" r="6761" b="9698"/>
          <a:stretch>
            <a:fillRect/>
          </a:stretch>
        </p:blipFill>
        <p:spPr bwMode="auto">
          <a:xfrm>
            <a:off x="251520" y="4149080"/>
            <a:ext cx="8711952" cy="252028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7"/>
            <a:ext cx="8363272" cy="5832648"/>
          </a:xfrm>
        </p:spPr>
        <p:txBody>
          <a:bodyPr/>
          <a:lstStyle/>
          <a:p>
            <a:pPr lvl="0" algn="just">
              <a:buNone/>
            </a:pPr>
            <a:r>
              <a:rPr lang="ar-IQ" dirty="0"/>
              <a:t>  </a:t>
            </a:r>
            <a:r>
              <a:rPr lang="en-US" dirty="0"/>
              <a:t> </a:t>
            </a:r>
            <a:r>
              <a:rPr lang="en-US" sz="2800" b="1" dirty="0"/>
              <a:t>6) Put (10) drops of [Fe(H</a:t>
            </a:r>
            <a:r>
              <a:rPr lang="en-US" sz="2800" b="1" baseline="-25000" dirty="0"/>
              <a:t>2</a:t>
            </a:r>
            <a:r>
              <a:rPr lang="en-US" sz="2800" b="1" dirty="0"/>
              <a:t>O)</a:t>
            </a:r>
            <a:r>
              <a:rPr lang="en-US" sz="2800" b="1" baseline="-25000" dirty="0"/>
              <a:t>6</a:t>
            </a:r>
            <a:r>
              <a:rPr lang="en-US" sz="2800" b="1" dirty="0"/>
              <a:t>]</a:t>
            </a:r>
            <a:r>
              <a:rPr lang="en-US" sz="2800" b="1" baseline="30000" dirty="0"/>
              <a:t>2+</a:t>
            </a:r>
            <a:r>
              <a:rPr lang="en-US" sz="2800" b="1" dirty="0"/>
              <a:t> solution in a test tube, add (2) drops of sodium hydroxide solution (</a:t>
            </a:r>
            <a:r>
              <a:rPr lang="en-US" sz="2800" b="1" dirty="0" err="1"/>
              <a:t>NaOH</a:t>
            </a:r>
            <a:r>
              <a:rPr lang="en-US" sz="2800" b="1" dirty="0"/>
              <a:t>), you will notice a </a:t>
            </a:r>
            <a:r>
              <a:rPr lang="en-US" sz="2800" b="1" dirty="0">
                <a:solidFill>
                  <a:srgbClr val="336600"/>
                </a:solidFill>
              </a:rPr>
              <a:t>blackish green </a:t>
            </a:r>
            <a:r>
              <a:rPr lang="en-US" sz="2800" b="1" dirty="0"/>
              <a:t>precipitate, write down your notices.                                                   </a:t>
            </a:r>
            <a:endParaRPr lang="ar-IQ" sz="2400" b="1" dirty="0"/>
          </a:p>
        </p:txBody>
      </p:sp>
      <p:sp>
        <p:nvSpPr>
          <p:cNvPr id="1026" name="AutoShape 2" descr="Reactions of Iron Ions with Ammonia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028" name="AutoShape 4" descr="Reactions of Iron Ions with Ammonia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030" name="AutoShape 6" descr="Reactions of Iron Ions with Ammonia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7" name="Picture 3" descr="C:\Users\enas\Downloads\fe2o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04864"/>
            <a:ext cx="6912768" cy="1944216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1238</Words>
  <Application>Microsoft Office PowerPoint</Application>
  <PresentationFormat>عرض على الشاشة (4:3)</PresentationFormat>
  <Paragraphs>82</Paragraphs>
  <Slides>27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سمة Office</vt:lpstr>
      <vt:lpstr>عرض تقديمي في PowerPoint</vt:lpstr>
      <vt:lpstr>Chemistry of Iron</vt:lpstr>
      <vt:lpstr> </vt:lpstr>
      <vt:lpstr>عرض تقديمي في PowerPoint</vt:lpstr>
      <vt:lpstr>Detection of iron (II) (Fe2+)  </vt:lpstr>
      <vt:lpstr>عرض تقديمي في PowerPoint</vt:lpstr>
      <vt:lpstr>      2) Put (10) drops of [Fe(H2O)6]2+ solution in a test tube, add (2) drops of potassium ferric cyanide solution (K3[FeIII(CN)6]), you will notice a dark blue precipitate , and write down your notices.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Preparing Solution of (Fe3+): </vt:lpstr>
      <vt:lpstr>pH of Aqueous ferric solution (Fe3+): </vt:lpstr>
      <vt:lpstr>ممكن تفسير الحامضية على ضوء هذا المخطط </vt:lpstr>
      <vt:lpstr>عرض تقديمي في PowerPoint</vt:lpstr>
      <vt:lpstr>عرض تقديمي في PowerPoint</vt:lpstr>
      <vt:lpstr>عرض تقديمي في PowerPoint</vt:lpstr>
      <vt:lpstr>3) Put (10) drops of [Fe(H2O)6]3+ solution in a test tube, add (2) drops of potassium feeric cyanide solution (K3[FeIII(CN)6]), you will notice a brown precipitate , write down your notices. </vt:lpstr>
      <vt:lpstr>عرض تقديمي في PowerPoint</vt:lpstr>
      <vt:lpstr>6) Put (10) drops of [Fe(H2O)6]3+ solution in a test tube, add  (2) drops of sodium hydroxide solution (NaOH), you will notice a dark brown precipitate , write down your notices.  </vt:lpstr>
      <vt:lpstr> 7) Put (10) drops of [Fe(H2O)6]3+ solution in a test tube, add (2) drops of the concentrated ammonia NH3(aq), you will notice a dark brown preciptate, write down your notices. </vt:lpstr>
      <vt:lpstr>عرض تقديمي في PowerPoint</vt:lpstr>
      <vt:lpstr>عرض تقديمي في PowerPoint</vt:lpstr>
      <vt:lpstr>عرض تقديمي في PowerPoint</vt:lpstr>
      <vt:lpstr>Preparation of Sodium ethylenediaminetetraacetatoferrate (III) trihydrate Na [Fe (EDTA)].3H2O: </vt:lpstr>
      <vt:lpstr>معادلات في التفاعل.. لكن ما هي معادلة التفاعل ألعامة؟</vt:lpstr>
      <vt:lpstr>Questions 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enas</dc:creator>
  <cp:lastModifiedBy>مستخدم غير معروف</cp:lastModifiedBy>
  <cp:revision>71</cp:revision>
  <dcterms:created xsi:type="dcterms:W3CDTF">2020-04-14T20:46:35Z</dcterms:created>
  <dcterms:modified xsi:type="dcterms:W3CDTF">2020-05-03T07:35:12Z</dcterms:modified>
</cp:coreProperties>
</file>