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ith" initials="L" lastIdx="1" clrIdx="0">
    <p:extLst>
      <p:ext uri="{19B8F6BF-5375-455C-9EA6-DF929625EA0E}">
        <p15:presenceInfo xmlns:p15="http://schemas.microsoft.com/office/powerpoint/2012/main" userId="Lait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0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4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6085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20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3788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0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12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6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9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3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0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1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8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2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5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6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D4F30-046E-4453-BB95-6136002A7AFB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11C7F0-8DDE-4952-8640-375348FFF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8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EA9DC-2E51-3EB8-3EBB-2426D08F6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617" y="1515619"/>
            <a:ext cx="7916091" cy="2594826"/>
          </a:xfr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English for Microbiology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5th </a:t>
            </a:r>
            <a:r>
              <a:rPr lang="en-US" dirty="0">
                <a:solidFill>
                  <a:schemeClr val="tx1"/>
                </a:solidFill>
              </a:rPr>
              <a:t>Lecture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First Year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C73971-F9B4-0D50-5F11-9B5B429B0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8814" y="5016222"/>
            <a:ext cx="3612629" cy="1423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 by:</a:t>
            </a:r>
          </a:p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Asst.Lect.Aws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Assim</a:t>
            </a:r>
          </a:p>
        </p:txBody>
      </p:sp>
    </p:spTree>
    <p:extLst>
      <p:ext uri="{BB962C8B-B14F-4D97-AF65-F5344CB8AC3E}">
        <p14:creationId xmlns:p14="http://schemas.microsoft.com/office/powerpoint/2010/main" val="122705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A00A2-80C1-80ED-118F-3D543DB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697" y="1841118"/>
            <a:ext cx="8142513" cy="2217822"/>
          </a:xfrm>
        </p:spPr>
        <p:txBody>
          <a:bodyPr>
            <a:normAutofit/>
          </a:bodyPr>
          <a:lstStyle/>
          <a:p>
            <a:pPr algn="ctr"/>
            <a:b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 Tenses</a:t>
            </a:r>
          </a:p>
        </p:txBody>
      </p:sp>
    </p:spTree>
    <p:extLst>
      <p:ext uri="{BB962C8B-B14F-4D97-AF65-F5344CB8AC3E}">
        <p14:creationId xmlns:p14="http://schemas.microsoft.com/office/powerpoint/2010/main" val="2254128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20C6406-E7A5-FF5A-584D-69DC9E1977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" b="44424"/>
          <a:stretch/>
        </p:blipFill>
        <p:spPr>
          <a:xfrm>
            <a:off x="640080" y="2002536"/>
            <a:ext cx="8604504" cy="4224528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6E0B3D8A-F3FA-E820-6402-6EC42BB7C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94880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A9EC61D-BA5F-8C18-4D4A-FA2FFF9F1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09307" y="-1878418"/>
            <a:ext cx="4467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660155-9F48-E927-EB5D-14AABF8B457E}"/>
              </a:ext>
            </a:extLst>
          </p:cNvPr>
          <p:cNvSpPr txBox="1"/>
          <p:nvPr/>
        </p:nvSpPr>
        <p:spPr>
          <a:xfrm>
            <a:off x="1197864" y="813816"/>
            <a:ext cx="7114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Affirmative English Tenses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AA7418-6E8F-BE0C-B334-7045021DA954}"/>
              </a:ext>
            </a:extLst>
          </p:cNvPr>
          <p:cNvSpPr txBox="1"/>
          <p:nvPr/>
        </p:nvSpPr>
        <p:spPr>
          <a:xfrm>
            <a:off x="3895344" y="4389120"/>
            <a:ext cx="1399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worked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21D67F-C829-B790-2191-76958F8BDD4E}"/>
              </a:ext>
            </a:extLst>
          </p:cNvPr>
          <p:cNvSpPr txBox="1"/>
          <p:nvPr/>
        </p:nvSpPr>
        <p:spPr>
          <a:xfrm>
            <a:off x="5583936" y="4389120"/>
            <a:ext cx="2426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Was working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94912C-D668-3EB2-B241-E20FFE9049C7}"/>
              </a:ext>
            </a:extLst>
          </p:cNvPr>
          <p:cNvSpPr txBox="1"/>
          <p:nvPr/>
        </p:nvSpPr>
        <p:spPr>
          <a:xfrm>
            <a:off x="4119372" y="5331619"/>
            <a:ext cx="950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Will work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668952-E45C-CAE5-929B-A547DA0066F2}"/>
              </a:ext>
            </a:extLst>
          </p:cNvPr>
          <p:cNvSpPr txBox="1"/>
          <p:nvPr/>
        </p:nvSpPr>
        <p:spPr>
          <a:xfrm>
            <a:off x="6007608" y="5331619"/>
            <a:ext cx="139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Will be working</a:t>
            </a:r>
          </a:p>
        </p:txBody>
      </p:sp>
    </p:spTree>
    <p:extLst>
      <p:ext uri="{BB962C8B-B14F-4D97-AF65-F5344CB8AC3E}">
        <p14:creationId xmlns:p14="http://schemas.microsoft.com/office/powerpoint/2010/main" val="212795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9BCE9-90A1-BC0E-B1CE-3D1EF2F5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85F7C18C-BEAE-2CF0-1839-C544C29F2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94880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91339C0-011A-3493-111B-10F5418B8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09307" y="-1878418"/>
            <a:ext cx="4467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891EE-9C38-BA70-0262-0FDA519DF98D}"/>
              </a:ext>
            </a:extLst>
          </p:cNvPr>
          <p:cNvSpPr txBox="1"/>
          <p:nvPr/>
        </p:nvSpPr>
        <p:spPr>
          <a:xfrm>
            <a:off x="1197864" y="813816"/>
            <a:ext cx="7114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Affirmative English Tenses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1049B7C-7B39-8DB2-8F53-21881F0AE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50761"/>
              </p:ext>
            </p:extLst>
          </p:nvPr>
        </p:nvGraphicFramePr>
        <p:xfrm>
          <a:off x="228600" y="1771226"/>
          <a:ext cx="9628632" cy="3906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016">
                  <a:extLst>
                    <a:ext uri="{9D8B030D-6E8A-4147-A177-3AD203B41FA5}">
                      <a16:colId xmlns:a16="http://schemas.microsoft.com/office/drawing/2014/main" val="3859366356"/>
                    </a:ext>
                  </a:extLst>
                </a:gridCol>
                <a:gridCol w="3877056">
                  <a:extLst>
                    <a:ext uri="{9D8B030D-6E8A-4147-A177-3AD203B41FA5}">
                      <a16:colId xmlns:a16="http://schemas.microsoft.com/office/drawing/2014/main" val="2624197627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705419503"/>
                    </a:ext>
                  </a:extLst>
                </a:gridCol>
              </a:tblGrid>
              <a:tr h="633646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Simple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Continuous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181394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Subject + verb\ with (ed)</a:t>
                      </a:r>
                    </a:p>
                    <a:p>
                      <a:pPr algn="ctr"/>
                      <a:r>
                        <a:rPr lang="en-US" b="1" dirty="0"/>
                        <a:t>I studied hard yesterday.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was+ verb with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b="1" dirty="0"/>
                        <a:t>I was studying for 3 hours yesterday.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4712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Present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verb\ with (s)</a:t>
                      </a:r>
                    </a:p>
                    <a:p>
                      <a:pPr algn="ctr"/>
                      <a:r>
                        <a:rPr lang="en-US" b="1" dirty="0"/>
                        <a:t>I always study hard.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is,am,are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)+ verb with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b="1" dirty="0"/>
                        <a:t>I am studying hard now.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2479677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Future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will+ verb</a:t>
                      </a:r>
                    </a:p>
                    <a:p>
                      <a:pPr algn="ctr"/>
                      <a:r>
                        <a:rPr lang="en-US" b="1" dirty="0"/>
                        <a:t>I will study hard later.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will be +verb with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b="1" dirty="0"/>
                        <a:t>I will be studying hard tomorrow.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5775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7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5BCE8-D043-4924-DCD5-A02B506BF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BB17A383-D953-3513-CBA5-B23B6AFDE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94880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9828443-9B7E-86C5-AD17-E5B8D3E0F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09307" y="-1878418"/>
            <a:ext cx="4467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94E4FB-AEED-B002-693A-C893A2544EAE}"/>
              </a:ext>
            </a:extLst>
          </p:cNvPr>
          <p:cNvSpPr txBox="1"/>
          <p:nvPr/>
        </p:nvSpPr>
        <p:spPr>
          <a:xfrm>
            <a:off x="1197864" y="813816"/>
            <a:ext cx="7114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Negative English Tenses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BBC35BC-F0F2-54B1-4BD8-C01597ABE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841703"/>
              </p:ext>
            </p:extLst>
          </p:nvPr>
        </p:nvGraphicFramePr>
        <p:xfrm>
          <a:off x="228600" y="1771226"/>
          <a:ext cx="9628632" cy="4004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016">
                  <a:extLst>
                    <a:ext uri="{9D8B030D-6E8A-4147-A177-3AD203B41FA5}">
                      <a16:colId xmlns:a16="http://schemas.microsoft.com/office/drawing/2014/main" val="3859366356"/>
                    </a:ext>
                  </a:extLst>
                </a:gridCol>
                <a:gridCol w="3877056">
                  <a:extLst>
                    <a:ext uri="{9D8B030D-6E8A-4147-A177-3AD203B41FA5}">
                      <a16:colId xmlns:a16="http://schemas.microsoft.com/office/drawing/2014/main" val="2624197627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705419503"/>
                    </a:ext>
                  </a:extLst>
                </a:gridCol>
              </a:tblGrid>
              <a:tr h="633646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Simple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Continuous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181394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Subject +didn't+ verb</a:t>
                      </a:r>
                    </a:p>
                    <a:p>
                      <a:pPr algn="ctr"/>
                      <a:r>
                        <a:rPr lang="en-US" b="1" dirty="0"/>
                        <a:t>I didn’t study hard yesterday.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wasn’t+ verb with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b="1" dirty="0"/>
                        <a:t>I wasn’t studying for 3 hours yesterday.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4712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Present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don’t\doesn’t+ 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b="1" dirty="0"/>
                        <a:t>I don’t study hard.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is,am,are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)+not+ verb with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b="1" dirty="0"/>
                        <a:t>I am not studying hard now.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2479677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Future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won’t+ verb</a:t>
                      </a:r>
                    </a:p>
                    <a:p>
                      <a:pPr algn="ctr"/>
                      <a:r>
                        <a:rPr lang="en-US" b="1" dirty="0"/>
                        <a:t>I will not study hard later.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Subject + won’t be +verb with (</a:t>
                      </a:r>
                      <a:r>
                        <a:rPr lang="en-US" sz="1800" b="1" kern="12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en-US" sz="18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r>
                        <a:rPr lang="en-US" b="1" dirty="0"/>
                        <a:t>I won’t be studying hard tomorrow. 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5775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538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4EFE3-73F8-EF16-BB07-AD2AD24BB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EA286B2E-A1FD-8D94-602B-58708E1BF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-94880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07948FD-4F78-AF18-B1A6-43F787EDA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09307" y="-1878418"/>
            <a:ext cx="4467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2E9C53-F45C-6684-14D8-A811F6EFB5CB}"/>
              </a:ext>
            </a:extLst>
          </p:cNvPr>
          <p:cNvSpPr txBox="1"/>
          <p:nvPr/>
        </p:nvSpPr>
        <p:spPr>
          <a:xfrm>
            <a:off x="859536" y="127880"/>
            <a:ext cx="7799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Homework: Fill in the table with affirmative and negative form.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42ED6CC-13B6-C59C-6E3A-5634A9624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06878"/>
              </p:ext>
            </p:extLst>
          </p:nvPr>
        </p:nvGraphicFramePr>
        <p:xfrm>
          <a:off x="228600" y="2383874"/>
          <a:ext cx="9628632" cy="3906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016">
                  <a:extLst>
                    <a:ext uri="{9D8B030D-6E8A-4147-A177-3AD203B41FA5}">
                      <a16:colId xmlns:a16="http://schemas.microsoft.com/office/drawing/2014/main" val="3859366356"/>
                    </a:ext>
                  </a:extLst>
                </a:gridCol>
                <a:gridCol w="3877056">
                  <a:extLst>
                    <a:ext uri="{9D8B030D-6E8A-4147-A177-3AD203B41FA5}">
                      <a16:colId xmlns:a16="http://schemas.microsoft.com/office/drawing/2014/main" val="2624197627"/>
                    </a:ext>
                  </a:extLst>
                </a:gridCol>
                <a:gridCol w="4480560">
                  <a:extLst>
                    <a:ext uri="{9D8B030D-6E8A-4147-A177-3AD203B41FA5}">
                      <a16:colId xmlns:a16="http://schemas.microsoft.com/office/drawing/2014/main" val="2705419503"/>
                    </a:ext>
                  </a:extLst>
                </a:gridCol>
              </a:tblGrid>
              <a:tr h="633646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Simple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Continuous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181394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Past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4712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Present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2479677"/>
                  </a:ext>
                </a:extLst>
              </a:tr>
              <a:tr h="109110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Future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5775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084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B37E8-7D81-87C0-5FBF-F4301CEE1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4701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Activity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tense in each sentence.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75C64-428D-88F0-7AE7-D21ABE0F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66" y="1930400"/>
            <a:ext cx="8596668" cy="4613190"/>
          </a:xfrm>
        </p:spPr>
        <p:txBody>
          <a:bodyPr>
            <a:normAutofit fontScale="40000" lnSpcReduction="20000"/>
          </a:bodyPr>
          <a:lstStyle/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plays football.</a:t>
            </a:r>
          </a:p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Lara is eating pizza.</a:t>
            </a:r>
          </a:p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were you hiding?</a:t>
            </a:r>
          </a:p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lived in the Uk for five years.</a:t>
            </a:r>
          </a:p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do you do?</a:t>
            </a:r>
          </a:p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did you go?</a:t>
            </a:r>
          </a:p>
          <a:p>
            <a:pPr>
              <a:buAutoNum type="arabicPeriod"/>
            </a:pPr>
            <a:r>
              <a:rPr lang="en-US" sz="9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have dinner at 9:00 pm.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55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ppy emoji emoticon holding a sign with the text thank you">
            <a:extLst>
              <a:ext uri="{FF2B5EF4-FFF2-40B4-BE49-F238E27FC236}">
                <a16:creationId xmlns:a16="http://schemas.microsoft.com/office/drawing/2014/main" id="{C2818BF5-3EDC-03C5-CA10-5642FE2B3D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83"/>
          <a:stretch/>
        </p:blipFill>
        <p:spPr bwMode="auto">
          <a:xfrm>
            <a:off x="2931351" y="1581293"/>
            <a:ext cx="4109940" cy="441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1546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186</TotalTime>
  <Words>301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Facet</vt:lpstr>
      <vt:lpstr>English for Microbiology 5th Lecture First Year</vt:lpstr>
      <vt:lpstr> English Tenses</vt:lpstr>
      <vt:lpstr>PowerPoint Presentation</vt:lpstr>
      <vt:lpstr>PowerPoint Presentation</vt:lpstr>
      <vt:lpstr>PowerPoint Presentation</vt:lpstr>
      <vt:lpstr>PowerPoint Presentation</vt:lpstr>
      <vt:lpstr>Class Activity Identify the tense in each sentence.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Laith</dc:creator>
  <cp:lastModifiedBy>Laith</cp:lastModifiedBy>
  <cp:revision>9</cp:revision>
  <dcterms:created xsi:type="dcterms:W3CDTF">2025-02-14T11:58:32Z</dcterms:created>
  <dcterms:modified xsi:type="dcterms:W3CDTF">2025-04-14T06:13:27Z</dcterms:modified>
</cp:coreProperties>
</file>