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2" r:id="rId1"/>
  </p:sldMasterIdLst>
  <p:notesMasterIdLst>
    <p:notesMasterId r:id="rId44"/>
  </p:notesMasterIdLst>
  <p:sldIdLst>
    <p:sldId id="256" r:id="rId2"/>
    <p:sldId id="258" r:id="rId3"/>
    <p:sldId id="259" r:id="rId4"/>
    <p:sldId id="260" r:id="rId5"/>
    <p:sldId id="261" r:id="rId6"/>
    <p:sldId id="262" r:id="rId7"/>
    <p:sldId id="263" r:id="rId8"/>
    <p:sldId id="264" r:id="rId9"/>
    <p:sldId id="265" r:id="rId10"/>
    <p:sldId id="266" r:id="rId11"/>
    <p:sldId id="269" r:id="rId12"/>
    <p:sldId id="273" r:id="rId13"/>
    <p:sldId id="270" r:id="rId14"/>
    <p:sldId id="271" r:id="rId15"/>
    <p:sldId id="272"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نمط متوسط 1 - تميي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نمط فاتح 2 - تميي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38" autoAdjust="0"/>
    <p:restoredTop sz="94624" autoAdjust="0"/>
  </p:normalViewPr>
  <p:slideViewPr>
    <p:cSldViewPr>
      <p:cViewPr>
        <p:scale>
          <a:sx n="74" d="100"/>
          <a:sy n="74" d="100"/>
        </p:scale>
        <p:origin x="336" y="88"/>
      </p:cViewPr>
      <p:guideLst>
        <p:guide orient="horz" pos="2160"/>
        <p:guide pos="2880"/>
      </p:guideLst>
    </p:cSldViewPr>
  </p:slideViewPr>
  <p:outlineViewPr>
    <p:cViewPr>
      <p:scale>
        <a:sx n="33" d="100"/>
        <a:sy n="33" d="100"/>
      </p:scale>
      <p:origin x="6" y="14220"/>
    </p:cViewPr>
  </p:outlineViewPr>
  <p:notesTextViewPr>
    <p:cViewPr>
      <p:scale>
        <a:sx n="1" d="1"/>
        <a:sy n="1" d="1"/>
      </p:scale>
      <p:origin x="0" y="0"/>
    </p:cViewPr>
  </p:notesTextViewPr>
  <p:sorterViewPr>
    <p:cViewPr>
      <p:scale>
        <a:sx n="100" d="100"/>
        <a:sy n="100" d="100"/>
      </p:scale>
      <p:origin x="0" y="52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D7C650-C274-478B-B355-AE4993C655E4}" type="doc">
      <dgm:prSet loTypeId="urn:microsoft.com/office/officeart/2005/8/layout/hierarchy6" loCatId="hierarchy" qsTypeId="urn:microsoft.com/office/officeart/2005/8/quickstyle/simple3" qsCatId="simple" csTypeId="urn:microsoft.com/office/officeart/2005/8/colors/colorful5" csCatId="colorful" phldr="1"/>
      <dgm:spPr/>
      <dgm:t>
        <a:bodyPr/>
        <a:lstStyle/>
        <a:p>
          <a:pPr rtl="1"/>
          <a:endParaRPr lang="ar-SA"/>
        </a:p>
      </dgm:t>
    </dgm:pt>
    <dgm:pt modelId="{126111B2-88FA-4D7C-92B7-B0A1D70CE928}">
      <dgm:prSet phldrT="[نص]"/>
      <dgm:spPr/>
      <dgm:t>
        <a:bodyPr/>
        <a:lstStyle/>
        <a:p>
          <a:pPr rtl="1"/>
          <a:r>
            <a:rPr lang="ar-IQ" b="1" cap="none" spc="0" dirty="0">
              <a:ln w="12700">
                <a:prstDash val="solid"/>
              </a:ln>
              <a:effectLst>
                <a:outerShdw blurRad="41275" dist="20320" dir="1800000" algn="tl" rotWithShape="0">
                  <a:srgbClr val="000000">
                    <a:alpha val="40000"/>
                  </a:srgbClr>
                </a:outerShdw>
              </a:effectLst>
            </a:rPr>
            <a:t>اختبارات مضادات الأكسدة </a:t>
          </a:r>
          <a:endParaRPr lang="ar-SA" b="1" cap="none" spc="0" dirty="0">
            <a:ln w="12700">
              <a:prstDash val="solid"/>
            </a:ln>
            <a:effectLst>
              <a:outerShdw blurRad="41275" dist="20320" dir="1800000" algn="tl" rotWithShape="0">
                <a:srgbClr val="000000">
                  <a:alpha val="40000"/>
                </a:srgbClr>
              </a:outerShdw>
            </a:effectLst>
          </a:endParaRPr>
        </a:p>
      </dgm:t>
    </dgm:pt>
    <dgm:pt modelId="{6F02B5E3-0288-4516-8A50-E802FF18B9B8}" type="parTrans" cxnId="{8B682045-1328-4811-9331-4C147FFFD94F}">
      <dgm:prSet/>
      <dgm:spPr/>
      <dgm:t>
        <a:bodyPr/>
        <a:lstStyle/>
        <a:p>
          <a:pPr rtl="1"/>
          <a:endParaRPr lang="ar-SA" b="1"/>
        </a:p>
      </dgm:t>
    </dgm:pt>
    <dgm:pt modelId="{B00F3169-A61A-4137-BDFC-8A1649D8FF1D}" type="sibTrans" cxnId="{8B682045-1328-4811-9331-4C147FFFD94F}">
      <dgm:prSet/>
      <dgm:spPr/>
      <dgm:t>
        <a:bodyPr/>
        <a:lstStyle/>
        <a:p>
          <a:pPr rtl="1"/>
          <a:endParaRPr lang="ar-SA" b="1"/>
        </a:p>
      </dgm:t>
    </dgm:pt>
    <dgm:pt modelId="{C21FEA3A-F5AE-49D9-B1F3-8D25746B1997}">
      <dgm:prSet phldrT="[نص]"/>
      <dgm:spPr/>
      <dgm:t>
        <a:bodyPr/>
        <a:lstStyle/>
        <a:p>
          <a:pPr rtl="1"/>
          <a:r>
            <a:rPr lang="en-US" b="1" dirty="0"/>
            <a:t>TPC</a:t>
          </a:r>
          <a:endParaRPr lang="ar-SA" b="1" dirty="0"/>
        </a:p>
      </dgm:t>
    </dgm:pt>
    <dgm:pt modelId="{BCB4CED9-2FF6-4AF0-9C68-C5F0F89CDA2E}" type="parTrans" cxnId="{F4A5D7BF-0A96-43D8-A4EA-038DFCD9E79B}">
      <dgm:prSet/>
      <dgm:spPr/>
      <dgm:t>
        <a:bodyPr/>
        <a:lstStyle/>
        <a:p>
          <a:pPr rtl="1"/>
          <a:endParaRPr lang="ar-SA" b="1"/>
        </a:p>
      </dgm:t>
    </dgm:pt>
    <dgm:pt modelId="{D765CA4A-DB0E-4640-9881-5332790A865C}" type="sibTrans" cxnId="{F4A5D7BF-0A96-43D8-A4EA-038DFCD9E79B}">
      <dgm:prSet/>
      <dgm:spPr/>
      <dgm:t>
        <a:bodyPr/>
        <a:lstStyle/>
        <a:p>
          <a:pPr rtl="1"/>
          <a:endParaRPr lang="ar-SA" b="1"/>
        </a:p>
      </dgm:t>
    </dgm:pt>
    <dgm:pt modelId="{3A50F714-AA3D-44D7-BCF6-9E79EF7B8E7C}">
      <dgm:prSet phldrT="[نص]"/>
      <dgm:spPr/>
      <dgm:t>
        <a:bodyPr/>
        <a:lstStyle/>
        <a:p>
          <a:pPr rtl="1"/>
          <a:r>
            <a:rPr lang="en-US" b="1" dirty="0"/>
            <a:t>DPPH</a:t>
          </a:r>
          <a:endParaRPr lang="ar-SA" b="1" dirty="0"/>
        </a:p>
      </dgm:t>
    </dgm:pt>
    <dgm:pt modelId="{9767B16F-1A0E-4819-AC49-5B2C73F6BB21}" type="parTrans" cxnId="{7CEBEEE5-6AB6-483C-8FA7-0E8B99E10794}">
      <dgm:prSet/>
      <dgm:spPr/>
      <dgm:t>
        <a:bodyPr/>
        <a:lstStyle/>
        <a:p>
          <a:pPr rtl="1"/>
          <a:endParaRPr lang="ar-SA" b="1"/>
        </a:p>
      </dgm:t>
    </dgm:pt>
    <dgm:pt modelId="{A5A2E7E8-0B77-4D28-870D-70176B881C1C}" type="sibTrans" cxnId="{7CEBEEE5-6AB6-483C-8FA7-0E8B99E10794}">
      <dgm:prSet/>
      <dgm:spPr/>
      <dgm:t>
        <a:bodyPr/>
        <a:lstStyle/>
        <a:p>
          <a:pPr rtl="1"/>
          <a:endParaRPr lang="ar-SA" b="1"/>
        </a:p>
      </dgm:t>
    </dgm:pt>
    <dgm:pt modelId="{B0168F7E-F0BF-48E8-9351-78EC9C158CDE}">
      <dgm:prSet/>
      <dgm:spPr/>
      <dgm:t>
        <a:bodyPr/>
        <a:lstStyle/>
        <a:p>
          <a:pPr rtl="1"/>
          <a:r>
            <a:rPr lang="ar-IQ" b="1" dirty="0"/>
            <a:t>ووضعت الأنابيب في مكان مظلم لمدة 30دقيقة </a:t>
          </a:r>
          <a:endParaRPr lang="ar-SA" b="1" dirty="0"/>
        </a:p>
      </dgm:t>
    </dgm:pt>
    <dgm:pt modelId="{B515BA3A-B2CD-46E3-9ECF-4D6E9310B5F6}" type="parTrans" cxnId="{2E42E576-2DCA-4802-B862-FD61FAC7AA9D}">
      <dgm:prSet/>
      <dgm:spPr/>
      <dgm:t>
        <a:bodyPr/>
        <a:lstStyle/>
        <a:p>
          <a:pPr rtl="1"/>
          <a:endParaRPr lang="ar-SA" b="1"/>
        </a:p>
      </dgm:t>
    </dgm:pt>
    <dgm:pt modelId="{C976BCFF-03C0-4335-AAC7-C7C43C4EB120}" type="sibTrans" cxnId="{2E42E576-2DCA-4802-B862-FD61FAC7AA9D}">
      <dgm:prSet/>
      <dgm:spPr/>
      <dgm:t>
        <a:bodyPr/>
        <a:lstStyle/>
        <a:p>
          <a:pPr rtl="1"/>
          <a:endParaRPr lang="ar-SA" b="1"/>
        </a:p>
      </dgm:t>
    </dgm:pt>
    <dgm:pt modelId="{604F0D2E-8F80-4341-8502-50D0E136C2F3}">
      <dgm:prSet/>
      <dgm:spPr/>
      <dgm:t>
        <a:bodyPr/>
        <a:lstStyle/>
        <a:p>
          <a:pPr rtl="1"/>
          <a:r>
            <a:rPr lang="ar-IQ" b="1" dirty="0"/>
            <a:t>ثم قيست الامتصاصية بواسطة جهاز </a:t>
          </a:r>
          <a:r>
            <a:rPr lang="en-US" b="1" dirty="0"/>
            <a:t>UV</a:t>
          </a:r>
          <a:r>
            <a:rPr lang="ar-IQ" b="1" dirty="0"/>
            <a:t> عند الطول الموجي 517نانوميتر</a:t>
          </a:r>
          <a:endParaRPr lang="ar-SA" b="1" dirty="0"/>
        </a:p>
      </dgm:t>
    </dgm:pt>
    <dgm:pt modelId="{B6F53352-7C74-4CF2-8DC3-A57BDA60B714}" type="parTrans" cxnId="{DDB4C267-CE7B-4DA5-878D-5CB1F79C7476}">
      <dgm:prSet/>
      <dgm:spPr/>
      <dgm:t>
        <a:bodyPr/>
        <a:lstStyle/>
        <a:p>
          <a:pPr rtl="1"/>
          <a:endParaRPr lang="ar-SA" b="1"/>
        </a:p>
      </dgm:t>
    </dgm:pt>
    <dgm:pt modelId="{372FB641-FC02-4887-9D6F-18CD8AE8FFD6}" type="sibTrans" cxnId="{DDB4C267-CE7B-4DA5-878D-5CB1F79C7476}">
      <dgm:prSet/>
      <dgm:spPr/>
      <dgm:t>
        <a:bodyPr/>
        <a:lstStyle/>
        <a:p>
          <a:pPr rtl="1"/>
          <a:endParaRPr lang="ar-SA" b="1"/>
        </a:p>
      </dgm:t>
    </dgm:pt>
    <dgm:pt modelId="{1E87D9B3-930E-4D37-88B9-4C1721715ACD}">
      <dgm:prSet/>
      <dgm:spPr/>
      <dgm:t>
        <a:bodyPr/>
        <a:lstStyle/>
        <a:p>
          <a:pPr rtl="1"/>
          <a:r>
            <a:rPr lang="ar-IQ" b="1" dirty="0"/>
            <a:t>ووضعت الأنابيب في مكان مظلم لمدة ساعتين </a:t>
          </a:r>
          <a:endParaRPr lang="ar-SA" b="1" dirty="0"/>
        </a:p>
      </dgm:t>
    </dgm:pt>
    <dgm:pt modelId="{15E779A3-DEE8-48DF-98F6-B03FE6E6050D}" type="parTrans" cxnId="{8437B41F-8392-421B-A455-C9D98DEDFA72}">
      <dgm:prSet/>
      <dgm:spPr/>
      <dgm:t>
        <a:bodyPr/>
        <a:lstStyle/>
        <a:p>
          <a:pPr rtl="1"/>
          <a:endParaRPr lang="ar-SA" b="1"/>
        </a:p>
      </dgm:t>
    </dgm:pt>
    <dgm:pt modelId="{4FB98DD4-226A-489E-8AAF-061227B4FD6E}" type="sibTrans" cxnId="{8437B41F-8392-421B-A455-C9D98DEDFA72}">
      <dgm:prSet/>
      <dgm:spPr/>
      <dgm:t>
        <a:bodyPr/>
        <a:lstStyle/>
        <a:p>
          <a:pPr rtl="1"/>
          <a:endParaRPr lang="ar-SA" b="1"/>
        </a:p>
      </dgm:t>
    </dgm:pt>
    <dgm:pt modelId="{01F17129-3385-487E-B4BA-EEFA9ECE6B51}">
      <dgm:prSet/>
      <dgm:spPr/>
      <dgm:t>
        <a:bodyPr/>
        <a:lstStyle/>
        <a:p>
          <a:pPr rtl="1"/>
          <a:r>
            <a:rPr lang="ar-IQ" b="1" dirty="0"/>
            <a:t>ثم قيست الامتصاصية عند الطول الموجي 765نانوميتر واستخدم حامض الغيالك كعينة قياسية </a:t>
          </a:r>
          <a:endParaRPr lang="ar-SA" b="1" dirty="0"/>
        </a:p>
      </dgm:t>
    </dgm:pt>
    <dgm:pt modelId="{8A40E476-F10B-4465-B142-72735BD6EE7A}" type="parTrans" cxnId="{5D1AE74A-3F4C-43AB-891E-36E15B01102D}">
      <dgm:prSet/>
      <dgm:spPr/>
      <dgm:t>
        <a:bodyPr/>
        <a:lstStyle/>
        <a:p>
          <a:pPr rtl="1"/>
          <a:endParaRPr lang="ar-SA" b="1"/>
        </a:p>
      </dgm:t>
    </dgm:pt>
    <dgm:pt modelId="{8E43FD4C-9B7B-4DD2-8A6E-33FDB368F6B1}" type="sibTrans" cxnId="{5D1AE74A-3F4C-43AB-891E-36E15B01102D}">
      <dgm:prSet/>
      <dgm:spPr/>
      <dgm:t>
        <a:bodyPr/>
        <a:lstStyle/>
        <a:p>
          <a:pPr rtl="1"/>
          <a:endParaRPr lang="ar-SA" b="1"/>
        </a:p>
      </dgm:t>
    </dgm:pt>
    <dgm:pt modelId="{1CA3809C-8AEB-4DE2-B8BC-8901D45FE661}">
      <dgm:prSet/>
      <dgm:spPr/>
      <dgm:t>
        <a:bodyPr/>
        <a:lstStyle/>
        <a:p>
          <a:pPr rtl="1"/>
          <a:r>
            <a:rPr lang="ar-SA" b="1" dirty="0"/>
            <a:t>تم إذابة </a:t>
          </a:r>
          <a:r>
            <a:rPr lang="en-US" b="1" dirty="0"/>
            <a:t>40</a:t>
          </a:r>
          <a:r>
            <a:rPr lang="ar-SA" b="1" dirty="0"/>
            <a:t> ملغم من مادة </a:t>
          </a:r>
          <a:r>
            <a:rPr lang="en-US" b="1" dirty="0"/>
            <a:t>DPPH </a:t>
          </a:r>
          <a:r>
            <a:rPr lang="ar-SA" b="1" dirty="0"/>
            <a:t>في </a:t>
          </a:r>
          <a:r>
            <a:rPr lang="en-US" b="1" dirty="0"/>
            <a:t>40</a:t>
          </a:r>
          <a:r>
            <a:rPr lang="ar-SA" b="1" dirty="0"/>
            <a:t> مل </a:t>
          </a:r>
          <a:r>
            <a:rPr lang="ar-SA" b="1" dirty="0" err="1"/>
            <a:t>ميثانول،أخذ</a:t>
          </a:r>
          <a:r>
            <a:rPr lang="ar-SA" b="1" dirty="0"/>
            <a:t> </a:t>
          </a:r>
          <a:r>
            <a:rPr lang="en-US" b="1" dirty="0"/>
            <a:t>50</a:t>
          </a:r>
          <a:r>
            <a:rPr lang="ar-SA" b="1" dirty="0"/>
            <a:t> مل من  </a:t>
          </a:r>
          <a:r>
            <a:rPr lang="en-US" b="1" dirty="0"/>
            <a:t>Stock solution</a:t>
          </a:r>
          <a:r>
            <a:rPr lang="ar-SA" b="1" dirty="0"/>
            <a:t>و تم تخفيفه مع </a:t>
          </a:r>
          <a:r>
            <a:rPr lang="en-US" b="1" dirty="0"/>
            <a:t>50</a:t>
          </a:r>
          <a:r>
            <a:rPr lang="ar-SA" b="1" dirty="0"/>
            <a:t> مل ميثانول للحصول على امتصاصية تقارب من </a:t>
          </a:r>
          <a:r>
            <a:rPr lang="en-US" b="1" dirty="0"/>
            <a:t>0.7)</a:t>
          </a:r>
          <a:r>
            <a:rPr lang="ar-SA" b="1" dirty="0"/>
            <a:t>-</a:t>
          </a:r>
          <a:r>
            <a:rPr lang="en-US" b="1" dirty="0"/>
            <a:t>(1</a:t>
          </a:r>
          <a:r>
            <a:rPr lang="ar-SA" b="1" dirty="0"/>
            <a:t>.</a:t>
          </a:r>
        </a:p>
      </dgm:t>
    </dgm:pt>
    <dgm:pt modelId="{B517588A-AE48-46A8-B150-97C8ACE070B2}" type="parTrans" cxnId="{C7702D35-BE4C-464E-B305-B7CD11827556}">
      <dgm:prSet/>
      <dgm:spPr/>
      <dgm:t>
        <a:bodyPr/>
        <a:lstStyle/>
        <a:p>
          <a:pPr rtl="1"/>
          <a:endParaRPr lang="ar-SA" b="1"/>
        </a:p>
      </dgm:t>
    </dgm:pt>
    <dgm:pt modelId="{9C838B1D-557C-4F20-9E9A-4956FDBDDE50}" type="sibTrans" cxnId="{C7702D35-BE4C-464E-B305-B7CD11827556}">
      <dgm:prSet/>
      <dgm:spPr/>
      <dgm:t>
        <a:bodyPr/>
        <a:lstStyle/>
        <a:p>
          <a:pPr rtl="1"/>
          <a:endParaRPr lang="ar-SA" b="1"/>
        </a:p>
      </dgm:t>
    </dgm:pt>
    <dgm:pt modelId="{62B19C59-BA90-4BF7-AB06-3E4A67D874CE}">
      <dgm:prSet/>
      <dgm:spPr/>
      <dgm:t>
        <a:bodyPr/>
        <a:lstStyle/>
        <a:p>
          <a:pPr rtl="1"/>
          <a:r>
            <a:rPr lang="ar-SA" b="1" dirty="0"/>
            <a:t>أخذ</a:t>
          </a:r>
          <a:r>
            <a:rPr lang="en-US" b="1" dirty="0"/>
            <a:t>300  </a:t>
          </a:r>
          <a:r>
            <a:rPr lang="ar-SA" b="1" dirty="0" err="1"/>
            <a:t>مايكرولتر</a:t>
          </a:r>
          <a:r>
            <a:rPr lang="ar-SA" b="1" dirty="0"/>
            <a:t> من مستخلص نبات البروكلي مضافًا لها </a:t>
          </a:r>
          <a:r>
            <a:rPr lang="en-US" b="1" dirty="0"/>
            <a:t>3</a:t>
          </a:r>
          <a:r>
            <a:rPr lang="ar-SA" b="1" dirty="0"/>
            <a:t> مل من </a:t>
          </a:r>
          <a:r>
            <a:rPr lang="en-US" b="1" dirty="0"/>
            <a:t>DPPH </a:t>
          </a:r>
          <a:r>
            <a:rPr lang="ar-IQ" b="1" dirty="0"/>
            <a:t>المخفف </a:t>
          </a:r>
          <a:endParaRPr lang="ar-SA" b="1" dirty="0"/>
        </a:p>
      </dgm:t>
    </dgm:pt>
    <dgm:pt modelId="{8CB57F68-F561-47EE-BEFC-159BF1D9F6FC}" type="parTrans" cxnId="{56A767C2-4518-4512-B3D5-EE542C2A9811}">
      <dgm:prSet/>
      <dgm:spPr/>
      <dgm:t>
        <a:bodyPr/>
        <a:lstStyle/>
        <a:p>
          <a:pPr rtl="1"/>
          <a:endParaRPr lang="ar-SA" b="1"/>
        </a:p>
      </dgm:t>
    </dgm:pt>
    <dgm:pt modelId="{19DAFAC9-E665-48AC-A5CF-A4D6EE87B868}" type="sibTrans" cxnId="{56A767C2-4518-4512-B3D5-EE542C2A9811}">
      <dgm:prSet/>
      <dgm:spPr/>
      <dgm:t>
        <a:bodyPr/>
        <a:lstStyle/>
        <a:p>
          <a:pPr rtl="1"/>
          <a:endParaRPr lang="ar-SA" b="1"/>
        </a:p>
      </dgm:t>
    </dgm:pt>
    <dgm:pt modelId="{08BBA693-0829-4EF7-AA0D-81CE81225ECC}">
      <dgm:prSet/>
      <dgm:spPr/>
      <dgm:t>
        <a:bodyPr/>
        <a:lstStyle/>
        <a:p>
          <a:pPr rtl="1"/>
          <a:r>
            <a:rPr lang="ar-SA" b="1"/>
            <a:t>حضر كاشف فولن المخفف بنسبة(</a:t>
          </a:r>
          <a:r>
            <a:rPr lang="en-US" b="1"/>
            <a:t>10:1</a:t>
          </a:r>
          <a:r>
            <a:rPr lang="ar-SA" b="1"/>
            <a:t>) من</a:t>
          </a:r>
          <a:r>
            <a:rPr lang="en-US" b="1"/>
            <a:t>1</a:t>
          </a:r>
          <a:r>
            <a:rPr lang="ar-SA" b="1"/>
            <a:t>مل من كاشف فولن المركز مع </a:t>
          </a:r>
          <a:r>
            <a:rPr lang="en-US" b="1"/>
            <a:t>10</a:t>
          </a:r>
          <a:r>
            <a:rPr lang="ar-SA" b="1"/>
            <a:t>مل من الماء المقطر </a:t>
          </a:r>
          <a:endParaRPr lang="en-US" b="1"/>
        </a:p>
      </dgm:t>
    </dgm:pt>
    <dgm:pt modelId="{5DF21C24-7EDD-4CD6-A9DA-E3B248F0306B}" type="parTrans" cxnId="{88E71439-D196-4DF7-9952-4D9EA5B9816A}">
      <dgm:prSet/>
      <dgm:spPr/>
      <dgm:t>
        <a:bodyPr/>
        <a:lstStyle/>
        <a:p>
          <a:pPr rtl="1"/>
          <a:endParaRPr lang="ar-SA" b="1"/>
        </a:p>
      </dgm:t>
    </dgm:pt>
    <dgm:pt modelId="{F0E2BD22-A023-4F82-879D-921B2E99CE7E}" type="sibTrans" cxnId="{88E71439-D196-4DF7-9952-4D9EA5B9816A}">
      <dgm:prSet/>
      <dgm:spPr/>
      <dgm:t>
        <a:bodyPr/>
        <a:lstStyle/>
        <a:p>
          <a:pPr rtl="1"/>
          <a:endParaRPr lang="ar-SA" b="1"/>
        </a:p>
      </dgm:t>
    </dgm:pt>
    <dgm:pt modelId="{F8DD756F-D7E5-499D-AE9F-20458CEE2456}">
      <dgm:prSet/>
      <dgm:spPr/>
      <dgm:t>
        <a:bodyPr/>
        <a:lstStyle/>
        <a:p>
          <a:pPr rtl="1"/>
          <a:r>
            <a:rPr lang="ar-SA" b="1"/>
            <a:t>أخذ</a:t>
          </a:r>
          <a:r>
            <a:rPr lang="en-US" b="1"/>
            <a:t>300  </a:t>
          </a:r>
          <a:r>
            <a:rPr lang="ar-SA" b="1"/>
            <a:t>ميكرولتر من المستخلص اضيف إليه </a:t>
          </a:r>
          <a:r>
            <a:rPr lang="en-US" b="1"/>
            <a:t>1.5</a:t>
          </a:r>
          <a:r>
            <a:rPr lang="ar-SA" b="1"/>
            <a:t> مل الكاشف و</a:t>
          </a:r>
          <a:r>
            <a:rPr lang="en-US" b="1"/>
            <a:t>3</a:t>
          </a:r>
          <a:r>
            <a:rPr lang="ar-SA" b="1"/>
            <a:t> مل </a:t>
          </a:r>
          <a:r>
            <a:rPr lang="en-US" b="1"/>
            <a:t>Na2CO3 </a:t>
          </a:r>
          <a:r>
            <a:rPr lang="ar-SA" b="1"/>
            <a:t>بتركيز </a:t>
          </a:r>
          <a:r>
            <a:rPr lang="en-US" b="1"/>
            <a:t>7.5</a:t>
          </a:r>
          <a:r>
            <a:rPr lang="ar-SA" b="1"/>
            <a:t>% </a:t>
          </a:r>
          <a:endParaRPr lang="en-US" b="1"/>
        </a:p>
      </dgm:t>
    </dgm:pt>
    <dgm:pt modelId="{DD633876-E1CA-4488-8453-9831C214E353}" type="parTrans" cxnId="{D3BE7278-DC80-450F-97AF-30BD3D5ED62E}">
      <dgm:prSet/>
      <dgm:spPr/>
      <dgm:t>
        <a:bodyPr/>
        <a:lstStyle/>
        <a:p>
          <a:pPr rtl="1"/>
          <a:endParaRPr lang="ar-SA" b="1"/>
        </a:p>
      </dgm:t>
    </dgm:pt>
    <dgm:pt modelId="{24127557-F50A-4B3B-B215-A40669336AE5}" type="sibTrans" cxnId="{D3BE7278-DC80-450F-97AF-30BD3D5ED62E}">
      <dgm:prSet/>
      <dgm:spPr/>
      <dgm:t>
        <a:bodyPr/>
        <a:lstStyle/>
        <a:p>
          <a:pPr rtl="1"/>
          <a:endParaRPr lang="ar-SA" b="1"/>
        </a:p>
      </dgm:t>
    </dgm:pt>
    <dgm:pt modelId="{F38303AC-40E4-49FC-92D8-D002C2092F4B}" type="pres">
      <dgm:prSet presAssocID="{65D7C650-C274-478B-B355-AE4993C655E4}" presName="mainComposite" presStyleCnt="0">
        <dgm:presLayoutVars>
          <dgm:chPref val="1"/>
          <dgm:dir/>
          <dgm:animOne val="branch"/>
          <dgm:animLvl val="lvl"/>
          <dgm:resizeHandles val="exact"/>
        </dgm:presLayoutVars>
      </dgm:prSet>
      <dgm:spPr/>
    </dgm:pt>
    <dgm:pt modelId="{CE1CC689-89A9-4B26-AFD3-2FF6B2F0C40E}" type="pres">
      <dgm:prSet presAssocID="{65D7C650-C274-478B-B355-AE4993C655E4}" presName="hierFlow" presStyleCnt="0"/>
      <dgm:spPr/>
    </dgm:pt>
    <dgm:pt modelId="{451B1FBC-A589-40D8-92CB-74A3EE8E8DB3}" type="pres">
      <dgm:prSet presAssocID="{65D7C650-C274-478B-B355-AE4993C655E4}" presName="hierChild1" presStyleCnt="0">
        <dgm:presLayoutVars>
          <dgm:chPref val="1"/>
          <dgm:animOne val="branch"/>
          <dgm:animLvl val="lvl"/>
        </dgm:presLayoutVars>
      </dgm:prSet>
      <dgm:spPr/>
    </dgm:pt>
    <dgm:pt modelId="{2B104CA7-B082-4E78-BDF7-3572B8BE3221}" type="pres">
      <dgm:prSet presAssocID="{126111B2-88FA-4D7C-92B7-B0A1D70CE928}" presName="Name14" presStyleCnt="0"/>
      <dgm:spPr/>
    </dgm:pt>
    <dgm:pt modelId="{02D8C547-A2CE-449C-92C7-3D139951E56C}" type="pres">
      <dgm:prSet presAssocID="{126111B2-88FA-4D7C-92B7-B0A1D70CE928}" presName="level1Shape" presStyleLbl="node0" presStyleIdx="0" presStyleCnt="1">
        <dgm:presLayoutVars>
          <dgm:chPref val="3"/>
        </dgm:presLayoutVars>
      </dgm:prSet>
      <dgm:spPr/>
    </dgm:pt>
    <dgm:pt modelId="{C46F5EBF-29D4-4CD2-95C4-8FE36F7B1699}" type="pres">
      <dgm:prSet presAssocID="{126111B2-88FA-4D7C-92B7-B0A1D70CE928}" presName="hierChild2" presStyleCnt="0"/>
      <dgm:spPr/>
    </dgm:pt>
    <dgm:pt modelId="{87C26BAF-2506-4BC3-80D1-E5E09391CD3E}" type="pres">
      <dgm:prSet presAssocID="{BCB4CED9-2FF6-4AF0-9C68-C5F0F89CDA2E}" presName="Name19" presStyleLbl="parChTrans1D2" presStyleIdx="0" presStyleCnt="2"/>
      <dgm:spPr/>
    </dgm:pt>
    <dgm:pt modelId="{379C5298-6CE2-4F8B-A872-8277F7D88B6C}" type="pres">
      <dgm:prSet presAssocID="{C21FEA3A-F5AE-49D9-B1F3-8D25746B1997}" presName="Name21" presStyleCnt="0"/>
      <dgm:spPr/>
    </dgm:pt>
    <dgm:pt modelId="{6DE5EA35-3201-4ADB-B721-6FEFAB68DDC3}" type="pres">
      <dgm:prSet presAssocID="{C21FEA3A-F5AE-49D9-B1F3-8D25746B1997}" presName="level2Shape" presStyleLbl="node2" presStyleIdx="0" presStyleCnt="2"/>
      <dgm:spPr/>
    </dgm:pt>
    <dgm:pt modelId="{6561FCD4-E6F3-4AF2-94BF-C76098C5C27A}" type="pres">
      <dgm:prSet presAssocID="{C21FEA3A-F5AE-49D9-B1F3-8D25746B1997}" presName="hierChild3" presStyleCnt="0"/>
      <dgm:spPr/>
    </dgm:pt>
    <dgm:pt modelId="{C8CED592-57E1-4FD1-99B1-ECA3FC87CFE3}" type="pres">
      <dgm:prSet presAssocID="{15E779A3-DEE8-48DF-98F6-B03FE6E6050D}" presName="Name19" presStyleLbl="parChTrans1D3" presStyleIdx="0" presStyleCnt="6"/>
      <dgm:spPr/>
    </dgm:pt>
    <dgm:pt modelId="{A8E2D558-EEAB-4BFA-910B-976C328BEF26}" type="pres">
      <dgm:prSet presAssocID="{1E87D9B3-930E-4D37-88B9-4C1721715ACD}" presName="Name21" presStyleCnt="0"/>
      <dgm:spPr/>
    </dgm:pt>
    <dgm:pt modelId="{7D4D2CEE-1DF0-4B0D-A097-42F25E49F572}" type="pres">
      <dgm:prSet presAssocID="{1E87D9B3-930E-4D37-88B9-4C1721715ACD}" presName="level2Shape" presStyleLbl="node3" presStyleIdx="0" presStyleCnt="6"/>
      <dgm:spPr/>
    </dgm:pt>
    <dgm:pt modelId="{BD1252B6-4DDB-466A-8DED-6D19EE34E740}" type="pres">
      <dgm:prSet presAssocID="{1E87D9B3-930E-4D37-88B9-4C1721715ACD}" presName="hierChild3" presStyleCnt="0"/>
      <dgm:spPr/>
    </dgm:pt>
    <dgm:pt modelId="{BD1F005A-6D60-463B-A9BC-B52B8B946ADE}" type="pres">
      <dgm:prSet presAssocID="{8A40E476-F10B-4465-B142-72735BD6EE7A}" presName="Name19" presStyleLbl="parChTrans1D4" presStyleIdx="0" presStyleCnt="2"/>
      <dgm:spPr/>
    </dgm:pt>
    <dgm:pt modelId="{43BC6798-13BB-4BC4-AD8C-3531A0DC9DC9}" type="pres">
      <dgm:prSet presAssocID="{01F17129-3385-487E-B4BA-EEFA9ECE6B51}" presName="Name21" presStyleCnt="0"/>
      <dgm:spPr/>
    </dgm:pt>
    <dgm:pt modelId="{51A05E45-AD45-4939-A7C9-6DA4C9121DB4}" type="pres">
      <dgm:prSet presAssocID="{01F17129-3385-487E-B4BA-EEFA9ECE6B51}" presName="level2Shape" presStyleLbl="node4" presStyleIdx="0" presStyleCnt="2"/>
      <dgm:spPr/>
    </dgm:pt>
    <dgm:pt modelId="{9A103393-71CC-4262-AC75-5951CBA67D3F}" type="pres">
      <dgm:prSet presAssocID="{01F17129-3385-487E-B4BA-EEFA9ECE6B51}" presName="hierChild3" presStyleCnt="0"/>
      <dgm:spPr/>
    </dgm:pt>
    <dgm:pt modelId="{6F5B8BCC-4A97-4F28-99C6-B3EC81685B68}" type="pres">
      <dgm:prSet presAssocID="{DD633876-E1CA-4488-8453-9831C214E353}" presName="Name19" presStyleLbl="parChTrans1D3" presStyleIdx="1" presStyleCnt="6"/>
      <dgm:spPr/>
    </dgm:pt>
    <dgm:pt modelId="{19544712-83A0-4838-A035-8C0F6108EEBD}" type="pres">
      <dgm:prSet presAssocID="{F8DD756F-D7E5-499D-AE9F-20458CEE2456}" presName="Name21" presStyleCnt="0"/>
      <dgm:spPr/>
    </dgm:pt>
    <dgm:pt modelId="{58673DBA-BC20-4040-909E-35BF98FAC644}" type="pres">
      <dgm:prSet presAssocID="{F8DD756F-D7E5-499D-AE9F-20458CEE2456}" presName="level2Shape" presStyleLbl="node3" presStyleIdx="1" presStyleCnt="6"/>
      <dgm:spPr/>
    </dgm:pt>
    <dgm:pt modelId="{0F2629B6-1417-4417-A975-5C5CC983C02B}" type="pres">
      <dgm:prSet presAssocID="{F8DD756F-D7E5-499D-AE9F-20458CEE2456}" presName="hierChild3" presStyleCnt="0"/>
      <dgm:spPr/>
    </dgm:pt>
    <dgm:pt modelId="{EEBAD629-632E-4C53-AC6C-B7C21A9014EB}" type="pres">
      <dgm:prSet presAssocID="{5DF21C24-7EDD-4CD6-A9DA-E3B248F0306B}" presName="Name19" presStyleLbl="parChTrans1D3" presStyleIdx="2" presStyleCnt="6"/>
      <dgm:spPr/>
    </dgm:pt>
    <dgm:pt modelId="{C98FEE7C-DA9B-4904-9271-0A3D7BA03E4D}" type="pres">
      <dgm:prSet presAssocID="{08BBA693-0829-4EF7-AA0D-81CE81225ECC}" presName="Name21" presStyleCnt="0"/>
      <dgm:spPr/>
    </dgm:pt>
    <dgm:pt modelId="{01443F05-0147-44AB-AB2E-11BE09D2633C}" type="pres">
      <dgm:prSet presAssocID="{08BBA693-0829-4EF7-AA0D-81CE81225ECC}" presName="level2Shape" presStyleLbl="node3" presStyleIdx="2" presStyleCnt="6"/>
      <dgm:spPr/>
    </dgm:pt>
    <dgm:pt modelId="{AE8C7927-58DA-446B-BB75-724B6E529B7F}" type="pres">
      <dgm:prSet presAssocID="{08BBA693-0829-4EF7-AA0D-81CE81225ECC}" presName="hierChild3" presStyleCnt="0"/>
      <dgm:spPr/>
    </dgm:pt>
    <dgm:pt modelId="{A4F6CDFD-B23F-4E27-A646-A9B894EC12F1}" type="pres">
      <dgm:prSet presAssocID="{9767B16F-1A0E-4819-AC49-5B2C73F6BB21}" presName="Name19" presStyleLbl="parChTrans1D2" presStyleIdx="1" presStyleCnt="2"/>
      <dgm:spPr/>
    </dgm:pt>
    <dgm:pt modelId="{1EB095E6-E508-46C6-8A2B-57A811CCDB0F}" type="pres">
      <dgm:prSet presAssocID="{3A50F714-AA3D-44D7-BCF6-9E79EF7B8E7C}" presName="Name21" presStyleCnt="0"/>
      <dgm:spPr/>
    </dgm:pt>
    <dgm:pt modelId="{EC12ED74-D61E-426D-B188-0133B26F15D5}" type="pres">
      <dgm:prSet presAssocID="{3A50F714-AA3D-44D7-BCF6-9E79EF7B8E7C}" presName="level2Shape" presStyleLbl="node2" presStyleIdx="1" presStyleCnt="2"/>
      <dgm:spPr/>
    </dgm:pt>
    <dgm:pt modelId="{D4D6BEF8-3B1D-4669-9FC1-E0D79DE9AD3E}" type="pres">
      <dgm:prSet presAssocID="{3A50F714-AA3D-44D7-BCF6-9E79EF7B8E7C}" presName="hierChild3" presStyleCnt="0"/>
      <dgm:spPr/>
    </dgm:pt>
    <dgm:pt modelId="{83FE7A77-5542-43C9-95D4-0E5F75FECA0A}" type="pres">
      <dgm:prSet presAssocID="{B515BA3A-B2CD-46E3-9ECF-4D6E9310B5F6}" presName="Name19" presStyleLbl="parChTrans1D3" presStyleIdx="3" presStyleCnt="6"/>
      <dgm:spPr/>
    </dgm:pt>
    <dgm:pt modelId="{EE2BFB27-5E89-4C73-8BED-493C78ACE157}" type="pres">
      <dgm:prSet presAssocID="{B0168F7E-F0BF-48E8-9351-78EC9C158CDE}" presName="Name21" presStyleCnt="0"/>
      <dgm:spPr/>
    </dgm:pt>
    <dgm:pt modelId="{3208A88C-AA71-4EB8-B7F8-6539F5BF8B4C}" type="pres">
      <dgm:prSet presAssocID="{B0168F7E-F0BF-48E8-9351-78EC9C158CDE}" presName="level2Shape" presStyleLbl="node3" presStyleIdx="3" presStyleCnt="6"/>
      <dgm:spPr/>
    </dgm:pt>
    <dgm:pt modelId="{47CEEA3E-9D1C-4DDB-B7AD-6E19AB070801}" type="pres">
      <dgm:prSet presAssocID="{B0168F7E-F0BF-48E8-9351-78EC9C158CDE}" presName="hierChild3" presStyleCnt="0"/>
      <dgm:spPr/>
    </dgm:pt>
    <dgm:pt modelId="{E3829FB0-8707-4A62-8534-7A86319094D1}" type="pres">
      <dgm:prSet presAssocID="{B6F53352-7C74-4CF2-8DC3-A57BDA60B714}" presName="Name19" presStyleLbl="parChTrans1D4" presStyleIdx="1" presStyleCnt="2"/>
      <dgm:spPr/>
    </dgm:pt>
    <dgm:pt modelId="{B3869521-6D56-4833-ADB1-CB54B2B3115D}" type="pres">
      <dgm:prSet presAssocID="{604F0D2E-8F80-4341-8502-50D0E136C2F3}" presName="Name21" presStyleCnt="0"/>
      <dgm:spPr/>
    </dgm:pt>
    <dgm:pt modelId="{808D4FB9-48EA-4E92-A457-7554E24B7458}" type="pres">
      <dgm:prSet presAssocID="{604F0D2E-8F80-4341-8502-50D0E136C2F3}" presName="level2Shape" presStyleLbl="node4" presStyleIdx="1" presStyleCnt="2"/>
      <dgm:spPr/>
    </dgm:pt>
    <dgm:pt modelId="{7F5FC9E3-E935-448F-8EC9-B811ADB8E78B}" type="pres">
      <dgm:prSet presAssocID="{604F0D2E-8F80-4341-8502-50D0E136C2F3}" presName="hierChild3" presStyleCnt="0"/>
      <dgm:spPr/>
    </dgm:pt>
    <dgm:pt modelId="{B7BA7884-3236-4D19-9E77-B339A3839532}" type="pres">
      <dgm:prSet presAssocID="{8CB57F68-F561-47EE-BEFC-159BF1D9F6FC}" presName="Name19" presStyleLbl="parChTrans1D3" presStyleIdx="4" presStyleCnt="6"/>
      <dgm:spPr/>
    </dgm:pt>
    <dgm:pt modelId="{B4BC200C-0679-4979-A00D-7511F629C519}" type="pres">
      <dgm:prSet presAssocID="{62B19C59-BA90-4BF7-AB06-3E4A67D874CE}" presName="Name21" presStyleCnt="0"/>
      <dgm:spPr/>
    </dgm:pt>
    <dgm:pt modelId="{56CAF571-74D0-47A5-BEEB-32BF5B600834}" type="pres">
      <dgm:prSet presAssocID="{62B19C59-BA90-4BF7-AB06-3E4A67D874CE}" presName="level2Shape" presStyleLbl="node3" presStyleIdx="4" presStyleCnt="6"/>
      <dgm:spPr/>
    </dgm:pt>
    <dgm:pt modelId="{A3BB81D7-E328-4A2C-B112-288845E96712}" type="pres">
      <dgm:prSet presAssocID="{62B19C59-BA90-4BF7-AB06-3E4A67D874CE}" presName="hierChild3" presStyleCnt="0"/>
      <dgm:spPr/>
    </dgm:pt>
    <dgm:pt modelId="{9AB51887-F230-4A27-AE36-9D6432A7FD99}" type="pres">
      <dgm:prSet presAssocID="{B517588A-AE48-46A8-B150-97C8ACE070B2}" presName="Name19" presStyleLbl="parChTrans1D3" presStyleIdx="5" presStyleCnt="6"/>
      <dgm:spPr/>
    </dgm:pt>
    <dgm:pt modelId="{05569511-565A-465D-B31A-DB08C25EE0F8}" type="pres">
      <dgm:prSet presAssocID="{1CA3809C-8AEB-4DE2-B8BC-8901D45FE661}" presName="Name21" presStyleCnt="0"/>
      <dgm:spPr/>
    </dgm:pt>
    <dgm:pt modelId="{1481739D-6A60-40C6-BAC3-C2C0E06F9051}" type="pres">
      <dgm:prSet presAssocID="{1CA3809C-8AEB-4DE2-B8BC-8901D45FE661}" presName="level2Shape" presStyleLbl="node3" presStyleIdx="5" presStyleCnt="6"/>
      <dgm:spPr/>
    </dgm:pt>
    <dgm:pt modelId="{7723F858-DC9E-45B2-AF8E-0055816633A4}" type="pres">
      <dgm:prSet presAssocID="{1CA3809C-8AEB-4DE2-B8BC-8901D45FE661}" presName="hierChild3" presStyleCnt="0"/>
      <dgm:spPr/>
    </dgm:pt>
    <dgm:pt modelId="{EBF4E729-95FB-4082-89D8-348D14D31672}" type="pres">
      <dgm:prSet presAssocID="{65D7C650-C274-478B-B355-AE4993C655E4}" presName="bgShapesFlow" presStyleCnt="0"/>
      <dgm:spPr/>
    </dgm:pt>
  </dgm:ptLst>
  <dgm:cxnLst>
    <dgm:cxn modelId="{9D178C08-41A0-4E9D-ABF4-68DCE38A9AD2}" type="presOf" srcId="{9767B16F-1A0E-4819-AC49-5B2C73F6BB21}" destId="{A4F6CDFD-B23F-4E27-A646-A9B894EC12F1}" srcOrd="0" destOrd="0" presId="urn:microsoft.com/office/officeart/2005/8/layout/hierarchy6"/>
    <dgm:cxn modelId="{CEB51916-F4BC-4492-96ED-3A541400FCC7}" type="presOf" srcId="{126111B2-88FA-4D7C-92B7-B0A1D70CE928}" destId="{02D8C547-A2CE-449C-92C7-3D139951E56C}" srcOrd="0" destOrd="0" presId="urn:microsoft.com/office/officeart/2005/8/layout/hierarchy6"/>
    <dgm:cxn modelId="{8437B41F-8392-421B-A455-C9D98DEDFA72}" srcId="{C21FEA3A-F5AE-49D9-B1F3-8D25746B1997}" destId="{1E87D9B3-930E-4D37-88B9-4C1721715ACD}" srcOrd="0" destOrd="0" parTransId="{15E779A3-DEE8-48DF-98F6-B03FE6E6050D}" sibTransId="{4FB98DD4-226A-489E-8AAF-061227B4FD6E}"/>
    <dgm:cxn modelId="{397CD62B-7818-4B38-A1A8-746746DC88B8}" type="presOf" srcId="{C21FEA3A-F5AE-49D9-B1F3-8D25746B1997}" destId="{6DE5EA35-3201-4ADB-B721-6FEFAB68DDC3}" srcOrd="0" destOrd="0" presId="urn:microsoft.com/office/officeart/2005/8/layout/hierarchy6"/>
    <dgm:cxn modelId="{C7702D35-BE4C-464E-B305-B7CD11827556}" srcId="{3A50F714-AA3D-44D7-BCF6-9E79EF7B8E7C}" destId="{1CA3809C-8AEB-4DE2-B8BC-8901D45FE661}" srcOrd="2" destOrd="0" parTransId="{B517588A-AE48-46A8-B150-97C8ACE070B2}" sibTransId="{9C838B1D-557C-4F20-9E9A-4956FDBDDE50}"/>
    <dgm:cxn modelId="{88E71439-D196-4DF7-9952-4D9EA5B9816A}" srcId="{C21FEA3A-F5AE-49D9-B1F3-8D25746B1997}" destId="{08BBA693-0829-4EF7-AA0D-81CE81225ECC}" srcOrd="2" destOrd="0" parTransId="{5DF21C24-7EDD-4CD6-A9DA-E3B248F0306B}" sibTransId="{F0E2BD22-A023-4F82-879D-921B2E99CE7E}"/>
    <dgm:cxn modelId="{89F7BA3F-34FA-4E38-9779-021AEA69B65D}" type="presOf" srcId="{8CB57F68-F561-47EE-BEFC-159BF1D9F6FC}" destId="{B7BA7884-3236-4D19-9E77-B339A3839532}" srcOrd="0" destOrd="0" presId="urn:microsoft.com/office/officeart/2005/8/layout/hierarchy6"/>
    <dgm:cxn modelId="{8B682045-1328-4811-9331-4C147FFFD94F}" srcId="{65D7C650-C274-478B-B355-AE4993C655E4}" destId="{126111B2-88FA-4D7C-92B7-B0A1D70CE928}" srcOrd="0" destOrd="0" parTransId="{6F02B5E3-0288-4516-8A50-E802FF18B9B8}" sibTransId="{B00F3169-A61A-4137-BDFC-8A1649D8FF1D}"/>
    <dgm:cxn modelId="{173FA345-7758-4B9E-9976-35CC70474538}" type="presOf" srcId="{F8DD756F-D7E5-499D-AE9F-20458CEE2456}" destId="{58673DBA-BC20-4040-909E-35BF98FAC644}" srcOrd="0" destOrd="0" presId="urn:microsoft.com/office/officeart/2005/8/layout/hierarchy6"/>
    <dgm:cxn modelId="{D4115967-1BBD-4CFE-87B8-E0D25E6F7947}" type="presOf" srcId="{DD633876-E1CA-4488-8453-9831C214E353}" destId="{6F5B8BCC-4A97-4F28-99C6-B3EC81685B68}" srcOrd="0" destOrd="0" presId="urn:microsoft.com/office/officeart/2005/8/layout/hierarchy6"/>
    <dgm:cxn modelId="{DDB4C267-CE7B-4DA5-878D-5CB1F79C7476}" srcId="{B0168F7E-F0BF-48E8-9351-78EC9C158CDE}" destId="{604F0D2E-8F80-4341-8502-50D0E136C2F3}" srcOrd="0" destOrd="0" parTransId="{B6F53352-7C74-4CF2-8DC3-A57BDA60B714}" sibTransId="{372FB641-FC02-4887-9D6F-18CD8AE8FFD6}"/>
    <dgm:cxn modelId="{F794C169-1033-4158-90BF-E183D32E298B}" type="presOf" srcId="{08BBA693-0829-4EF7-AA0D-81CE81225ECC}" destId="{01443F05-0147-44AB-AB2E-11BE09D2633C}" srcOrd="0" destOrd="0" presId="urn:microsoft.com/office/officeart/2005/8/layout/hierarchy6"/>
    <dgm:cxn modelId="{679ED549-2819-4FCB-A678-49FBD37D9A60}" type="presOf" srcId="{8A40E476-F10B-4465-B142-72735BD6EE7A}" destId="{BD1F005A-6D60-463B-A9BC-B52B8B946ADE}" srcOrd="0" destOrd="0" presId="urn:microsoft.com/office/officeart/2005/8/layout/hierarchy6"/>
    <dgm:cxn modelId="{FCABBA6A-1409-4002-9138-AC2E1C22D4A3}" type="presOf" srcId="{1E87D9B3-930E-4D37-88B9-4C1721715ACD}" destId="{7D4D2CEE-1DF0-4B0D-A097-42F25E49F572}" srcOrd="0" destOrd="0" presId="urn:microsoft.com/office/officeart/2005/8/layout/hierarchy6"/>
    <dgm:cxn modelId="{5D1AE74A-3F4C-43AB-891E-36E15B01102D}" srcId="{1E87D9B3-930E-4D37-88B9-4C1721715ACD}" destId="{01F17129-3385-487E-B4BA-EEFA9ECE6B51}" srcOrd="0" destOrd="0" parTransId="{8A40E476-F10B-4465-B142-72735BD6EE7A}" sibTransId="{8E43FD4C-9B7B-4DD2-8A6E-33FDB368F6B1}"/>
    <dgm:cxn modelId="{34CCF570-3C01-4F8D-A833-9D1047BDE671}" type="presOf" srcId="{B517588A-AE48-46A8-B150-97C8ACE070B2}" destId="{9AB51887-F230-4A27-AE36-9D6432A7FD99}" srcOrd="0" destOrd="0" presId="urn:microsoft.com/office/officeart/2005/8/layout/hierarchy6"/>
    <dgm:cxn modelId="{2E42E576-2DCA-4802-B862-FD61FAC7AA9D}" srcId="{3A50F714-AA3D-44D7-BCF6-9E79EF7B8E7C}" destId="{B0168F7E-F0BF-48E8-9351-78EC9C158CDE}" srcOrd="0" destOrd="0" parTransId="{B515BA3A-B2CD-46E3-9ECF-4D6E9310B5F6}" sibTransId="{C976BCFF-03C0-4335-AAC7-C7C43C4EB120}"/>
    <dgm:cxn modelId="{D3BE7278-DC80-450F-97AF-30BD3D5ED62E}" srcId="{C21FEA3A-F5AE-49D9-B1F3-8D25746B1997}" destId="{F8DD756F-D7E5-499D-AE9F-20458CEE2456}" srcOrd="1" destOrd="0" parTransId="{DD633876-E1CA-4488-8453-9831C214E353}" sibTransId="{24127557-F50A-4B3B-B215-A40669336AE5}"/>
    <dgm:cxn modelId="{908EA95A-256C-47FF-AB15-2402B1106427}" type="presOf" srcId="{1CA3809C-8AEB-4DE2-B8BC-8901D45FE661}" destId="{1481739D-6A60-40C6-BAC3-C2C0E06F9051}" srcOrd="0" destOrd="0" presId="urn:microsoft.com/office/officeart/2005/8/layout/hierarchy6"/>
    <dgm:cxn modelId="{9A65F090-2A5A-4414-9370-CA9C5E0312E2}" type="presOf" srcId="{3A50F714-AA3D-44D7-BCF6-9E79EF7B8E7C}" destId="{EC12ED74-D61E-426D-B188-0133B26F15D5}" srcOrd="0" destOrd="0" presId="urn:microsoft.com/office/officeart/2005/8/layout/hierarchy6"/>
    <dgm:cxn modelId="{79074396-E4D7-4EFE-A228-30448FC0B224}" type="presOf" srcId="{01F17129-3385-487E-B4BA-EEFA9ECE6B51}" destId="{51A05E45-AD45-4939-A7C9-6DA4C9121DB4}" srcOrd="0" destOrd="0" presId="urn:microsoft.com/office/officeart/2005/8/layout/hierarchy6"/>
    <dgm:cxn modelId="{0C15D199-7C94-49F8-9894-762A53E5CE05}" type="presOf" srcId="{5DF21C24-7EDD-4CD6-A9DA-E3B248F0306B}" destId="{EEBAD629-632E-4C53-AC6C-B7C21A9014EB}" srcOrd="0" destOrd="0" presId="urn:microsoft.com/office/officeart/2005/8/layout/hierarchy6"/>
    <dgm:cxn modelId="{77CB8BA3-DA12-4F2F-8F44-A882A8407F46}" type="presOf" srcId="{B0168F7E-F0BF-48E8-9351-78EC9C158CDE}" destId="{3208A88C-AA71-4EB8-B7F8-6539F5BF8B4C}" srcOrd="0" destOrd="0" presId="urn:microsoft.com/office/officeart/2005/8/layout/hierarchy6"/>
    <dgm:cxn modelId="{AF4A29AA-E7CF-4BFA-B0A9-3A7BFE58FBED}" type="presOf" srcId="{62B19C59-BA90-4BF7-AB06-3E4A67D874CE}" destId="{56CAF571-74D0-47A5-BEEB-32BF5B600834}" srcOrd="0" destOrd="0" presId="urn:microsoft.com/office/officeart/2005/8/layout/hierarchy6"/>
    <dgm:cxn modelId="{F4A5D7BF-0A96-43D8-A4EA-038DFCD9E79B}" srcId="{126111B2-88FA-4D7C-92B7-B0A1D70CE928}" destId="{C21FEA3A-F5AE-49D9-B1F3-8D25746B1997}" srcOrd="0" destOrd="0" parTransId="{BCB4CED9-2FF6-4AF0-9C68-C5F0F89CDA2E}" sibTransId="{D765CA4A-DB0E-4640-9881-5332790A865C}"/>
    <dgm:cxn modelId="{56A767C2-4518-4512-B3D5-EE542C2A9811}" srcId="{3A50F714-AA3D-44D7-BCF6-9E79EF7B8E7C}" destId="{62B19C59-BA90-4BF7-AB06-3E4A67D874CE}" srcOrd="1" destOrd="0" parTransId="{8CB57F68-F561-47EE-BEFC-159BF1D9F6FC}" sibTransId="{19DAFAC9-E665-48AC-A5CF-A4D6EE87B868}"/>
    <dgm:cxn modelId="{9A7A3CE4-91D6-489C-80BB-B02EA1707E21}" type="presOf" srcId="{B515BA3A-B2CD-46E3-9ECF-4D6E9310B5F6}" destId="{83FE7A77-5542-43C9-95D4-0E5F75FECA0A}" srcOrd="0" destOrd="0" presId="urn:microsoft.com/office/officeart/2005/8/layout/hierarchy6"/>
    <dgm:cxn modelId="{7CEBEEE5-6AB6-483C-8FA7-0E8B99E10794}" srcId="{126111B2-88FA-4D7C-92B7-B0A1D70CE928}" destId="{3A50F714-AA3D-44D7-BCF6-9E79EF7B8E7C}" srcOrd="1" destOrd="0" parTransId="{9767B16F-1A0E-4819-AC49-5B2C73F6BB21}" sibTransId="{A5A2E7E8-0B77-4D28-870D-70176B881C1C}"/>
    <dgm:cxn modelId="{6652C9F1-BA85-4F57-A986-7F8442766607}" type="presOf" srcId="{15E779A3-DEE8-48DF-98F6-B03FE6E6050D}" destId="{C8CED592-57E1-4FD1-99B1-ECA3FC87CFE3}" srcOrd="0" destOrd="0" presId="urn:microsoft.com/office/officeart/2005/8/layout/hierarchy6"/>
    <dgm:cxn modelId="{9E64FCF7-5B96-48FE-9724-760C57260387}" type="presOf" srcId="{604F0D2E-8F80-4341-8502-50D0E136C2F3}" destId="{808D4FB9-48EA-4E92-A457-7554E24B7458}" srcOrd="0" destOrd="0" presId="urn:microsoft.com/office/officeart/2005/8/layout/hierarchy6"/>
    <dgm:cxn modelId="{D2F3A1F8-3A56-452F-82EE-490A2FAB5762}" type="presOf" srcId="{BCB4CED9-2FF6-4AF0-9C68-C5F0F89CDA2E}" destId="{87C26BAF-2506-4BC3-80D1-E5E09391CD3E}" srcOrd="0" destOrd="0" presId="urn:microsoft.com/office/officeart/2005/8/layout/hierarchy6"/>
    <dgm:cxn modelId="{21A3C7FA-2580-43A8-BEF3-957325FB8A4F}" type="presOf" srcId="{B6F53352-7C74-4CF2-8DC3-A57BDA60B714}" destId="{E3829FB0-8707-4A62-8534-7A86319094D1}" srcOrd="0" destOrd="0" presId="urn:microsoft.com/office/officeart/2005/8/layout/hierarchy6"/>
    <dgm:cxn modelId="{408003FF-03BD-4615-A7DA-1004B882D1AE}" type="presOf" srcId="{65D7C650-C274-478B-B355-AE4993C655E4}" destId="{F38303AC-40E4-49FC-92D8-D002C2092F4B}" srcOrd="0" destOrd="0" presId="urn:microsoft.com/office/officeart/2005/8/layout/hierarchy6"/>
    <dgm:cxn modelId="{D40A23F1-ED6D-4EFB-804D-4985B664F571}" type="presParOf" srcId="{F38303AC-40E4-49FC-92D8-D002C2092F4B}" destId="{CE1CC689-89A9-4B26-AFD3-2FF6B2F0C40E}" srcOrd="0" destOrd="0" presId="urn:microsoft.com/office/officeart/2005/8/layout/hierarchy6"/>
    <dgm:cxn modelId="{0A13B0EA-2A20-4CE4-A9D1-6C51305E2DBE}" type="presParOf" srcId="{CE1CC689-89A9-4B26-AFD3-2FF6B2F0C40E}" destId="{451B1FBC-A589-40D8-92CB-74A3EE8E8DB3}" srcOrd="0" destOrd="0" presId="urn:microsoft.com/office/officeart/2005/8/layout/hierarchy6"/>
    <dgm:cxn modelId="{B0356A6A-30DB-4C1F-B1AE-05218C038734}" type="presParOf" srcId="{451B1FBC-A589-40D8-92CB-74A3EE8E8DB3}" destId="{2B104CA7-B082-4E78-BDF7-3572B8BE3221}" srcOrd="0" destOrd="0" presId="urn:microsoft.com/office/officeart/2005/8/layout/hierarchy6"/>
    <dgm:cxn modelId="{CA9ED668-39C4-43E5-971A-80EF2D09294E}" type="presParOf" srcId="{2B104CA7-B082-4E78-BDF7-3572B8BE3221}" destId="{02D8C547-A2CE-449C-92C7-3D139951E56C}" srcOrd="0" destOrd="0" presId="urn:microsoft.com/office/officeart/2005/8/layout/hierarchy6"/>
    <dgm:cxn modelId="{D66D93DD-4C01-4B7C-AE13-E3B52A639205}" type="presParOf" srcId="{2B104CA7-B082-4E78-BDF7-3572B8BE3221}" destId="{C46F5EBF-29D4-4CD2-95C4-8FE36F7B1699}" srcOrd="1" destOrd="0" presId="urn:microsoft.com/office/officeart/2005/8/layout/hierarchy6"/>
    <dgm:cxn modelId="{D2F3E9F8-8C05-417B-8769-08028A114D1F}" type="presParOf" srcId="{C46F5EBF-29D4-4CD2-95C4-8FE36F7B1699}" destId="{87C26BAF-2506-4BC3-80D1-E5E09391CD3E}" srcOrd="0" destOrd="0" presId="urn:microsoft.com/office/officeart/2005/8/layout/hierarchy6"/>
    <dgm:cxn modelId="{55D793F1-C430-497C-B88C-32C7899B08D1}" type="presParOf" srcId="{C46F5EBF-29D4-4CD2-95C4-8FE36F7B1699}" destId="{379C5298-6CE2-4F8B-A872-8277F7D88B6C}" srcOrd="1" destOrd="0" presId="urn:microsoft.com/office/officeart/2005/8/layout/hierarchy6"/>
    <dgm:cxn modelId="{45146C3E-EC20-4DD3-969A-1E583969E1A3}" type="presParOf" srcId="{379C5298-6CE2-4F8B-A872-8277F7D88B6C}" destId="{6DE5EA35-3201-4ADB-B721-6FEFAB68DDC3}" srcOrd="0" destOrd="0" presId="urn:microsoft.com/office/officeart/2005/8/layout/hierarchy6"/>
    <dgm:cxn modelId="{EF7EF6E6-BA84-4DDF-BEAA-76B83D86C2D4}" type="presParOf" srcId="{379C5298-6CE2-4F8B-A872-8277F7D88B6C}" destId="{6561FCD4-E6F3-4AF2-94BF-C76098C5C27A}" srcOrd="1" destOrd="0" presId="urn:microsoft.com/office/officeart/2005/8/layout/hierarchy6"/>
    <dgm:cxn modelId="{E0A55E06-372A-428C-90F9-9D44FD385551}" type="presParOf" srcId="{6561FCD4-E6F3-4AF2-94BF-C76098C5C27A}" destId="{C8CED592-57E1-4FD1-99B1-ECA3FC87CFE3}" srcOrd="0" destOrd="0" presId="urn:microsoft.com/office/officeart/2005/8/layout/hierarchy6"/>
    <dgm:cxn modelId="{9AF5D13C-3238-4CE2-8627-151A4C42441D}" type="presParOf" srcId="{6561FCD4-E6F3-4AF2-94BF-C76098C5C27A}" destId="{A8E2D558-EEAB-4BFA-910B-976C328BEF26}" srcOrd="1" destOrd="0" presId="urn:microsoft.com/office/officeart/2005/8/layout/hierarchy6"/>
    <dgm:cxn modelId="{3CE06F15-C869-4F31-90D8-B97993F804DF}" type="presParOf" srcId="{A8E2D558-EEAB-4BFA-910B-976C328BEF26}" destId="{7D4D2CEE-1DF0-4B0D-A097-42F25E49F572}" srcOrd="0" destOrd="0" presId="urn:microsoft.com/office/officeart/2005/8/layout/hierarchy6"/>
    <dgm:cxn modelId="{537F497A-8961-4280-9D3F-5C3D999F79B1}" type="presParOf" srcId="{A8E2D558-EEAB-4BFA-910B-976C328BEF26}" destId="{BD1252B6-4DDB-466A-8DED-6D19EE34E740}" srcOrd="1" destOrd="0" presId="urn:microsoft.com/office/officeart/2005/8/layout/hierarchy6"/>
    <dgm:cxn modelId="{86773A8D-17F0-4FF5-9511-73AA86538295}" type="presParOf" srcId="{BD1252B6-4DDB-466A-8DED-6D19EE34E740}" destId="{BD1F005A-6D60-463B-A9BC-B52B8B946ADE}" srcOrd="0" destOrd="0" presId="urn:microsoft.com/office/officeart/2005/8/layout/hierarchy6"/>
    <dgm:cxn modelId="{1020B860-1337-4CE5-9536-0C7896E37AAC}" type="presParOf" srcId="{BD1252B6-4DDB-466A-8DED-6D19EE34E740}" destId="{43BC6798-13BB-4BC4-AD8C-3531A0DC9DC9}" srcOrd="1" destOrd="0" presId="urn:microsoft.com/office/officeart/2005/8/layout/hierarchy6"/>
    <dgm:cxn modelId="{9B06E122-7E45-44E9-80A3-157D83972325}" type="presParOf" srcId="{43BC6798-13BB-4BC4-AD8C-3531A0DC9DC9}" destId="{51A05E45-AD45-4939-A7C9-6DA4C9121DB4}" srcOrd="0" destOrd="0" presId="urn:microsoft.com/office/officeart/2005/8/layout/hierarchy6"/>
    <dgm:cxn modelId="{063EDA3C-6617-438B-8289-41E49407EDA0}" type="presParOf" srcId="{43BC6798-13BB-4BC4-AD8C-3531A0DC9DC9}" destId="{9A103393-71CC-4262-AC75-5951CBA67D3F}" srcOrd="1" destOrd="0" presId="urn:microsoft.com/office/officeart/2005/8/layout/hierarchy6"/>
    <dgm:cxn modelId="{936E42DF-909A-49A7-8A37-355FFA3D1D3D}" type="presParOf" srcId="{6561FCD4-E6F3-4AF2-94BF-C76098C5C27A}" destId="{6F5B8BCC-4A97-4F28-99C6-B3EC81685B68}" srcOrd="2" destOrd="0" presId="urn:microsoft.com/office/officeart/2005/8/layout/hierarchy6"/>
    <dgm:cxn modelId="{AC46E7BE-EFD2-47FE-A3C7-4647C5695AD3}" type="presParOf" srcId="{6561FCD4-E6F3-4AF2-94BF-C76098C5C27A}" destId="{19544712-83A0-4838-A035-8C0F6108EEBD}" srcOrd="3" destOrd="0" presId="urn:microsoft.com/office/officeart/2005/8/layout/hierarchy6"/>
    <dgm:cxn modelId="{1459D25C-4AB3-4EF6-88B2-F40DAED9863F}" type="presParOf" srcId="{19544712-83A0-4838-A035-8C0F6108EEBD}" destId="{58673DBA-BC20-4040-909E-35BF98FAC644}" srcOrd="0" destOrd="0" presId="urn:microsoft.com/office/officeart/2005/8/layout/hierarchy6"/>
    <dgm:cxn modelId="{2F91C720-9F7F-4B62-9CD1-45F48B220E89}" type="presParOf" srcId="{19544712-83A0-4838-A035-8C0F6108EEBD}" destId="{0F2629B6-1417-4417-A975-5C5CC983C02B}" srcOrd="1" destOrd="0" presId="urn:microsoft.com/office/officeart/2005/8/layout/hierarchy6"/>
    <dgm:cxn modelId="{B3F213B8-F6C8-4245-BAC1-F37FD16C4D3B}" type="presParOf" srcId="{6561FCD4-E6F3-4AF2-94BF-C76098C5C27A}" destId="{EEBAD629-632E-4C53-AC6C-B7C21A9014EB}" srcOrd="4" destOrd="0" presId="urn:microsoft.com/office/officeart/2005/8/layout/hierarchy6"/>
    <dgm:cxn modelId="{65659344-2806-46DC-A29F-72216647A9F4}" type="presParOf" srcId="{6561FCD4-E6F3-4AF2-94BF-C76098C5C27A}" destId="{C98FEE7C-DA9B-4904-9271-0A3D7BA03E4D}" srcOrd="5" destOrd="0" presId="urn:microsoft.com/office/officeart/2005/8/layout/hierarchy6"/>
    <dgm:cxn modelId="{DC77D4CA-62CC-41EB-8131-E1CA16EAAA54}" type="presParOf" srcId="{C98FEE7C-DA9B-4904-9271-0A3D7BA03E4D}" destId="{01443F05-0147-44AB-AB2E-11BE09D2633C}" srcOrd="0" destOrd="0" presId="urn:microsoft.com/office/officeart/2005/8/layout/hierarchy6"/>
    <dgm:cxn modelId="{99829209-FE60-4FE0-A874-2308F402FDE0}" type="presParOf" srcId="{C98FEE7C-DA9B-4904-9271-0A3D7BA03E4D}" destId="{AE8C7927-58DA-446B-BB75-724B6E529B7F}" srcOrd="1" destOrd="0" presId="urn:microsoft.com/office/officeart/2005/8/layout/hierarchy6"/>
    <dgm:cxn modelId="{912C32F6-C855-43DD-B1EA-8583B896FACE}" type="presParOf" srcId="{C46F5EBF-29D4-4CD2-95C4-8FE36F7B1699}" destId="{A4F6CDFD-B23F-4E27-A646-A9B894EC12F1}" srcOrd="2" destOrd="0" presId="urn:microsoft.com/office/officeart/2005/8/layout/hierarchy6"/>
    <dgm:cxn modelId="{1EBF834B-40B3-4C60-A252-21058F99D4DF}" type="presParOf" srcId="{C46F5EBF-29D4-4CD2-95C4-8FE36F7B1699}" destId="{1EB095E6-E508-46C6-8A2B-57A811CCDB0F}" srcOrd="3" destOrd="0" presId="urn:microsoft.com/office/officeart/2005/8/layout/hierarchy6"/>
    <dgm:cxn modelId="{5619CCBF-4794-49F3-97C9-32B3F0EDA84C}" type="presParOf" srcId="{1EB095E6-E508-46C6-8A2B-57A811CCDB0F}" destId="{EC12ED74-D61E-426D-B188-0133B26F15D5}" srcOrd="0" destOrd="0" presId="urn:microsoft.com/office/officeart/2005/8/layout/hierarchy6"/>
    <dgm:cxn modelId="{4C53D18A-C8F0-4D35-9C07-57DCB1232952}" type="presParOf" srcId="{1EB095E6-E508-46C6-8A2B-57A811CCDB0F}" destId="{D4D6BEF8-3B1D-4669-9FC1-E0D79DE9AD3E}" srcOrd="1" destOrd="0" presId="urn:microsoft.com/office/officeart/2005/8/layout/hierarchy6"/>
    <dgm:cxn modelId="{FC43AA52-A7F5-4810-9969-933008C6FC77}" type="presParOf" srcId="{D4D6BEF8-3B1D-4669-9FC1-E0D79DE9AD3E}" destId="{83FE7A77-5542-43C9-95D4-0E5F75FECA0A}" srcOrd="0" destOrd="0" presId="urn:microsoft.com/office/officeart/2005/8/layout/hierarchy6"/>
    <dgm:cxn modelId="{4B20D782-EC1A-40C9-9912-C1CF3DF6C35A}" type="presParOf" srcId="{D4D6BEF8-3B1D-4669-9FC1-E0D79DE9AD3E}" destId="{EE2BFB27-5E89-4C73-8BED-493C78ACE157}" srcOrd="1" destOrd="0" presId="urn:microsoft.com/office/officeart/2005/8/layout/hierarchy6"/>
    <dgm:cxn modelId="{5D98590F-61BB-491C-BD3E-1691986B859F}" type="presParOf" srcId="{EE2BFB27-5E89-4C73-8BED-493C78ACE157}" destId="{3208A88C-AA71-4EB8-B7F8-6539F5BF8B4C}" srcOrd="0" destOrd="0" presId="urn:microsoft.com/office/officeart/2005/8/layout/hierarchy6"/>
    <dgm:cxn modelId="{79FAC711-F419-4680-A81A-903E1D263583}" type="presParOf" srcId="{EE2BFB27-5E89-4C73-8BED-493C78ACE157}" destId="{47CEEA3E-9D1C-4DDB-B7AD-6E19AB070801}" srcOrd="1" destOrd="0" presId="urn:microsoft.com/office/officeart/2005/8/layout/hierarchy6"/>
    <dgm:cxn modelId="{BFCA9205-B88C-4B11-855C-DD52103CA4E5}" type="presParOf" srcId="{47CEEA3E-9D1C-4DDB-B7AD-6E19AB070801}" destId="{E3829FB0-8707-4A62-8534-7A86319094D1}" srcOrd="0" destOrd="0" presId="urn:microsoft.com/office/officeart/2005/8/layout/hierarchy6"/>
    <dgm:cxn modelId="{63AF188B-6EBA-4316-8A24-458DC6CEFED1}" type="presParOf" srcId="{47CEEA3E-9D1C-4DDB-B7AD-6E19AB070801}" destId="{B3869521-6D56-4833-ADB1-CB54B2B3115D}" srcOrd="1" destOrd="0" presId="urn:microsoft.com/office/officeart/2005/8/layout/hierarchy6"/>
    <dgm:cxn modelId="{B05608AA-498B-4C9A-8D99-D1AD5CE2026E}" type="presParOf" srcId="{B3869521-6D56-4833-ADB1-CB54B2B3115D}" destId="{808D4FB9-48EA-4E92-A457-7554E24B7458}" srcOrd="0" destOrd="0" presId="urn:microsoft.com/office/officeart/2005/8/layout/hierarchy6"/>
    <dgm:cxn modelId="{7D340239-64D0-441F-B6C1-FACF53AE9C61}" type="presParOf" srcId="{B3869521-6D56-4833-ADB1-CB54B2B3115D}" destId="{7F5FC9E3-E935-448F-8EC9-B811ADB8E78B}" srcOrd="1" destOrd="0" presId="urn:microsoft.com/office/officeart/2005/8/layout/hierarchy6"/>
    <dgm:cxn modelId="{8607D771-ED83-480E-8B57-6AEBA9DFEC50}" type="presParOf" srcId="{D4D6BEF8-3B1D-4669-9FC1-E0D79DE9AD3E}" destId="{B7BA7884-3236-4D19-9E77-B339A3839532}" srcOrd="2" destOrd="0" presId="urn:microsoft.com/office/officeart/2005/8/layout/hierarchy6"/>
    <dgm:cxn modelId="{B68AF276-9894-4415-AC92-9CF433ACF711}" type="presParOf" srcId="{D4D6BEF8-3B1D-4669-9FC1-E0D79DE9AD3E}" destId="{B4BC200C-0679-4979-A00D-7511F629C519}" srcOrd="3" destOrd="0" presId="urn:microsoft.com/office/officeart/2005/8/layout/hierarchy6"/>
    <dgm:cxn modelId="{9B8EF318-6A9D-45A9-96E9-AFF9238F2A11}" type="presParOf" srcId="{B4BC200C-0679-4979-A00D-7511F629C519}" destId="{56CAF571-74D0-47A5-BEEB-32BF5B600834}" srcOrd="0" destOrd="0" presId="urn:microsoft.com/office/officeart/2005/8/layout/hierarchy6"/>
    <dgm:cxn modelId="{118C4BDC-4509-4721-ADB0-CBE012FA9157}" type="presParOf" srcId="{B4BC200C-0679-4979-A00D-7511F629C519}" destId="{A3BB81D7-E328-4A2C-B112-288845E96712}" srcOrd="1" destOrd="0" presId="urn:microsoft.com/office/officeart/2005/8/layout/hierarchy6"/>
    <dgm:cxn modelId="{57698D4A-6656-4CE8-96F2-F729802C0759}" type="presParOf" srcId="{D4D6BEF8-3B1D-4669-9FC1-E0D79DE9AD3E}" destId="{9AB51887-F230-4A27-AE36-9D6432A7FD99}" srcOrd="4" destOrd="0" presId="urn:microsoft.com/office/officeart/2005/8/layout/hierarchy6"/>
    <dgm:cxn modelId="{F0DECB4A-2CE9-4866-A075-167D120EAA7C}" type="presParOf" srcId="{D4D6BEF8-3B1D-4669-9FC1-E0D79DE9AD3E}" destId="{05569511-565A-465D-B31A-DB08C25EE0F8}" srcOrd="5" destOrd="0" presId="urn:microsoft.com/office/officeart/2005/8/layout/hierarchy6"/>
    <dgm:cxn modelId="{E2E4310D-E96A-4F2B-8BBF-125B795247E2}" type="presParOf" srcId="{05569511-565A-465D-B31A-DB08C25EE0F8}" destId="{1481739D-6A60-40C6-BAC3-C2C0E06F9051}" srcOrd="0" destOrd="0" presId="urn:microsoft.com/office/officeart/2005/8/layout/hierarchy6"/>
    <dgm:cxn modelId="{FEA6E502-4AF4-4D1C-80E0-B03B7A9B7E40}" type="presParOf" srcId="{05569511-565A-465D-B31A-DB08C25EE0F8}" destId="{7723F858-DC9E-45B2-AF8E-0055816633A4}" srcOrd="1" destOrd="0" presId="urn:microsoft.com/office/officeart/2005/8/layout/hierarchy6"/>
    <dgm:cxn modelId="{85F679FC-178F-4566-9A93-ACC5379D0172}" type="presParOf" srcId="{F38303AC-40E4-49FC-92D8-D002C2092F4B}" destId="{EBF4E729-95FB-4082-89D8-348D14D31672}"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1D9CDE-475A-404C-9A04-259469EF14C8}" type="doc">
      <dgm:prSet loTypeId="urn:microsoft.com/office/officeart/2005/8/layout/hierarchy1" loCatId="hierarchy" qsTypeId="urn:microsoft.com/office/officeart/2005/8/quickstyle/3d4" qsCatId="3D" csTypeId="urn:microsoft.com/office/officeart/2005/8/colors/colorful3" csCatId="colorful" phldr="1"/>
      <dgm:spPr/>
      <dgm:t>
        <a:bodyPr/>
        <a:lstStyle/>
        <a:p>
          <a:pPr rtl="1"/>
          <a:endParaRPr lang="ar-SA"/>
        </a:p>
      </dgm:t>
    </dgm:pt>
    <dgm:pt modelId="{B9A71328-895A-42E0-BFCA-BF1A2B52EA91}">
      <dgm:prSet phldrT="[نص]"/>
      <dgm:spPr>
        <a:xfrm>
          <a:off x="2312831" y="631131"/>
          <a:ext cx="2918606" cy="870370"/>
        </a:xfrm>
        <a:prstGeom prst="roundRect">
          <a:avLst>
            <a:gd name="adj" fmla="val 10000"/>
          </a:avLst>
        </a:prstGeom>
      </dgm:spPr>
      <dgm:t>
        <a:bodyPr/>
        <a:lstStyle/>
        <a:p>
          <a:pPr rtl="1"/>
          <a:r>
            <a:rPr lang="ar-IQ">
              <a:latin typeface="Calibri"/>
              <a:ea typeface="+mn-ea"/>
              <a:cs typeface="Arial"/>
            </a:rPr>
            <a:t>الكشوفات النوعية</a:t>
          </a:r>
          <a:endParaRPr lang="ar-SA" dirty="0">
            <a:latin typeface="Calibri"/>
            <a:ea typeface="+mn-ea"/>
            <a:cs typeface="Arial"/>
          </a:endParaRPr>
        </a:p>
      </dgm:t>
    </dgm:pt>
    <dgm:pt modelId="{4E8FA3FB-8713-424B-92ED-8E872DEF7550}" type="parTrans" cxnId="{99C79624-6A42-407F-B91B-D57F61FA015A}">
      <dgm:prSet/>
      <dgm:spPr/>
      <dgm:t>
        <a:bodyPr/>
        <a:lstStyle/>
        <a:p>
          <a:pPr rtl="1"/>
          <a:endParaRPr lang="ar-SA"/>
        </a:p>
      </dgm:t>
    </dgm:pt>
    <dgm:pt modelId="{68E93358-4969-4F54-A067-577FA48AEDD7}" type="sibTrans" cxnId="{99C79624-6A42-407F-B91B-D57F61FA015A}">
      <dgm:prSet/>
      <dgm:spPr/>
      <dgm:t>
        <a:bodyPr/>
        <a:lstStyle/>
        <a:p>
          <a:pPr rtl="1"/>
          <a:endParaRPr lang="ar-SA"/>
        </a:p>
      </dgm:t>
    </dgm:pt>
    <dgm:pt modelId="{6BA8385D-487B-4521-8320-CECBB612EC90}">
      <dgm:prSet phldrT="[نص]"/>
      <dgm:spPr>
        <a:xfrm>
          <a:off x="992735" y="1900136"/>
          <a:ext cx="1370662" cy="870370"/>
        </a:xfrm>
        <a:prstGeom prst="roundRect">
          <a:avLst>
            <a:gd name="adj" fmla="val 10000"/>
          </a:avLst>
        </a:prstGeom>
      </dgm:spPr>
      <dgm:t>
        <a:bodyPr/>
        <a:lstStyle/>
        <a:p>
          <a:pPr rtl="1"/>
          <a:r>
            <a:rPr lang="ar-IQ">
              <a:latin typeface="Calibri"/>
              <a:ea typeface="+mn-ea"/>
              <a:cs typeface="Arial"/>
            </a:rPr>
            <a:t>الفينولات</a:t>
          </a:r>
          <a:endParaRPr lang="ar-SA" dirty="0">
            <a:latin typeface="Calibri"/>
            <a:ea typeface="+mn-ea"/>
            <a:cs typeface="Arial"/>
          </a:endParaRPr>
        </a:p>
      </dgm:t>
    </dgm:pt>
    <dgm:pt modelId="{BA2702AF-31DD-418F-B870-FB1A8BA9A6B7}" type="parTrans" cxnId="{97B1E377-7904-4DC8-AF44-C1618DCAF3C5}">
      <dgm:prSet/>
      <dgm:spPr>
        <a:xfrm>
          <a:off x="1525771" y="1356821"/>
          <a:ext cx="2094067" cy="398634"/>
        </a:xfrm>
        <a:custGeom>
          <a:avLst/>
          <a:gdLst/>
          <a:ahLst/>
          <a:cxnLst/>
          <a:rect l="0" t="0" r="0" b="0"/>
          <a:pathLst>
            <a:path>
              <a:moveTo>
                <a:pt x="2094067" y="0"/>
              </a:moveTo>
              <a:lnTo>
                <a:pt x="2094067" y="271657"/>
              </a:lnTo>
              <a:lnTo>
                <a:pt x="0" y="271657"/>
              </a:lnTo>
              <a:lnTo>
                <a:pt x="0" y="398634"/>
              </a:lnTo>
            </a:path>
          </a:pathLst>
        </a:custGeom>
      </dgm:spPr>
      <dgm:t>
        <a:bodyPr/>
        <a:lstStyle/>
        <a:p>
          <a:pPr rtl="1"/>
          <a:endParaRPr lang="ar-SA"/>
        </a:p>
      </dgm:t>
    </dgm:pt>
    <dgm:pt modelId="{B85D44A6-31A1-44FE-8A2D-D1B1AEDE322F}" type="sibTrans" cxnId="{97B1E377-7904-4DC8-AF44-C1618DCAF3C5}">
      <dgm:prSet/>
      <dgm:spPr/>
      <dgm:t>
        <a:bodyPr/>
        <a:lstStyle/>
        <a:p>
          <a:pPr rtl="1"/>
          <a:endParaRPr lang="ar-SA"/>
        </a:p>
      </dgm:t>
    </dgm:pt>
    <dgm:pt modelId="{9E67DB8B-CAD8-4B5A-9EED-70FD5C041458}">
      <dgm:prSet phldrT="[نص]"/>
      <dgm:spPr>
        <a:xfrm>
          <a:off x="155108" y="3169141"/>
          <a:ext cx="1370662" cy="870370"/>
        </a:xfrm>
        <a:prstGeom prst="roundRect">
          <a:avLst>
            <a:gd name="adj" fmla="val 10000"/>
          </a:avLst>
        </a:prstGeom>
      </dgm:spPr>
      <dgm:t>
        <a:bodyPr/>
        <a:lstStyle/>
        <a:p>
          <a:pPr rtl="1"/>
          <a:r>
            <a:rPr lang="ar-IQ">
              <a:latin typeface="Calibri"/>
              <a:ea typeface="+mn-ea"/>
              <a:cs typeface="Arial"/>
            </a:rPr>
            <a:t>التانينات</a:t>
          </a:r>
          <a:endParaRPr lang="ar-SA" dirty="0">
            <a:latin typeface="Calibri"/>
            <a:ea typeface="+mn-ea"/>
            <a:cs typeface="Arial"/>
          </a:endParaRPr>
        </a:p>
      </dgm:t>
    </dgm:pt>
    <dgm:pt modelId="{1324DF60-A322-4897-8100-DC1DF9940F93}" type="parTrans" cxnId="{6B8ACEB1-A41F-44C7-80FC-9F2AA68448E7}">
      <dgm:prSet/>
      <dgm:spPr>
        <a:xfrm>
          <a:off x="688144" y="2625826"/>
          <a:ext cx="837627" cy="398634"/>
        </a:xfrm>
        <a:custGeom>
          <a:avLst/>
          <a:gdLst/>
          <a:ahLst/>
          <a:cxnLst/>
          <a:rect l="0" t="0" r="0" b="0"/>
          <a:pathLst>
            <a:path>
              <a:moveTo>
                <a:pt x="837627" y="0"/>
              </a:moveTo>
              <a:lnTo>
                <a:pt x="837627" y="271657"/>
              </a:lnTo>
              <a:lnTo>
                <a:pt x="0" y="271657"/>
              </a:lnTo>
              <a:lnTo>
                <a:pt x="0" y="398634"/>
              </a:lnTo>
            </a:path>
          </a:pathLst>
        </a:custGeom>
      </dgm:spPr>
      <dgm:t>
        <a:bodyPr/>
        <a:lstStyle/>
        <a:p>
          <a:pPr rtl="1"/>
          <a:endParaRPr lang="ar-SA"/>
        </a:p>
      </dgm:t>
    </dgm:pt>
    <dgm:pt modelId="{AE427590-46AB-4051-98A1-4477EB721AD3}" type="sibTrans" cxnId="{6B8ACEB1-A41F-44C7-80FC-9F2AA68448E7}">
      <dgm:prSet/>
      <dgm:spPr/>
      <dgm:t>
        <a:bodyPr/>
        <a:lstStyle/>
        <a:p>
          <a:pPr rtl="1"/>
          <a:endParaRPr lang="ar-SA"/>
        </a:p>
      </dgm:t>
    </dgm:pt>
    <dgm:pt modelId="{E66146DA-68E7-44C0-A08D-C3A04AA3A793}">
      <dgm:prSet phldrT="[نص]"/>
      <dgm:spPr>
        <a:xfrm>
          <a:off x="1830362" y="3169141"/>
          <a:ext cx="1370662" cy="870370"/>
        </a:xfrm>
        <a:prstGeom prst="roundRect">
          <a:avLst>
            <a:gd name="adj" fmla="val 10000"/>
          </a:avLst>
        </a:prstGeom>
      </dgm:spPr>
      <dgm:t>
        <a:bodyPr/>
        <a:lstStyle/>
        <a:p>
          <a:pPr rtl="1"/>
          <a:r>
            <a:rPr lang="ar-IQ">
              <a:latin typeface="Calibri"/>
              <a:ea typeface="+mn-ea"/>
              <a:cs typeface="Arial"/>
            </a:rPr>
            <a:t>الفلافونيدات</a:t>
          </a:r>
          <a:endParaRPr lang="ar-SA" dirty="0">
            <a:latin typeface="Calibri"/>
            <a:ea typeface="+mn-ea"/>
            <a:cs typeface="Arial"/>
          </a:endParaRPr>
        </a:p>
      </dgm:t>
    </dgm:pt>
    <dgm:pt modelId="{0F193BFF-6EE3-450D-9C1E-6E9A7AA73B60}" type="parTrans" cxnId="{9487FEBB-7C3C-498A-85FE-09171507B5E6}">
      <dgm:prSet/>
      <dgm:spPr>
        <a:xfrm>
          <a:off x="1525771" y="2625826"/>
          <a:ext cx="837627" cy="398634"/>
        </a:xfrm>
        <a:custGeom>
          <a:avLst/>
          <a:gdLst/>
          <a:ahLst/>
          <a:cxnLst/>
          <a:rect l="0" t="0" r="0" b="0"/>
          <a:pathLst>
            <a:path>
              <a:moveTo>
                <a:pt x="0" y="0"/>
              </a:moveTo>
              <a:lnTo>
                <a:pt x="0" y="271657"/>
              </a:lnTo>
              <a:lnTo>
                <a:pt x="837627" y="271657"/>
              </a:lnTo>
              <a:lnTo>
                <a:pt x="837627" y="398634"/>
              </a:lnTo>
            </a:path>
          </a:pathLst>
        </a:custGeom>
      </dgm:spPr>
      <dgm:t>
        <a:bodyPr/>
        <a:lstStyle/>
        <a:p>
          <a:pPr rtl="1"/>
          <a:endParaRPr lang="ar-SA"/>
        </a:p>
      </dgm:t>
    </dgm:pt>
    <dgm:pt modelId="{0ECFA76F-492B-47C1-B018-3323C31D5C9B}" type="sibTrans" cxnId="{9487FEBB-7C3C-498A-85FE-09171507B5E6}">
      <dgm:prSet/>
      <dgm:spPr/>
      <dgm:t>
        <a:bodyPr/>
        <a:lstStyle/>
        <a:p>
          <a:pPr rtl="1"/>
          <a:endParaRPr lang="ar-SA"/>
        </a:p>
      </dgm:t>
    </dgm:pt>
    <dgm:pt modelId="{C274201B-7B9A-463B-A30D-3AA6639710C8}">
      <dgm:prSet phldrT="[نص]"/>
      <dgm:spPr>
        <a:xfrm>
          <a:off x="5180870" y="1900136"/>
          <a:ext cx="1370662" cy="870370"/>
        </a:xfrm>
        <a:prstGeom prst="roundRect">
          <a:avLst>
            <a:gd name="adj" fmla="val 10000"/>
          </a:avLst>
        </a:prstGeom>
      </dgm:spPr>
      <dgm:t>
        <a:bodyPr/>
        <a:lstStyle/>
        <a:p>
          <a:pPr rtl="1"/>
          <a:r>
            <a:rPr lang="ar-IQ">
              <a:latin typeface="Calibri"/>
              <a:ea typeface="+mn-ea"/>
              <a:cs typeface="Arial"/>
            </a:rPr>
            <a:t>التربينات</a:t>
          </a:r>
          <a:endParaRPr lang="ar-SA" dirty="0">
            <a:latin typeface="Calibri"/>
            <a:ea typeface="+mn-ea"/>
            <a:cs typeface="Arial"/>
          </a:endParaRPr>
        </a:p>
      </dgm:t>
    </dgm:pt>
    <dgm:pt modelId="{D7CCC669-D999-4560-B3DE-4E78555E88ED}" type="parTrans" cxnId="{4F1ECD98-4EDA-475E-A505-B9AC6059C86A}">
      <dgm:prSet/>
      <dgm:spPr>
        <a:xfrm>
          <a:off x="3619838" y="1356821"/>
          <a:ext cx="2094067" cy="398634"/>
        </a:xfrm>
        <a:custGeom>
          <a:avLst/>
          <a:gdLst/>
          <a:ahLst/>
          <a:cxnLst/>
          <a:rect l="0" t="0" r="0" b="0"/>
          <a:pathLst>
            <a:path>
              <a:moveTo>
                <a:pt x="0" y="0"/>
              </a:moveTo>
              <a:lnTo>
                <a:pt x="0" y="271657"/>
              </a:lnTo>
              <a:lnTo>
                <a:pt x="2094067" y="271657"/>
              </a:lnTo>
              <a:lnTo>
                <a:pt x="2094067" y="398634"/>
              </a:lnTo>
            </a:path>
          </a:pathLst>
        </a:custGeom>
      </dgm:spPr>
      <dgm:t>
        <a:bodyPr/>
        <a:lstStyle/>
        <a:p>
          <a:pPr rtl="1"/>
          <a:endParaRPr lang="ar-SA"/>
        </a:p>
      </dgm:t>
    </dgm:pt>
    <dgm:pt modelId="{A0B0ECC5-1FCF-44F0-B0C3-8415AC2F303C}" type="sibTrans" cxnId="{4F1ECD98-4EDA-475E-A505-B9AC6059C86A}">
      <dgm:prSet/>
      <dgm:spPr/>
      <dgm:t>
        <a:bodyPr/>
        <a:lstStyle/>
        <a:p>
          <a:pPr rtl="1"/>
          <a:endParaRPr lang="ar-SA"/>
        </a:p>
      </dgm:t>
    </dgm:pt>
    <dgm:pt modelId="{28EAE377-F761-48AE-A362-FDD5BA096AE6}">
      <dgm:prSet phldrT="[نص]"/>
      <dgm:spPr>
        <a:xfrm>
          <a:off x="3505616" y="3169141"/>
          <a:ext cx="1370662" cy="870370"/>
        </a:xfrm>
        <a:prstGeom prst="roundRect">
          <a:avLst>
            <a:gd name="adj" fmla="val 10000"/>
          </a:avLst>
        </a:prstGeom>
      </dgm:spPr>
      <dgm:t>
        <a:bodyPr/>
        <a:lstStyle/>
        <a:p>
          <a:pPr rtl="1"/>
          <a:r>
            <a:rPr lang="ar-IQ">
              <a:latin typeface="Calibri"/>
              <a:ea typeface="+mn-ea"/>
              <a:cs typeface="Arial"/>
            </a:rPr>
            <a:t>الكاروتينات</a:t>
          </a:r>
          <a:endParaRPr lang="ar-SA" dirty="0">
            <a:latin typeface="Calibri"/>
            <a:ea typeface="+mn-ea"/>
            <a:cs typeface="Arial"/>
          </a:endParaRPr>
        </a:p>
      </dgm:t>
    </dgm:pt>
    <dgm:pt modelId="{A62FC9BD-73B1-4243-94C1-16FB4433265D}" type="parTrans" cxnId="{27EBABAE-40FA-4D6E-93AE-D367A2EA6B98}">
      <dgm:prSet/>
      <dgm:spPr>
        <a:xfrm>
          <a:off x="4038652" y="2625826"/>
          <a:ext cx="1675254" cy="398634"/>
        </a:xfrm>
        <a:custGeom>
          <a:avLst/>
          <a:gdLst/>
          <a:ahLst/>
          <a:cxnLst/>
          <a:rect l="0" t="0" r="0" b="0"/>
          <a:pathLst>
            <a:path>
              <a:moveTo>
                <a:pt x="1675254" y="0"/>
              </a:moveTo>
              <a:lnTo>
                <a:pt x="1675254" y="271657"/>
              </a:lnTo>
              <a:lnTo>
                <a:pt x="0" y="271657"/>
              </a:lnTo>
              <a:lnTo>
                <a:pt x="0" y="398634"/>
              </a:lnTo>
            </a:path>
          </a:pathLst>
        </a:custGeom>
      </dgm:spPr>
      <dgm:t>
        <a:bodyPr/>
        <a:lstStyle/>
        <a:p>
          <a:pPr rtl="1"/>
          <a:endParaRPr lang="ar-SA"/>
        </a:p>
      </dgm:t>
    </dgm:pt>
    <dgm:pt modelId="{9B1A4219-9418-4CC0-B1BB-351C40D71DEB}" type="sibTrans" cxnId="{27EBABAE-40FA-4D6E-93AE-D367A2EA6B98}">
      <dgm:prSet/>
      <dgm:spPr/>
      <dgm:t>
        <a:bodyPr/>
        <a:lstStyle/>
        <a:p>
          <a:pPr rtl="1"/>
          <a:endParaRPr lang="ar-SA"/>
        </a:p>
      </dgm:t>
    </dgm:pt>
    <dgm:pt modelId="{10553F50-184C-4F81-827F-69CE9D79E9DF}">
      <dgm:prSet/>
      <dgm:spPr>
        <a:xfrm>
          <a:off x="2667989" y="1900136"/>
          <a:ext cx="1370662" cy="870370"/>
        </a:xfrm>
        <a:prstGeom prst="roundRect">
          <a:avLst>
            <a:gd name="adj" fmla="val 10000"/>
          </a:avLst>
        </a:prstGeom>
      </dgm:spPr>
      <dgm:t>
        <a:bodyPr/>
        <a:lstStyle/>
        <a:p>
          <a:pPr rtl="1"/>
          <a:r>
            <a:rPr lang="ar-IQ">
              <a:latin typeface="Calibri"/>
              <a:ea typeface="+mn-ea"/>
              <a:cs typeface="Arial"/>
            </a:rPr>
            <a:t>القلويدات</a:t>
          </a:r>
          <a:endParaRPr lang="ar-SA" dirty="0">
            <a:latin typeface="Calibri"/>
            <a:ea typeface="+mn-ea"/>
            <a:cs typeface="Arial"/>
          </a:endParaRPr>
        </a:p>
      </dgm:t>
    </dgm:pt>
    <dgm:pt modelId="{D9F4429A-A35F-4D47-B048-BAD5CFD85FC2}" type="parTrans" cxnId="{499B4155-0C5F-4A70-A1BD-FA1B9F9480B1}">
      <dgm:prSet/>
      <dgm:spPr>
        <a:xfrm>
          <a:off x="3201025" y="1356821"/>
          <a:ext cx="418813" cy="398634"/>
        </a:xfrm>
        <a:custGeom>
          <a:avLst/>
          <a:gdLst/>
          <a:ahLst/>
          <a:cxnLst/>
          <a:rect l="0" t="0" r="0" b="0"/>
          <a:pathLst>
            <a:path>
              <a:moveTo>
                <a:pt x="418813" y="0"/>
              </a:moveTo>
              <a:lnTo>
                <a:pt x="418813" y="271657"/>
              </a:lnTo>
              <a:lnTo>
                <a:pt x="0" y="271657"/>
              </a:lnTo>
              <a:lnTo>
                <a:pt x="0" y="398634"/>
              </a:lnTo>
            </a:path>
          </a:pathLst>
        </a:custGeom>
      </dgm:spPr>
      <dgm:t>
        <a:bodyPr/>
        <a:lstStyle/>
        <a:p>
          <a:pPr rtl="1"/>
          <a:endParaRPr lang="ar-SA"/>
        </a:p>
      </dgm:t>
    </dgm:pt>
    <dgm:pt modelId="{18C16127-5CF9-4611-85FC-F85D5BC97899}" type="sibTrans" cxnId="{499B4155-0C5F-4A70-A1BD-FA1B9F9480B1}">
      <dgm:prSet/>
      <dgm:spPr/>
      <dgm:t>
        <a:bodyPr/>
        <a:lstStyle/>
        <a:p>
          <a:pPr rtl="1"/>
          <a:endParaRPr lang="ar-SA"/>
        </a:p>
      </dgm:t>
    </dgm:pt>
    <dgm:pt modelId="{F8DE4354-2B74-4400-82A1-6F7A36F0830A}">
      <dgm:prSet/>
      <dgm:spPr>
        <a:xfrm>
          <a:off x="5180870" y="3169141"/>
          <a:ext cx="1370662" cy="870370"/>
        </a:xfrm>
        <a:prstGeom prst="roundRect">
          <a:avLst>
            <a:gd name="adj" fmla="val 10000"/>
          </a:avLst>
        </a:prstGeom>
      </dgm:spPr>
      <dgm:t>
        <a:bodyPr/>
        <a:lstStyle/>
        <a:p>
          <a:pPr rtl="1"/>
          <a:r>
            <a:rPr lang="ar-IQ">
              <a:latin typeface="Calibri"/>
              <a:ea typeface="+mn-ea"/>
              <a:cs typeface="Arial"/>
            </a:rPr>
            <a:t>الكلايكوسيدات</a:t>
          </a:r>
          <a:endParaRPr lang="ar-SA" dirty="0">
            <a:latin typeface="Calibri"/>
            <a:ea typeface="+mn-ea"/>
            <a:cs typeface="Arial"/>
          </a:endParaRPr>
        </a:p>
      </dgm:t>
    </dgm:pt>
    <dgm:pt modelId="{B4C02DF0-5FBE-426C-8F46-CAD5912E9CD9}" type="parTrans" cxnId="{1C4CA632-52CD-4A11-B335-35697A51A7C5}">
      <dgm:prSet/>
      <dgm:spPr>
        <a:xfrm>
          <a:off x="5668186" y="2625826"/>
          <a:ext cx="91440" cy="398634"/>
        </a:xfrm>
        <a:custGeom>
          <a:avLst/>
          <a:gdLst/>
          <a:ahLst/>
          <a:cxnLst/>
          <a:rect l="0" t="0" r="0" b="0"/>
          <a:pathLst>
            <a:path>
              <a:moveTo>
                <a:pt x="45720" y="0"/>
              </a:moveTo>
              <a:lnTo>
                <a:pt x="45720" y="398634"/>
              </a:lnTo>
            </a:path>
          </a:pathLst>
        </a:custGeom>
      </dgm:spPr>
      <dgm:t>
        <a:bodyPr/>
        <a:lstStyle/>
        <a:p>
          <a:pPr rtl="1"/>
          <a:endParaRPr lang="ar-SA"/>
        </a:p>
      </dgm:t>
    </dgm:pt>
    <dgm:pt modelId="{7903D720-7CBD-43AA-B4BE-6DDCCFF67DFC}" type="sibTrans" cxnId="{1C4CA632-52CD-4A11-B335-35697A51A7C5}">
      <dgm:prSet/>
      <dgm:spPr/>
      <dgm:t>
        <a:bodyPr/>
        <a:lstStyle/>
        <a:p>
          <a:pPr rtl="1"/>
          <a:endParaRPr lang="ar-SA"/>
        </a:p>
      </dgm:t>
    </dgm:pt>
    <dgm:pt modelId="{3443F926-DECB-4090-8816-404E62278C30}">
      <dgm:prSet/>
      <dgm:spPr>
        <a:xfrm>
          <a:off x="6856124" y="3169141"/>
          <a:ext cx="1370662" cy="870370"/>
        </a:xfrm>
        <a:prstGeom prst="roundRect">
          <a:avLst>
            <a:gd name="adj" fmla="val 10000"/>
          </a:avLst>
        </a:prstGeom>
      </dgm:spPr>
      <dgm:t>
        <a:bodyPr/>
        <a:lstStyle/>
        <a:p>
          <a:pPr rtl="1"/>
          <a:r>
            <a:rPr lang="ar-IQ">
              <a:latin typeface="Calibri"/>
              <a:ea typeface="+mn-ea"/>
              <a:cs typeface="Arial"/>
            </a:rPr>
            <a:t>الصابونيات</a:t>
          </a:r>
          <a:endParaRPr lang="ar-SA" dirty="0">
            <a:latin typeface="Calibri"/>
            <a:ea typeface="+mn-ea"/>
            <a:cs typeface="Arial"/>
          </a:endParaRPr>
        </a:p>
      </dgm:t>
    </dgm:pt>
    <dgm:pt modelId="{31347B95-7BE0-4881-BED3-9F53BCDDE110}" type="parTrans" cxnId="{CC788AAE-B534-4574-8395-00D6508C3267}">
      <dgm:prSet/>
      <dgm:spPr>
        <a:xfrm>
          <a:off x="5713906" y="2625826"/>
          <a:ext cx="1675254" cy="398634"/>
        </a:xfrm>
        <a:custGeom>
          <a:avLst/>
          <a:gdLst/>
          <a:ahLst/>
          <a:cxnLst/>
          <a:rect l="0" t="0" r="0" b="0"/>
          <a:pathLst>
            <a:path>
              <a:moveTo>
                <a:pt x="0" y="0"/>
              </a:moveTo>
              <a:lnTo>
                <a:pt x="0" y="271657"/>
              </a:lnTo>
              <a:lnTo>
                <a:pt x="1675254" y="271657"/>
              </a:lnTo>
              <a:lnTo>
                <a:pt x="1675254" y="398634"/>
              </a:lnTo>
            </a:path>
          </a:pathLst>
        </a:custGeom>
      </dgm:spPr>
      <dgm:t>
        <a:bodyPr/>
        <a:lstStyle/>
        <a:p>
          <a:pPr rtl="1"/>
          <a:endParaRPr lang="ar-SA"/>
        </a:p>
      </dgm:t>
    </dgm:pt>
    <dgm:pt modelId="{22BF374A-D6B7-48F4-95C2-38AF0E79B8D1}" type="sibTrans" cxnId="{CC788AAE-B534-4574-8395-00D6508C3267}">
      <dgm:prSet/>
      <dgm:spPr/>
      <dgm:t>
        <a:bodyPr/>
        <a:lstStyle/>
        <a:p>
          <a:pPr rtl="1"/>
          <a:endParaRPr lang="ar-SA"/>
        </a:p>
      </dgm:t>
    </dgm:pt>
    <dgm:pt modelId="{D7606162-4109-4D6C-AF6B-94F5546736F7}" type="pres">
      <dgm:prSet presAssocID="{D81D9CDE-475A-404C-9A04-259469EF14C8}" presName="hierChild1" presStyleCnt="0">
        <dgm:presLayoutVars>
          <dgm:chPref val="1"/>
          <dgm:dir/>
          <dgm:animOne val="branch"/>
          <dgm:animLvl val="lvl"/>
          <dgm:resizeHandles/>
        </dgm:presLayoutVars>
      </dgm:prSet>
      <dgm:spPr/>
    </dgm:pt>
    <dgm:pt modelId="{8CC8EF7C-AE1E-4D72-A6B7-961EFB28FD2A}" type="pres">
      <dgm:prSet presAssocID="{B9A71328-895A-42E0-BFCA-BF1A2B52EA91}" presName="hierRoot1" presStyleCnt="0"/>
      <dgm:spPr/>
    </dgm:pt>
    <dgm:pt modelId="{304B333C-69A5-4BE7-8A2E-B6F224B75529}" type="pres">
      <dgm:prSet presAssocID="{B9A71328-895A-42E0-BFCA-BF1A2B52EA91}" presName="composite" presStyleCnt="0"/>
      <dgm:spPr/>
    </dgm:pt>
    <dgm:pt modelId="{EB0F2E94-3A6A-4812-8EF5-4E631185DBD8}" type="pres">
      <dgm:prSet presAssocID="{B9A71328-895A-42E0-BFCA-BF1A2B52EA91}" presName="background" presStyleLbl="node0" presStyleIdx="0" presStyleCnt="1"/>
      <dgm:spPr>
        <a:xfrm>
          <a:off x="2160535" y="486450"/>
          <a:ext cx="2918606" cy="870370"/>
        </a:xfrm>
        <a:prstGeom prst="roundRect">
          <a:avLst>
            <a:gd name="adj" fmla="val 10000"/>
          </a:avLst>
        </a:prstGeom>
      </dgm:spPr>
    </dgm:pt>
    <dgm:pt modelId="{75A387AE-09E2-4425-A7E3-1DF992E3937F}" type="pres">
      <dgm:prSet presAssocID="{B9A71328-895A-42E0-BFCA-BF1A2B52EA91}" presName="text" presStyleLbl="fgAcc0" presStyleIdx="0" presStyleCnt="1" custScaleX="212934">
        <dgm:presLayoutVars>
          <dgm:chPref val="3"/>
        </dgm:presLayoutVars>
      </dgm:prSet>
      <dgm:spPr/>
    </dgm:pt>
    <dgm:pt modelId="{2E6E4C71-5944-4F4E-9AC0-8FD657B6249D}" type="pres">
      <dgm:prSet presAssocID="{B9A71328-895A-42E0-BFCA-BF1A2B52EA91}" presName="hierChild2" presStyleCnt="0"/>
      <dgm:spPr/>
    </dgm:pt>
    <dgm:pt modelId="{0286E30D-1DA9-40C9-8B6F-8B11980DDB3F}" type="pres">
      <dgm:prSet presAssocID="{BA2702AF-31DD-418F-B870-FB1A8BA9A6B7}" presName="Name10" presStyleLbl="parChTrans1D2" presStyleIdx="0" presStyleCnt="3"/>
      <dgm:spPr/>
    </dgm:pt>
    <dgm:pt modelId="{8F46F92C-0181-4FD2-9250-CAC676AB116A}" type="pres">
      <dgm:prSet presAssocID="{6BA8385D-487B-4521-8320-CECBB612EC90}" presName="hierRoot2" presStyleCnt="0"/>
      <dgm:spPr/>
    </dgm:pt>
    <dgm:pt modelId="{1FDF8CC5-8F73-44FE-996E-D734E1E92891}" type="pres">
      <dgm:prSet presAssocID="{6BA8385D-487B-4521-8320-CECBB612EC90}" presName="composite2" presStyleCnt="0"/>
      <dgm:spPr/>
    </dgm:pt>
    <dgm:pt modelId="{293C50B0-9C92-4321-A90B-7F04DC11DC29}" type="pres">
      <dgm:prSet presAssocID="{6BA8385D-487B-4521-8320-CECBB612EC90}" presName="background2" presStyleLbl="node2" presStyleIdx="0" presStyleCnt="3"/>
      <dgm:spPr>
        <a:xfrm>
          <a:off x="840439" y="1755455"/>
          <a:ext cx="1370662" cy="870370"/>
        </a:xfrm>
        <a:prstGeom prst="roundRect">
          <a:avLst>
            <a:gd name="adj" fmla="val 10000"/>
          </a:avLst>
        </a:prstGeom>
      </dgm:spPr>
    </dgm:pt>
    <dgm:pt modelId="{4AF194BD-3DBE-4208-8532-C23F6563AD0F}" type="pres">
      <dgm:prSet presAssocID="{6BA8385D-487B-4521-8320-CECBB612EC90}" presName="text2" presStyleLbl="fgAcc2" presStyleIdx="0" presStyleCnt="3">
        <dgm:presLayoutVars>
          <dgm:chPref val="3"/>
        </dgm:presLayoutVars>
      </dgm:prSet>
      <dgm:spPr/>
    </dgm:pt>
    <dgm:pt modelId="{7759ABA7-85F9-4AC6-BC5C-672661157371}" type="pres">
      <dgm:prSet presAssocID="{6BA8385D-487B-4521-8320-CECBB612EC90}" presName="hierChild3" presStyleCnt="0"/>
      <dgm:spPr/>
    </dgm:pt>
    <dgm:pt modelId="{6C10962D-727D-49CA-850D-ECA579482BC5}" type="pres">
      <dgm:prSet presAssocID="{1324DF60-A322-4897-8100-DC1DF9940F93}" presName="Name17" presStyleLbl="parChTrans1D3" presStyleIdx="0" presStyleCnt="5"/>
      <dgm:spPr/>
    </dgm:pt>
    <dgm:pt modelId="{8336F241-1D75-46D4-B496-1EB4220EF6CC}" type="pres">
      <dgm:prSet presAssocID="{9E67DB8B-CAD8-4B5A-9EED-70FD5C041458}" presName="hierRoot3" presStyleCnt="0"/>
      <dgm:spPr/>
    </dgm:pt>
    <dgm:pt modelId="{781A8E8A-A939-4153-BD6C-CE7514CC2060}" type="pres">
      <dgm:prSet presAssocID="{9E67DB8B-CAD8-4B5A-9EED-70FD5C041458}" presName="composite3" presStyleCnt="0"/>
      <dgm:spPr/>
    </dgm:pt>
    <dgm:pt modelId="{0BC76DD8-EF38-40E0-AE70-93B4B1AF1D38}" type="pres">
      <dgm:prSet presAssocID="{9E67DB8B-CAD8-4B5A-9EED-70FD5C041458}" presName="background3" presStyleLbl="node3" presStyleIdx="0" presStyleCnt="5"/>
      <dgm:spPr>
        <a:xfrm>
          <a:off x="2812" y="3024460"/>
          <a:ext cx="1370662" cy="870370"/>
        </a:xfrm>
        <a:prstGeom prst="roundRect">
          <a:avLst>
            <a:gd name="adj" fmla="val 10000"/>
          </a:avLst>
        </a:prstGeom>
      </dgm:spPr>
    </dgm:pt>
    <dgm:pt modelId="{FB781BEB-F124-42E3-9BF8-C37927DE22AE}" type="pres">
      <dgm:prSet presAssocID="{9E67DB8B-CAD8-4B5A-9EED-70FD5C041458}" presName="text3" presStyleLbl="fgAcc3" presStyleIdx="0" presStyleCnt="5">
        <dgm:presLayoutVars>
          <dgm:chPref val="3"/>
        </dgm:presLayoutVars>
      </dgm:prSet>
      <dgm:spPr/>
    </dgm:pt>
    <dgm:pt modelId="{161CDC2A-C7F8-490F-8506-B1DCDCB3BDBE}" type="pres">
      <dgm:prSet presAssocID="{9E67DB8B-CAD8-4B5A-9EED-70FD5C041458}" presName="hierChild4" presStyleCnt="0"/>
      <dgm:spPr/>
    </dgm:pt>
    <dgm:pt modelId="{47B7FAEE-5BFB-4E64-B2DE-9230348F7178}" type="pres">
      <dgm:prSet presAssocID="{0F193BFF-6EE3-450D-9C1E-6E9A7AA73B60}" presName="Name17" presStyleLbl="parChTrans1D3" presStyleIdx="1" presStyleCnt="5"/>
      <dgm:spPr/>
    </dgm:pt>
    <dgm:pt modelId="{F3DEFDFE-D37B-4708-9DF9-088E1F9B9906}" type="pres">
      <dgm:prSet presAssocID="{E66146DA-68E7-44C0-A08D-C3A04AA3A793}" presName="hierRoot3" presStyleCnt="0"/>
      <dgm:spPr/>
    </dgm:pt>
    <dgm:pt modelId="{D90CD9FC-642F-432F-8BEA-A52D76F5ABFC}" type="pres">
      <dgm:prSet presAssocID="{E66146DA-68E7-44C0-A08D-C3A04AA3A793}" presName="composite3" presStyleCnt="0"/>
      <dgm:spPr/>
    </dgm:pt>
    <dgm:pt modelId="{A31A277D-2542-401A-B7AE-EEA214F4A7C0}" type="pres">
      <dgm:prSet presAssocID="{E66146DA-68E7-44C0-A08D-C3A04AA3A793}" presName="background3" presStyleLbl="node3" presStyleIdx="1" presStyleCnt="5"/>
      <dgm:spPr>
        <a:xfrm>
          <a:off x="1678066" y="3024460"/>
          <a:ext cx="1370662" cy="870370"/>
        </a:xfrm>
        <a:prstGeom prst="roundRect">
          <a:avLst>
            <a:gd name="adj" fmla="val 10000"/>
          </a:avLst>
        </a:prstGeom>
      </dgm:spPr>
    </dgm:pt>
    <dgm:pt modelId="{387D2A29-4D40-4DDF-BC1E-09341851C460}" type="pres">
      <dgm:prSet presAssocID="{E66146DA-68E7-44C0-A08D-C3A04AA3A793}" presName="text3" presStyleLbl="fgAcc3" presStyleIdx="1" presStyleCnt="5">
        <dgm:presLayoutVars>
          <dgm:chPref val="3"/>
        </dgm:presLayoutVars>
      </dgm:prSet>
      <dgm:spPr/>
    </dgm:pt>
    <dgm:pt modelId="{199EB21D-3512-4094-A9DF-F5D743D6796E}" type="pres">
      <dgm:prSet presAssocID="{E66146DA-68E7-44C0-A08D-C3A04AA3A793}" presName="hierChild4" presStyleCnt="0"/>
      <dgm:spPr/>
    </dgm:pt>
    <dgm:pt modelId="{304BA4D0-D7A8-4B95-9B38-0EDFB04642AE}" type="pres">
      <dgm:prSet presAssocID="{D9F4429A-A35F-4D47-B048-BAD5CFD85FC2}" presName="Name10" presStyleLbl="parChTrans1D2" presStyleIdx="1" presStyleCnt="3"/>
      <dgm:spPr/>
    </dgm:pt>
    <dgm:pt modelId="{9AFC0FB9-0826-4850-BA15-F0370BFAF51E}" type="pres">
      <dgm:prSet presAssocID="{10553F50-184C-4F81-827F-69CE9D79E9DF}" presName="hierRoot2" presStyleCnt="0"/>
      <dgm:spPr/>
    </dgm:pt>
    <dgm:pt modelId="{AA7F3F54-5AF1-4968-8DDC-7528C4AF85AB}" type="pres">
      <dgm:prSet presAssocID="{10553F50-184C-4F81-827F-69CE9D79E9DF}" presName="composite2" presStyleCnt="0"/>
      <dgm:spPr/>
    </dgm:pt>
    <dgm:pt modelId="{E91EE95B-6534-41F5-B522-91F7DA59A354}" type="pres">
      <dgm:prSet presAssocID="{10553F50-184C-4F81-827F-69CE9D79E9DF}" presName="background2" presStyleLbl="node2" presStyleIdx="1" presStyleCnt="3"/>
      <dgm:spPr>
        <a:xfrm>
          <a:off x="2515693" y="1755455"/>
          <a:ext cx="1370662" cy="870370"/>
        </a:xfrm>
        <a:prstGeom prst="roundRect">
          <a:avLst>
            <a:gd name="adj" fmla="val 10000"/>
          </a:avLst>
        </a:prstGeom>
      </dgm:spPr>
    </dgm:pt>
    <dgm:pt modelId="{9162188D-CFBE-41D6-8BA2-DDB122332470}" type="pres">
      <dgm:prSet presAssocID="{10553F50-184C-4F81-827F-69CE9D79E9DF}" presName="text2" presStyleLbl="fgAcc2" presStyleIdx="1" presStyleCnt="3">
        <dgm:presLayoutVars>
          <dgm:chPref val="3"/>
        </dgm:presLayoutVars>
      </dgm:prSet>
      <dgm:spPr/>
    </dgm:pt>
    <dgm:pt modelId="{909914CB-ADE5-4D1B-A139-85D5D8FBE518}" type="pres">
      <dgm:prSet presAssocID="{10553F50-184C-4F81-827F-69CE9D79E9DF}" presName="hierChild3" presStyleCnt="0"/>
      <dgm:spPr/>
    </dgm:pt>
    <dgm:pt modelId="{1D48A4E3-E2B1-4D70-A53D-D9979425E18D}" type="pres">
      <dgm:prSet presAssocID="{D7CCC669-D999-4560-B3DE-4E78555E88ED}" presName="Name10" presStyleLbl="parChTrans1D2" presStyleIdx="2" presStyleCnt="3"/>
      <dgm:spPr/>
    </dgm:pt>
    <dgm:pt modelId="{80F760C4-0965-41CB-BC11-579059961387}" type="pres">
      <dgm:prSet presAssocID="{C274201B-7B9A-463B-A30D-3AA6639710C8}" presName="hierRoot2" presStyleCnt="0"/>
      <dgm:spPr/>
    </dgm:pt>
    <dgm:pt modelId="{92484813-224F-48D6-86C3-54203B279DE0}" type="pres">
      <dgm:prSet presAssocID="{C274201B-7B9A-463B-A30D-3AA6639710C8}" presName="composite2" presStyleCnt="0"/>
      <dgm:spPr/>
    </dgm:pt>
    <dgm:pt modelId="{5D756B78-C949-4498-8BAC-B6CAF776CECF}" type="pres">
      <dgm:prSet presAssocID="{C274201B-7B9A-463B-A30D-3AA6639710C8}" presName="background2" presStyleLbl="node2" presStyleIdx="2" presStyleCnt="3"/>
      <dgm:spPr>
        <a:xfrm>
          <a:off x="5028574" y="1755455"/>
          <a:ext cx="1370662" cy="870370"/>
        </a:xfrm>
        <a:prstGeom prst="roundRect">
          <a:avLst>
            <a:gd name="adj" fmla="val 10000"/>
          </a:avLst>
        </a:prstGeom>
      </dgm:spPr>
    </dgm:pt>
    <dgm:pt modelId="{084EC4BA-0E59-4C07-8E7A-BDD8A4090715}" type="pres">
      <dgm:prSet presAssocID="{C274201B-7B9A-463B-A30D-3AA6639710C8}" presName="text2" presStyleLbl="fgAcc2" presStyleIdx="2" presStyleCnt="3" custAng="0">
        <dgm:presLayoutVars>
          <dgm:chPref val="3"/>
        </dgm:presLayoutVars>
      </dgm:prSet>
      <dgm:spPr/>
    </dgm:pt>
    <dgm:pt modelId="{E986623C-F027-46CE-A190-5FC55EB148B8}" type="pres">
      <dgm:prSet presAssocID="{C274201B-7B9A-463B-A30D-3AA6639710C8}" presName="hierChild3" presStyleCnt="0"/>
      <dgm:spPr/>
    </dgm:pt>
    <dgm:pt modelId="{0F9EC743-4978-43C0-B3C1-EECD29E14AF2}" type="pres">
      <dgm:prSet presAssocID="{A62FC9BD-73B1-4243-94C1-16FB4433265D}" presName="Name17" presStyleLbl="parChTrans1D3" presStyleIdx="2" presStyleCnt="5"/>
      <dgm:spPr/>
    </dgm:pt>
    <dgm:pt modelId="{2F4D616C-0BD4-4F02-BCC7-22A1A6CA844A}" type="pres">
      <dgm:prSet presAssocID="{28EAE377-F761-48AE-A362-FDD5BA096AE6}" presName="hierRoot3" presStyleCnt="0"/>
      <dgm:spPr/>
    </dgm:pt>
    <dgm:pt modelId="{A1D8EA04-9AD7-4520-A14D-11190A59659F}" type="pres">
      <dgm:prSet presAssocID="{28EAE377-F761-48AE-A362-FDD5BA096AE6}" presName="composite3" presStyleCnt="0"/>
      <dgm:spPr/>
    </dgm:pt>
    <dgm:pt modelId="{1194B63C-4BD4-4FF6-80AC-F5279DB69863}" type="pres">
      <dgm:prSet presAssocID="{28EAE377-F761-48AE-A362-FDD5BA096AE6}" presName="background3" presStyleLbl="node3" presStyleIdx="2" presStyleCnt="5"/>
      <dgm:spPr>
        <a:xfrm>
          <a:off x="3353320" y="3024460"/>
          <a:ext cx="1370662" cy="870370"/>
        </a:xfrm>
        <a:prstGeom prst="roundRect">
          <a:avLst>
            <a:gd name="adj" fmla="val 10000"/>
          </a:avLst>
        </a:prstGeom>
      </dgm:spPr>
    </dgm:pt>
    <dgm:pt modelId="{7F6F8B90-43ED-4ACD-8AA6-9558AD6DE205}" type="pres">
      <dgm:prSet presAssocID="{28EAE377-F761-48AE-A362-FDD5BA096AE6}" presName="text3" presStyleLbl="fgAcc3" presStyleIdx="2" presStyleCnt="5">
        <dgm:presLayoutVars>
          <dgm:chPref val="3"/>
        </dgm:presLayoutVars>
      </dgm:prSet>
      <dgm:spPr/>
    </dgm:pt>
    <dgm:pt modelId="{7131B4BD-F700-4CEA-B77C-09004C26ABDA}" type="pres">
      <dgm:prSet presAssocID="{28EAE377-F761-48AE-A362-FDD5BA096AE6}" presName="hierChild4" presStyleCnt="0"/>
      <dgm:spPr/>
    </dgm:pt>
    <dgm:pt modelId="{30CF9F81-3C45-4BE1-8423-89FFFDCBAA25}" type="pres">
      <dgm:prSet presAssocID="{B4C02DF0-5FBE-426C-8F46-CAD5912E9CD9}" presName="Name17" presStyleLbl="parChTrans1D3" presStyleIdx="3" presStyleCnt="5"/>
      <dgm:spPr/>
    </dgm:pt>
    <dgm:pt modelId="{CFB77BE2-391A-4260-979D-2D2673D763C8}" type="pres">
      <dgm:prSet presAssocID="{F8DE4354-2B74-4400-82A1-6F7A36F0830A}" presName="hierRoot3" presStyleCnt="0"/>
      <dgm:spPr/>
    </dgm:pt>
    <dgm:pt modelId="{748DCD2D-CF60-44E1-B970-3339F1C1EFCB}" type="pres">
      <dgm:prSet presAssocID="{F8DE4354-2B74-4400-82A1-6F7A36F0830A}" presName="composite3" presStyleCnt="0"/>
      <dgm:spPr/>
    </dgm:pt>
    <dgm:pt modelId="{9E764CBC-D712-4C14-9948-42F9E432D0BF}" type="pres">
      <dgm:prSet presAssocID="{F8DE4354-2B74-4400-82A1-6F7A36F0830A}" presName="background3" presStyleLbl="node3" presStyleIdx="3" presStyleCnt="5"/>
      <dgm:spPr>
        <a:xfrm>
          <a:off x="5028574" y="3024460"/>
          <a:ext cx="1370662" cy="870370"/>
        </a:xfrm>
        <a:prstGeom prst="roundRect">
          <a:avLst>
            <a:gd name="adj" fmla="val 10000"/>
          </a:avLst>
        </a:prstGeom>
      </dgm:spPr>
    </dgm:pt>
    <dgm:pt modelId="{0815C725-1E29-4916-B5D5-48D7614DA8EC}" type="pres">
      <dgm:prSet presAssocID="{F8DE4354-2B74-4400-82A1-6F7A36F0830A}" presName="text3" presStyleLbl="fgAcc3" presStyleIdx="3" presStyleCnt="5">
        <dgm:presLayoutVars>
          <dgm:chPref val="3"/>
        </dgm:presLayoutVars>
      </dgm:prSet>
      <dgm:spPr/>
    </dgm:pt>
    <dgm:pt modelId="{1DD2B5FC-970C-43C6-A378-D049B90979EC}" type="pres">
      <dgm:prSet presAssocID="{F8DE4354-2B74-4400-82A1-6F7A36F0830A}" presName="hierChild4" presStyleCnt="0"/>
      <dgm:spPr/>
    </dgm:pt>
    <dgm:pt modelId="{F814ED03-E2AC-49E6-882B-5B0548EA5754}" type="pres">
      <dgm:prSet presAssocID="{31347B95-7BE0-4881-BED3-9F53BCDDE110}" presName="Name17" presStyleLbl="parChTrans1D3" presStyleIdx="4" presStyleCnt="5"/>
      <dgm:spPr/>
    </dgm:pt>
    <dgm:pt modelId="{0F80A94A-AA7D-40AB-8D4D-4143475995EA}" type="pres">
      <dgm:prSet presAssocID="{3443F926-DECB-4090-8816-404E62278C30}" presName="hierRoot3" presStyleCnt="0"/>
      <dgm:spPr/>
    </dgm:pt>
    <dgm:pt modelId="{31617CDF-095D-4ADD-BD39-5F203A4D34EF}" type="pres">
      <dgm:prSet presAssocID="{3443F926-DECB-4090-8816-404E62278C30}" presName="composite3" presStyleCnt="0"/>
      <dgm:spPr/>
    </dgm:pt>
    <dgm:pt modelId="{9B0A259D-5B0E-48CC-AA69-F7802C2DFECC}" type="pres">
      <dgm:prSet presAssocID="{3443F926-DECB-4090-8816-404E62278C30}" presName="background3" presStyleLbl="node3" presStyleIdx="4" presStyleCnt="5"/>
      <dgm:spPr>
        <a:xfrm>
          <a:off x="6703828" y="3024460"/>
          <a:ext cx="1370662" cy="870370"/>
        </a:xfrm>
        <a:prstGeom prst="roundRect">
          <a:avLst>
            <a:gd name="adj" fmla="val 10000"/>
          </a:avLst>
        </a:prstGeom>
      </dgm:spPr>
    </dgm:pt>
    <dgm:pt modelId="{61640496-8BE5-4474-B8CD-5B3F16987704}" type="pres">
      <dgm:prSet presAssocID="{3443F926-DECB-4090-8816-404E62278C30}" presName="text3" presStyleLbl="fgAcc3" presStyleIdx="4" presStyleCnt="5">
        <dgm:presLayoutVars>
          <dgm:chPref val="3"/>
        </dgm:presLayoutVars>
      </dgm:prSet>
      <dgm:spPr/>
    </dgm:pt>
    <dgm:pt modelId="{F27A3779-B317-4B80-8B53-AB444022EECB}" type="pres">
      <dgm:prSet presAssocID="{3443F926-DECB-4090-8816-404E62278C30}" presName="hierChild4" presStyleCnt="0"/>
      <dgm:spPr/>
    </dgm:pt>
  </dgm:ptLst>
  <dgm:cxnLst>
    <dgm:cxn modelId="{127A6203-AA93-4C7C-A872-50E45BB3183E}" type="presOf" srcId="{10553F50-184C-4F81-827F-69CE9D79E9DF}" destId="{9162188D-CFBE-41D6-8BA2-DDB122332470}" srcOrd="0" destOrd="0" presId="urn:microsoft.com/office/officeart/2005/8/layout/hierarchy1"/>
    <dgm:cxn modelId="{47E8BA12-FB3D-4D15-9CEB-772803F754CA}" type="presOf" srcId="{28EAE377-F761-48AE-A362-FDD5BA096AE6}" destId="{7F6F8B90-43ED-4ACD-8AA6-9558AD6DE205}" srcOrd="0" destOrd="0" presId="urn:microsoft.com/office/officeart/2005/8/layout/hierarchy1"/>
    <dgm:cxn modelId="{C2C36A1D-D5BC-43EF-AC08-2AA14DBE3851}" type="presOf" srcId="{F8DE4354-2B74-4400-82A1-6F7A36F0830A}" destId="{0815C725-1E29-4916-B5D5-48D7614DA8EC}" srcOrd="0" destOrd="0" presId="urn:microsoft.com/office/officeart/2005/8/layout/hierarchy1"/>
    <dgm:cxn modelId="{99C79624-6A42-407F-B91B-D57F61FA015A}" srcId="{D81D9CDE-475A-404C-9A04-259469EF14C8}" destId="{B9A71328-895A-42E0-BFCA-BF1A2B52EA91}" srcOrd="0" destOrd="0" parTransId="{4E8FA3FB-8713-424B-92ED-8E872DEF7550}" sibTransId="{68E93358-4969-4F54-A067-577FA48AEDD7}"/>
    <dgm:cxn modelId="{2F17912F-E049-4A0B-B92E-97EF3A3AB16F}" type="presOf" srcId="{E66146DA-68E7-44C0-A08D-C3A04AA3A793}" destId="{387D2A29-4D40-4DDF-BC1E-09341851C460}" srcOrd="0" destOrd="0" presId="urn:microsoft.com/office/officeart/2005/8/layout/hierarchy1"/>
    <dgm:cxn modelId="{6174F630-4687-47AD-BD33-1443295CC298}" type="presOf" srcId="{D7CCC669-D999-4560-B3DE-4E78555E88ED}" destId="{1D48A4E3-E2B1-4D70-A53D-D9979425E18D}" srcOrd="0" destOrd="0" presId="urn:microsoft.com/office/officeart/2005/8/layout/hierarchy1"/>
    <dgm:cxn modelId="{1C4CA632-52CD-4A11-B335-35697A51A7C5}" srcId="{C274201B-7B9A-463B-A30D-3AA6639710C8}" destId="{F8DE4354-2B74-4400-82A1-6F7A36F0830A}" srcOrd="1" destOrd="0" parTransId="{B4C02DF0-5FBE-426C-8F46-CAD5912E9CD9}" sibTransId="{7903D720-7CBD-43AA-B4BE-6DDCCFF67DFC}"/>
    <dgm:cxn modelId="{F06E6161-5BC9-44BF-A153-B39FD8FDDE5D}" type="presOf" srcId="{D81D9CDE-475A-404C-9A04-259469EF14C8}" destId="{D7606162-4109-4D6C-AF6B-94F5546736F7}" srcOrd="0" destOrd="0" presId="urn:microsoft.com/office/officeart/2005/8/layout/hierarchy1"/>
    <dgm:cxn modelId="{3710E766-0FAB-4D3B-9E98-6790F8AF8FFF}" type="presOf" srcId="{B4C02DF0-5FBE-426C-8F46-CAD5912E9CD9}" destId="{30CF9F81-3C45-4BE1-8423-89FFFDCBAA25}" srcOrd="0" destOrd="0" presId="urn:microsoft.com/office/officeart/2005/8/layout/hierarchy1"/>
    <dgm:cxn modelId="{43E7C948-91D3-4A42-9804-59EB88A551CA}" type="presOf" srcId="{6BA8385D-487B-4521-8320-CECBB612EC90}" destId="{4AF194BD-3DBE-4208-8532-C23F6563AD0F}" srcOrd="0" destOrd="0" presId="urn:microsoft.com/office/officeart/2005/8/layout/hierarchy1"/>
    <dgm:cxn modelId="{68D6086D-DE4F-400E-B777-4263B42ABB2C}" type="presOf" srcId="{0F193BFF-6EE3-450D-9C1E-6E9A7AA73B60}" destId="{47B7FAEE-5BFB-4E64-B2DE-9230348F7178}" srcOrd="0" destOrd="0" presId="urn:microsoft.com/office/officeart/2005/8/layout/hierarchy1"/>
    <dgm:cxn modelId="{DB2CDD6F-00ED-492A-80EB-C9D11C91C6D7}" type="presOf" srcId="{3443F926-DECB-4090-8816-404E62278C30}" destId="{61640496-8BE5-4474-B8CD-5B3F16987704}" srcOrd="0" destOrd="0" presId="urn:microsoft.com/office/officeart/2005/8/layout/hierarchy1"/>
    <dgm:cxn modelId="{DD975F53-7905-4954-93C8-2A2D73FAC1BD}" type="presOf" srcId="{B9A71328-895A-42E0-BFCA-BF1A2B52EA91}" destId="{75A387AE-09E2-4425-A7E3-1DF992E3937F}" srcOrd="0" destOrd="0" presId="urn:microsoft.com/office/officeart/2005/8/layout/hierarchy1"/>
    <dgm:cxn modelId="{3266BA73-CED1-4CC3-9874-6F1514D51AFC}" type="presOf" srcId="{1324DF60-A322-4897-8100-DC1DF9940F93}" destId="{6C10962D-727D-49CA-850D-ECA579482BC5}" srcOrd="0" destOrd="0" presId="urn:microsoft.com/office/officeart/2005/8/layout/hierarchy1"/>
    <dgm:cxn modelId="{499B4155-0C5F-4A70-A1BD-FA1B9F9480B1}" srcId="{B9A71328-895A-42E0-BFCA-BF1A2B52EA91}" destId="{10553F50-184C-4F81-827F-69CE9D79E9DF}" srcOrd="1" destOrd="0" parTransId="{D9F4429A-A35F-4D47-B048-BAD5CFD85FC2}" sibTransId="{18C16127-5CF9-4611-85FC-F85D5BC97899}"/>
    <dgm:cxn modelId="{97B1E377-7904-4DC8-AF44-C1618DCAF3C5}" srcId="{B9A71328-895A-42E0-BFCA-BF1A2B52EA91}" destId="{6BA8385D-487B-4521-8320-CECBB612EC90}" srcOrd="0" destOrd="0" parTransId="{BA2702AF-31DD-418F-B870-FB1A8BA9A6B7}" sibTransId="{B85D44A6-31A1-44FE-8A2D-D1B1AEDE322F}"/>
    <dgm:cxn modelId="{4F1ECD98-4EDA-475E-A505-B9AC6059C86A}" srcId="{B9A71328-895A-42E0-BFCA-BF1A2B52EA91}" destId="{C274201B-7B9A-463B-A30D-3AA6639710C8}" srcOrd="2" destOrd="0" parTransId="{D7CCC669-D999-4560-B3DE-4E78555E88ED}" sibTransId="{A0B0ECC5-1FCF-44F0-B0C3-8415AC2F303C}"/>
    <dgm:cxn modelId="{A3CC919A-4F66-480C-9478-539F654BAD4A}" type="presOf" srcId="{C274201B-7B9A-463B-A30D-3AA6639710C8}" destId="{084EC4BA-0E59-4C07-8E7A-BDD8A4090715}" srcOrd="0" destOrd="0" presId="urn:microsoft.com/office/officeart/2005/8/layout/hierarchy1"/>
    <dgm:cxn modelId="{D36DCD9F-DE5A-4B46-967E-231D96972594}" type="presOf" srcId="{9E67DB8B-CAD8-4B5A-9EED-70FD5C041458}" destId="{FB781BEB-F124-42E3-9BF8-C37927DE22AE}" srcOrd="0" destOrd="0" presId="urn:microsoft.com/office/officeart/2005/8/layout/hierarchy1"/>
    <dgm:cxn modelId="{CC788AAE-B534-4574-8395-00D6508C3267}" srcId="{C274201B-7B9A-463B-A30D-3AA6639710C8}" destId="{3443F926-DECB-4090-8816-404E62278C30}" srcOrd="2" destOrd="0" parTransId="{31347B95-7BE0-4881-BED3-9F53BCDDE110}" sibTransId="{22BF374A-D6B7-48F4-95C2-38AF0E79B8D1}"/>
    <dgm:cxn modelId="{27EBABAE-40FA-4D6E-93AE-D367A2EA6B98}" srcId="{C274201B-7B9A-463B-A30D-3AA6639710C8}" destId="{28EAE377-F761-48AE-A362-FDD5BA096AE6}" srcOrd="0" destOrd="0" parTransId="{A62FC9BD-73B1-4243-94C1-16FB4433265D}" sibTransId="{9B1A4219-9418-4CC0-B1BB-351C40D71DEB}"/>
    <dgm:cxn modelId="{6B8ACEB1-A41F-44C7-80FC-9F2AA68448E7}" srcId="{6BA8385D-487B-4521-8320-CECBB612EC90}" destId="{9E67DB8B-CAD8-4B5A-9EED-70FD5C041458}" srcOrd="0" destOrd="0" parTransId="{1324DF60-A322-4897-8100-DC1DF9940F93}" sibTransId="{AE427590-46AB-4051-98A1-4477EB721AD3}"/>
    <dgm:cxn modelId="{C832A3B8-1AB9-4C17-B651-436D842826DE}" type="presOf" srcId="{BA2702AF-31DD-418F-B870-FB1A8BA9A6B7}" destId="{0286E30D-1DA9-40C9-8B6F-8B11980DDB3F}" srcOrd="0" destOrd="0" presId="urn:microsoft.com/office/officeart/2005/8/layout/hierarchy1"/>
    <dgm:cxn modelId="{82D33DBB-59B2-4666-B269-12A95B17AC6A}" type="presOf" srcId="{D9F4429A-A35F-4D47-B048-BAD5CFD85FC2}" destId="{304BA4D0-D7A8-4B95-9B38-0EDFB04642AE}" srcOrd="0" destOrd="0" presId="urn:microsoft.com/office/officeart/2005/8/layout/hierarchy1"/>
    <dgm:cxn modelId="{9487FEBB-7C3C-498A-85FE-09171507B5E6}" srcId="{6BA8385D-487B-4521-8320-CECBB612EC90}" destId="{E66146DA-68E7-44C0-A08D-C3A04AA3A793}" srcOrd="1" destOrd="0" parTransId="{0F193BFF-6EE3-450D-9C1E-6E9A7AA73B60}" sibTransId="{0ECFA76F-492B-47C1-B018-3323C31D5C9B}"/>
    <dgm:cxn modelId="{D89AD8C8-D307-4C24-97C7-F00779489C46}" type="presOf" srcId="{A62FC9BD-73B1-4243-94C1-16FB4433265D}" destId="{0F9EC743-4978-43C0-B3C1-EECD29E14AF2}" srcOrd="0" destOrd="0" presId="urn:microsoft.com/office/officeart/2005/8/layout/hierarchy1"/>
    <dgm:cxn modelId="{70F01CCC-987D-4BF8-83F4-9F0D07CB6E5B}" type="presOf" srcId="{31347B95-7BE0-4881-BED3-9F53BCDDE110}" destId="{F814ED03-E2AC-49E6-882B-5B0548EA5754}" srcOrd="0" destOrd="0" presId="urn:microsoft.com/office/officeart/2005/8/layout/hierarchy1"/>
    <dgm:cxn modelId="{309E2263-DA25-4984-83D1-A29B3E8C002C}" type="presParOf" srcId="{D7606162-4109-4D6C-AF6B-94F5546736F7}" destId="{8CC8EF7C-AE1E-4D72-A6B7-961EFB28FD2A}" srcOrd="0" destOrd="0" presId="urn:microsoft.com/office/officeart/2005/8/layout/hierarchy1"/>
    <dgm:cxn modelId="{881DAA9A-7842-4421-8915-52CD53753F0A}" type="presParOf" srcId="{8CC8EF7C-AE1E-4D72-A6B7-961EFB28FD2A}" destId="{304B333C-69A5-4BE7-8A2E-B6F224B75529}" srcOrd="0" destOrd="0" presId="urn:microsoft.com/office/officeart/2005/8/layout/hierarchy1"/>
    <dgm:cxn modelId="{4A5713D2-F14E-40E7-A8DF-DAB800699F52}" type="presParOf" srcId="{304B333C-69A5-4BE7-8A2E-B6F224B75529}" destId="{EB0F2E94-3A6A-4812-8EF5-4E631185DBD8}" srcOrd="0" destOrd="0" presId="urn:microsoft.com/office/officeart/2005/8/layout/hierarchy1"/>
    <dgm:cxn modelId="{3A3D41D5-A411-45EB-B49B-6EE65D941BB6}" type="presParOf" srcId="{304B333C-69A5-4BE7-8A2E-B6F224B75529}" destId="{75A387AE-09E2-4425-A7E3-1DF992E3937F}" srcOrd="1" destOrd="0" presId="urn:microsoft.com/office/officeart/2005/8/layout/hierarchy1"/>
    <dgm:cxn modelId="{162DB575-6D44-46DF-8535-EB282109C623}" type="presParOf" srcId="{8CC8EF7C-AE1E-4D72-A6B7-961EFB28FD2A}" destId="{2E6E4C71-5944-4F4E-9AC0-8FD657B6249D}" srcOrd="1" destOrd="0" presId="urn:microsoft.com/office/officeart/2005/8/layout/hierarchy1"/>
    <dgm:cxn modelId="{D27B0687-91CF-4437-9470-DA92F5E5683E}" type="presParOf" srcId="{2E6E4C71-5944-4F4E-9AC0-8FD657B6249D}" destId="{0286E30D-1DA9-40C9-8B6F-8B11980DDB3F}" srcOrd="0" destOrd="0" presId="urn:microsoft.com/office/officeart/2005/8/layout/hierarchy1"/>
    <dgm:cxn modelId="{F645CF2F-AFEC-44A4-8759-FD7D3E5DB938}" type="presParOf" srcId="{2E6E4C71-5944-4F4E-9AC0-8FD657B6249D}" destId="{8F46F92C-0181-4FD2-9250-CAC676AB116A}" srcOrd="1" destOrd="0" presId="urn:microsoft.com/office/officeart/2005/8/layout/hierarchy1"/>
    <dgm:cxn modelId="{5AE9893F-AD3C-4C1F-8D43-ECBDB1518B6B}" type="presParOf" srcId="{8F46F92C-0181-4FD2-9250-CAC676AB116A}" destId="{1FDF8CC5-8F73-44FE-996E-D734E1E92891}" srcOrd="0" destOrd="0" presId="urn:microsoft.com/office/officeart/2005/8/layout/hierarchy1"/>
    <dgm:cxn modelId="{86A36260-7ABA-474F-85FC-9F886B3D76E3}" type="presParOf" srcId="{1FDF8CC5-8F73-44FE-996E-D734E1E92891}" destId="{293C50B0-9C92-4321-A90B-7F04DC11DC29}" srcOrd="0" destOrd="0" presId="urn:microsoft.com/office/officeart/2005/8/layout/hierarchy1"/>
    <dgm:cxn modelId="{2B369A49-5866-4350-9EF1-9EE5540FEC25}" type="presParOf" srcId="{1FDF8CC5-8F73-44FE-996E-D734E1E92891}" destId="{4AF194BD-3DBE-4208-8532-C23F6563AD0F}" srcOrd="1" destOrd="0" presId="urn:microsoft.com/office/officeart/2005/8/layout/hierarchy1"/>
    <dgm:cxn modelId="{42D3281E-01DD-4769-A0D9-4A728B7CC282}" type="presParOf" srcId="{8F46F92C-0181-4FD2-9250-CAC676AB116A}" destId="{7759ABA7-85F9-4AC6-BC5C-672661157371}" srcOrd="1" destOrd="0" presId="urn:microsoft.com/office/officeart/2005/8/layout/hierarchy1"/>
    <dgm:cxn modelId="{AA01969A-C844-400E-89BF-4FE1125FB410}" type="presParOf" srcId="{7759ABA7-85F9-4AC6-BC5C-672661157371}" destId="{6C10962D-727D-49CA-850D-ECA579482BC5}" srcOrd="0" destOrd="0" presId="urn:microsoft.com/office/officeart/2005/8/layout/hierarchy1"/>
    <dgm:cxn modelId="{38DBE89F-D8AA-4E2D-A4C2-94BEF09A1D1F}" type="presParOf" srcId="{7759ABA7-85F9-4AC6-BC5C-672661157371}" destId="{8336F241-1D75-46D4-B496-1EB4220EF6CC}" srcOrd="1" destOrd="0" presId="urn:microsoft.com/office/officeart/2005/8/layout/hierarchy1"/>
    <dgm:cxn modelId="{867BA8ED-1070-473B-8965-D500B613362B}" type="presParOf" srcId="{8336F241-1D75-46D4-B496-1EB4220EF6CC}" destId="{781A8E8A-A939-4153-BD6C-CE7514CC2060}" srcOrd="0" destOrd="0" presId="urn:microsoft.com/office/officeart/2005/8/layout/hierarchy1"/>
    <dgm:cxn modelId="{13D0B4A1-2A68-4924-9EB1-E6B4C511054F}" type="presParOf" srcId="{781A8E8A-A939-4153-BD6C-CE7514CC2060}" destId="{0BC76DD8-EF38-40E0-AE70-93B4B1AF1D38}" srcOrd="0" destOrd="0" presId="urn:microsoft.com/office/officeart/2005/8/layout/hierarchy1"/>
    <dgm:cxn modelId="{38F22738-48E0-495D-A86D-1DA1EC2EB097}" type="presParOf" srcId="{781A8E8A-A939-4153-BD6C-CE7514CC2060}" destId="{FB781BEB-F124-42E3-9BF8-C37927DE22AE}" srcOrd="1" destOrd="0" presId="urn:microsoft.com/office/officeart/2005/8/layout/hierarchy1"/>
    <dgm:cxn modelId="{72AC5713-B437-4F7E-A18F-A76E12310AFA}" type="presParOf" srcId="{8336F241-1D75-46D4-B496-1EB4220EF6CC}" destId="{161CDC2A-C7F8-490F-8506-B1DCDCB3BDBE}" srcOrd="1" destOrd="0" presId="urn:microsoft.com/office/officeart/2005/8/layout/hierarchy1"/>
    <dgm:cxn modelId="{2A80B6F2-5186-4606-8AA6-052522CE1636}" type="presParOf" srcId="{7759ABA7-85F9-4AC6-BC5C-672661157371}" destId="{47B7FAEE-5BFB-4E64-B2DE-9230348F7178}" srcOrd="2" destOrd="0" presId="urn:microsoft.com/office/officeart/2005/8/layout/hierarchy1"/>
    <dgm:cxn modelId="{7B6846ED-A058-4F0A-8FB3-DD423076D40A}" type="presParOf" srcId="{7759ABA7-85F9-4AC6-BC5C-672661157371}" destId="{F3DEFDFE-D37B-4708-9DF9-088E1F9B9906}" srcOrd="3" destOrd="0" presId="urn:microsoft.com/office/officeart/2005/8/layout/hierarchy1"/>
    <dgm:cxn modelId="{05C48E9E-397C-401D-87B3-AB30C3C9ECCA}" type="presParOf" srcId="{F3DEFDFE-D37B-4708-9DF9-088E1F9B9906}" destId="{D90CD9FC-642F-432F-8BEA-A52D76F5ABFC}" srcOrd="0" destOrd="0" presId="urn:microsoft.com/office/officeart/2005/8/layout/hierarchy1"/>
    <dgm:cxn modelId="{640DF33C-D888-4FFA-A6FF-8CA80EBA54B4}" type="presParOf" srcId="{D90CD9FC-642F-432F-8BEA-A52D76F5ABFC}" destId="{A31A277D-2542-401A-B7AE-EEA214F4A7C0}" srcOrd="0" destOrd="0" presId="urn:microsoft.com/office/officeart/2005/8/layout/hierarchy1"/>
    <dgm:cxn modelId="{99B28516-3FC9-46CC-ADE1-2159A1B377F0}" type="presParOf" srcId="{D90CD9FC-642F-432F-8BEA-A52D76F5ABFC}" destId="{387D2A29-4D40-4DDF-BC1E-09341851C460}" srcOrd="1" destOrd="0" presId="urn:microsoft.com/office/officeart/2005/8/layout/hierarchy1"/>
    <dgm:cxn modelId="{0E0D8CFA-DC19-4400-9899-C78A08ED58A8}" type="presParOf" srcId="{F3DEFDFE-D37B-4708-9DF9-088E1F9B9906}" destId="{199EB21D-3512-4094-A9DF-F5D743D6796E}" srcOrd="1" destOrd="0" presId="urn:microsoft.com/office/officeart/2005/8/layout/hierarchy1"/>
    <dgm:cxn modelId="{40A5B693-0655-4FE2-BFC3-8999F344FAB9}" type="presParOf" srcId="{2E6E4C71-5944-4F4E-9AC0-8FD657B6249D}" destId="{304BA4D0-D7A8-4B95-9B38-0EDFB04642AE}" srcOrd="2" destOrd="0" presId="urn:microsoft.com/office/officeart/2005/8/layout/hierarchy1"/>
    <dgm:cxn modelId="{B3F9FDFC-4B59-4429-8C87-C8A8C99BF6B8}" type="presParOf" srcId="{2E6E4C71-5944-4F4E-9AC0-8FD657B6249D}" destId="{9AFC0FB9-0826-4850-BA15-F0370BFAF51E}" srcOrd="3" destOrd="0" presId="urn:microsoft.com/office/officeart/2005/8/layout/hierarchy1"/>
    <dgm:cxn modelId="{8CA1F184-B1EE-4329-98CF-64F25180DE52}" type="presParOf" srcId="{9AFC0FB9-0826-4850-BA15-F0370BFAF51E}" destId="{AA7F3F54-5AF1-4968-8DDC-7528C4AF85AB}" srcOrd="0" destOrd="0" presId="urn:microsoft.com/office/officeart/2005/8/layout/hierarchy1"/>
    <dgm:cxn modelId="{231B491D-2849-4CD9-8E69-7CA3864F5F63}" type="presParOf" srcId="{AA7F3F54-5AF1-4968-8DDC-7528C4AF85AB}" destId="{E91EE95B-6534-41F5-B522-91F7DA59A354}" srcOrd="0" destOrd="0" presId="urn:microsoft.com/office/officeart/2005/8/layout/hierarchy1"/>
    <dgm:cxn modelId="{DEE180B7-92D0-48D0-81E6-8803CB4C36E2}" type="presParOf" srcId="{AA7F3F54-5AF1-4968-8DDC-7528C4AF85AB}" destId="{9162188D-CFBE-41D6-8BA2-DDB122332470}" srcOrd="1" destOrd="0" presId="urn:microsoft.com/office/officeart/2005/8/layout/hierarchy1"/>
    <dgm:cxn modelId="{ED2007A3-2054-44F2-9C7D-681C513D90ED}" type="presParOf" srcId="{9AFC0FB9-0826-4850-BA15-F0370BFAF51E}" destId="{909914CB-ADE5-4D1B-A139-85D5D8FBE518}" srcOrd="1" destOrd="0" presId="urn:microsoft.com/office/officeart/2005/8/layout/hierarchy1"/>
    <dgm:cxn modelId="{888B254F-087D-4CB7-A505-F862157F4620}" type="presParOf" srcId="{2E6E4C71-5944-4F4E-9AC0-8FD657B6249D}" destId="{1D48A4E3-E2B1-4D70-A53D-D9979425E18D}" srcOrd="4" destOrd="0" presId="urn:microsoft.com/office/officeart/2005/8/layout/hierarchy1"/>
    <dgm:cxn modelId="{139E8232-4CA8-40D8-8865-7D664758B571}" type="presParOf" srcId="{2E6E4C71-5944-4F4E-9AC0-8FD657B6249D}" destId="{80F760C4-0965-41CB-BC11-579059961387}" srcOrd="5" destOrd="0" presId="urn:microsoft.com/office/officeart/2005/8/layout/hierarchy1"/>
    <dgm:cxn modelId="{A1F4C7D3-00CA-495E-8EA3-7DBDDFF57634}" type="presParOf" srcId="{80F760C4-0965-41CB-BC11-579059961387}" destId="{92484813-224F-48D6-86C3-54203B279DE0}" srcOrd="0" destOrd="0" presId="urn:microsoft.com/office/officeart/2005/8/layout/hierarchy1"/>
    <dgm:cxn modelId="{741D17BB-02A2-41CF-8DCD-021880C3B949}" type="presParOf" srcId="{92484813-224F-48D6-86C3-54203B279DE0}" destId="{5D756B78-C949-4498-8BAC-B6CAF776CECF}" srcOrd="0" destOrd="0" presId="urn:microsoft.com/office/officeart/2005/8/layout/hierarchy1"/>
    <dgm:cxn modelId="{534A4F0E-1318-4CB0-B521-F57026E4E568}" type="presParOf" srcId="{92484813-224F-48D6-86C3-54203B279DE0}" destId="{084EC4BA-0E59-4C07-8E7A-BDD8A4090715}" srcOrd="1" destOrd="0" presId="urn:microsoft.com/office/officeart/2005/8/layout/hierarchy1"/>
    <dgm:cxn modelId="{956B6C1E-D132-4B39-98E8-694E25620C4D}" type="presParOf" srcId="{80F760C4-0965-41CB-BC11-579059961387}" destId="{E986623C-F027-46CE-A190-5FC55EB148B8}" srcOrd="1" destOrd="0" presId="urn:microsoft.com/office/officeart/2005/8/layout/hierarchy1"/>
    <dgm:cxn modelId="{E653D6AE-80AB-4761-9F4E-97DCFB4A70AD}" type="presParOf" srcId="{E986623C-F027-46CE-A190-5FC55EB148B8}" destId="{0F9EC743-4978-43C0-B3C1-EECD29E14AF2}" srcOrd="0" destOrd="0" presId="urn:microsoft.com/office/officeart/2005/8/layout/hierarchy1"/>
    <dgm:cxn modelId="{72C3B899-A7FB-47EB-9AAB-D8F17B49A732}" type="presParOf" srcId="{E986623C-F027-46CE-A190-5FC55EB148B8}" destId="{2F4D616C-0BD4-4F02-BCC7-22A1A6CA844A}" srcOrd="1" destOrd="0" presId="urn:microsoft.com/office/officeart/2005/8/layout/hierarchy1"/>
    <dgm:cxn modelId="{18FBBE19-C18C-4206-9BCB-03860F961C9B}" type="presParOf" srcId="{2F4D616C-0BD4-4F02-BCC7-22A1A6CA844A}" destId="{A1D8EA04-9AD7-4520-A14D-11190A59659F}" srcOrd="0" destOrd="0" presId="urn:microsoft.com/office/officeart/2005/8/layout/hierarchy1"/>
    <dgm:cxn modelId="{F3ABC4DC-89DF-47A0-9F57-8081A236D9C6}" type="presParOf" srcId="{A1D8EA04-9AD7-4520-A14D-11190A59659F}" destId="{1194B63C-4BD4-4FF6-80AC-F5279DB69863}" srcOrd="0" destOrd="0" presId="urn:microsoft.com/office/officeart/2005/8/layout/hierarchy1"/>
    <dgm:cxn modelId="{D1EE2222-693E-4B54-9663-A691AF3B99FE}" type="presParOf" srcId="{A1D8EA04-9AD7-4520-A14D-11190A59659F}" destId="{7F6F8B90-43ED-4ACD-8AA6-9558AD6DE205}" srcOrd="1" destOrd="0" presId="urn:microsoft.com/office/officeart/2005/8/layout/hierarchy1"/>
    <dgm:cxn modelId="{E1D16284-7B8D-48CD-86B9-EF37947FC6E8}" type="presParOf" srcId="{2F4D616C-0BD4-4F02-BCC7-22A1A6CA844A}" destId="{7131B4BD-F700-4CEA-B77C-09004C26ABDA}" srcOrd="1" destOrd="0" presId="urn:microsoft.com/office/officeart/2005/8/layout/hierarchy1"/>
    <dgm:cxn modelId="{8692A013-6C72-442A-B2EE-B61153ED657A}" type="presParOf" srcId="{E986623C-F027-46CE-A190-5FC55EB148B8}" destId="{30CF9F81-3C45-4BE1-8423-89FFFDCBAA25}" srcOrd="2" destOrd="0" presId="urn:microsoft.com/office/officeart/2005/8/layout/hierarchy1"/>
    <dgm:cxn modelId="{EA32B1D3-38CF-4782-AE3D-DDB21ADBB63A}" type="presParOf" srcId="{E986623C-F027-46CE-A190-5FC55EB148B8}" destId="{CFB77BE2-391A-4260-979D-2D2673D763C8}" srcOrd="3" destOrd="0" presId="urn:microsoft.com/office/officeart/2005/8/layout/hierarchy1"/>
    <dgm:cxn modelId="{EEA99740-04F3-4DA6-A5E5-FC72A80170AE}" type="presParOf" srcId="{CFB77BE2-391A-4260-979D-2D2673D763C8}" destId="{748DCD2D-CF60-44E1-B970-3339F1C1EFCB}" srcOrd="0" destOrd="0" presId="urn:microsoft.com/office/officeart/2005/8/layout/hierarchy1"/>
    <dgm:cxn modelId="{1693D83B-94CF-4530-8218-200A84C630B0}" type="presParOf" srcId="{748DCD2D-CF60-44E1-B970-3339F1C1EFCB}" destId="{9E764CBC-D712-4C14-9948-42F9E432D0BF}" srcOrd="0" destOrd="0" presId="urn:microsoft.com/office/officeart/2005/8/layout/hierarchy1"/>
    <dgm:cxn modelId="{062DA99C-9AD8-4A47-BF0E-CB7D8ABFD983}" type="presParOf" srcId="{748DCD2D-CF60-44E1-B970-3339F1C1EFCB}" destId="{0815C725-1E29-4916-B5D5-48D7614DA8EC}" srcOrd="1" destOrd="0" presId="urn:microsoft.com/office/officeart/2005/8/layout/hierarchy1"/>
    <dgm:cxn modelId="{5A1B1DD4-F3EF-4EC1-B71C-3468BC9F222A}" type="presParOf" srcId="{CFB77BE2-391A-4260-979D-2D2673D763C8}" destId="{1DD2B5FC-970C-43C6-A378-D049B90979EC}" srcOrd="1" destOrd="0" presId="urn:microsoft.com/office/officeart/2005/8/layout/hierarchy1"/>
    <dgm:cxn modelId="{FD2527D2-AAED-4B87-9DD5-1016AD8B36F8}" type="presParOf" srcId="{E986623C-F027-46CE-A190-5FC55EB148B8}" destId="{F814ED03-E2AC-49E6-882B-5B0548EA5754}" srcOrd="4" destOrd="0" presId="urn:microsoft.com/office/officeart/2005/8/layout/hierarchy1"/>
    <dgm:cxn modelId="{D996E320-47C2-4409-AD57-4687CFE856DF}" type="presParOf" srcId="{E986623C-F027-46CE-A190-5FC55EB148B8}" destId="{0F80A94A-AA7D-40AB-8D4D-4143475995EA}" srcOrd="5" destOrd="0" presId="urn:microsoft.com/office/officeart/2005/8/layout/hierarchy1"/>
    <dgm:cxn modelId="{553D17EA-71E7-40AE-9576-3E142D213FBC}" type="presParOf" srcId="{0F80A94A-AA7D-40AB-8D4D-4143475995EA}" destId="{31617CDF-095D-4ADD-BD39-5F203A4D34EF}" srcOrd="0" destOrd="0" presId="urn:microsoft.com/office/officeart/2005/8/layout/hierarchy1"/>
    <dgm:cxn modelId="{AE70F78C-AC77-496C-BF04-5E3AA35ECEA5}" type="presParOf" srcId="{31617CDF-095D-4ADD-BD39-5F203A4D34EF}" destId="{9B0A259D-5B0E-48CC-AA69-F7802C2DFECC}" srcOrd="0" destOrd="0" presId="urn:microsoft.com/office/officeart/2005/8/layout/hierarchy1"/>
    <dgm:cxn modelId="{9C68AA15-22AE-4D1B-BED4-92BD4E0EE69D}" type="presParOf" srcId="{31617CDF-095D-4ADD-BD39-5F203A4D34EF}" destId="{61640496-8BE5-4474-B8CD-5B3F16987704}" srcOrd="1" destOrd="0" presId="urn:microsoft.com/office/officeart/2005/8/layout/hierarchy1"/>
    <dgm:cxn modelId="{CC6E0DA0-FB9A-4D3A-BFAD-5032FB8CCB3F}" type="presParOf" srcId="{0F80A94A-AA7D-40AB-8D4D-4143475995EA}" destId="{F27A3779-B317-4B80-8B53-AB444022EEC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D25FA9-9E6D-40CB-BCBF-4F891C4F91AC}" type="doc">
      <dgm:prSet loTypeId="urn:microsoft.com/office/officeart/2005/8/layout/process4" loCatId="process" qsTypeId="urn:microsoft.com/office/officeart/2005/8/quickstyle/simple3" qsCatId="simple" csTypeId="urn:microsoft.com/office/officeart/2005/8/colors/colorful4" csCatId="colorful" phldr="1"/>
      <dgm:spPr/>
    </dgm:pt>
    <dgm:pt modelId="{CBE31182-0D1C-4D3A-A86C-69D949CA6489}">
      <dgm:prSet/>
      <dgm:spPr/>
      <dgm:t>
        <a:bodyPr/>
        <a:lstStyle/>
        <a:p>
          <a:pPr rtl="1"/>
          <a:r>
            <a:rPr lang="ar-SA">
              <a:solidFill>
                <a:srgbClr val="000000"/>
              </a:solidFill>
              <a:effectLst/>
              <a:latin typeface="Times New Roman"/>
              <a:ea typeface="Calibri"/>
            </a:rPr>
            <a:t>تم استخلاص العناصر الغذائية من ثمار وسيقان نبات البروكلي عن طريق الهضم الرطب حسب طريقة (</a:t>
          </a:r>
          <a:r>
            <a:rPr lang="en-GB">
              <a:ea typeface="Calibri"/>
            </a:rPr>
            <a:t>AOAC, 2000</a:t>
          </a:r>
          <a:r>
            <a:rPr lang="ar-SA">
              <a:solidFill>
                <a:srgbClr val="000000"/>
              </a:solidFill>
              <a:effectLst/>
              <a:latin typeface="Times New Roman"/>
              <a:ea typeface="Calibri"/>
            </a:rPr>
            <a:t>)</a:t>
          </a:r>
          <a:endParaRPr lang="en-US" dirty="0">
            <a:ea typeface="Calibri"/>
          </a:endParaRPr>
        </a:p>
      </dgm:t>
    </dgm:pt>
    <dgm:pt modelId="{67C06FE2-F1DA-4274-918C-C7F708DCC673}" type="parTrans" cxnId="{13763E39-0213-4C32-97B1-DABEDCD9BFB3}">
      <dgm:prSet/>
      <dgm:spPr/>
      <dgm:t>
        <a:bodyPr/>
        <a:lstStyle/>
        <a:p>
          <a:pPr rtl="1"/>
          <a:endParaRPr lang="ar-SA"/>
        </a:p>
      </dgm:t>
    </dgm:pt>
    <dgm:pt modelId="{2690084F-570E-4700-88D8-E1545AA01C5E}" type="sibTrans" cxnId="{13763E39-0213-4C32-97B1-DABEDCD9BFB3}">
      <dgm:prSet/>
      <dgm:spPr/>
      <dgm:t>
        <a:bodyPr/>
        <a:lstStyle/>
        <a:p>
          <a:pPr rtl="1"/>
          <a:endParaRPr lang="ar-SA"/>
        </a:p>
      </dgm:t>
    </dgm:pt>
    <dgm:pt modelId="{BF49F25F-A0A8-4C5D-A9C8-B7E99424152A}">
      <dgm:prSet/>
      <dgm:spPr/>
      <dgm:t>
        <a:bodyPr/>
        <a:lstStyle/>
        <a:p>
          <a:pPr rtl="1"/>
          <a:r>
            <a:rPr lang="ar-SA">
              <a:solidFill>
                <a:srgbClr val="000000"/>
              </a:solidFill>
              <a:effectLst/>
              <a:latin typeface="Times New Roman"/>
              <a:ea typeface="Calibri"/>
            </a:rPr>
            <a:t>تم وزن العينات المجففة في دورق مخروطي مع </a:t>
          </a:r>
          <a:r>
            <a:rPr lang="en-US">
              <a:solidFill>
                <a:srgbClr val="000000"/>
              </a:solidFill>
              <a:effectLst/>
              <a:latin typeface="Times New Roman"/>
              <a:ea typeface="Calibri"/>
            </a:rPr>
            <a:t> HNO3: HCIO4 (2:1)</a:t>
          </a:r>
          <a:r>
            <a:rPr lang="en-US">
              <a:solidFill>
                <a:srgbClr val="000000"/>
              </a:solidFill>
              <a:effectLst/>
              <a:latin typeface="Simplified Arabic"/>
              <a:ea typeface="Calibri"/>
            </a:rPr>
            <a:t> </a:t>
          </a:r>
          <a:r>
            <a:rPr lang="ar-SA">
              <a:solidFill>
                <a:srgbClr val="000000"/>
              </a:solidFill>
              <a:latin typeface="Simplified Arabic"/>
              <a:ea typeface="Calibri"/>
            </a:rPr>
            <a:t>لمدة </a:t>
          </a:r>
          <a:r>
            <a:rPr lang="en-US">
              <a:solidFill>
                <a:srgbClr val="000000"/>
              </a:solidFill>
              <a:effectLst/>
              <a:latin typeface="Times New Roman"/>
              <a:ea typeface="Calibri"/>
            </a:rPr>
            <a:t>(4-3)</a:t>
          </a:r>
          <a:r>
            <a:rPr lang="ar-SA">
              <a:solidFill>
                <a:srgbClr val="000000"/>
              </a:solidFill>
              <a:effectLst/>
              <a:latin typeface="Times New Roman"/>
              <a:ea typeface="Calibri"/>
            </a:rPr>
            <a:t> ساعات في حمام رمل عند درجة حرارة </a:t>
          </a:r>
          <a:r>
            <a:rPr lang="en-US">
              <a:solidFill>
                <a:srgbClr val="000000"/>
              </a:solidFill>
              <a:effectLst/>
              <a:latin typeface="Times New Roman"/>
              <a:ea typeface="Calibri"/>
            </a:rPr>
            <a:t>100</a:t>
          </a:r>
          <a:r>
            <a:rPr lang="ar-SA">
              <a:solidFill>
                <a:srgbClr val="000000"/>
              </a:solidFill>
              <a:effectLst/>
              <a:latin typeface="Times New Roman"/>
              <a:ea typeface="Calibri"/>
            </a:rPr>
            <a:t> درجة مئوية حتى تغيرت جميع الأبخرة البنية إلى اللون الأبيض. </a:t>
          </a:r>
          <a:endParaRPr lang="en-US" dirty="0">
            <a:ea typeface="Calibri"/>
          </a:endParaRPr>
        </a:p>
      </dgm:t>
    </dgm:pt>
    <dgm:pt modelId="{6437D9FE-C011-40DC-AA7F-982CB7B5C252}" type="parTrans" cxnId="{3A46B567-DE88-4755-9FE7-101A9EE28061}">
      <dgm:prSet/>
      <dgm:spPr/>
      <dgm:t>
        <a:bodyPr/>
        <a:lstStyle/>
        <a:p>
          <a:pPr rtl="1"/>
          <a:endParaRPr lang="ar-SA"/>
        </a:p>
      </dgm:t>
    </dgm:pt>
    <dgm:pt modelId="{B6FFA199-C2C5-4101-B87C-6B2DAC0B5BB8}" type="sibTrans" cxnId="{3A46B567-DE88-4755-9FE7-101A9EE28061}">
      <dgm:prSet/>
      <dgm:spPr/>
      <dgm:t>
        <a:bodyPr/>
        <a:lstStyle/>
        <a:p>
          <a:pPr rtl="1"/>
          <a:endParaRPr lang="ar-SA"/>
        </a:p>
      </dgm:t>
    </dgm:pt>
    <dgm:pt modelId="{F443FD7D-3CA8-419E-8B91-D528B44ADE57}">
      <dgm:prSet/>
      <dgm:spPr/>
      <dgm:t>
        <a:bodyPr/>
        <a:lstStyle/>
        <a:p>
          <a:pPr rtl="1"/>
          <a:r>
            <a:rPr lang="ar-SA">
              <a:solidFill>
                <a:srgbClr val="000000"/>
              </a:solidFill>
              <a:effectLst/>
              <a:latin typeface="Times New Roman"/>
              <a:ea typeface="Calibri"/>
            </a:rPr>
            <a:t>تمت إضافة </a:t>
          </a:r>
          <a:r>
            <a:rPr lang="en-US">
              <a:solidFill>
                <a:srgbClr val="000000"/>
              </a:solidFill>
              <a:effectLst/>
              <a:latin typeface="Times New Roman"/>
              <a:ea typeface="Calibri"/>
            </a:rPr>
            <a:t>10</a:t>
          </a:r>
          <a:r>
            <a:rPr lang="ar-SA">
              <a:solidFill>
                <a:srgbClr val="000000"/>
              </a:solidFill>
              <a:effectLst/>
              <a:latin typeface="Times New Roman"/>
              <a:ea typeface="Calibri"/>
            </a:rPr>
            <a:t> مل من</a:t>
          </a:r>
          <a:r>
            <a:rPr lang="en-US">
              <a:solidFill>
                <a:srgbClr val="000000"/>
              </a:solidFill>
              <a:effectLst/>
              <a:latin typeface="Times New Roman"/>
              <a:ea typeface="Calibri"/>
            </a:rPr>
            <a:t> HCL</a:t>
          </a:r>
          <a:r>
            <a:rPr lang="ar-SA">
              <a:solidFill>
                <a:srgbClr val="000000"/>
              </a:solidFill>
              <a:effectLst/>
              <a:latin typeface="Times New Roman"/>
              <a:ea typeface="Calibri"/>
            </a:rPr>
            <a:t> إلى العينة لإذابة الأملاح غير العضوية وأملاح الأكسيد. </a:t>
          </a:r>
          <a:endParaRPr lang="en-US" dirty="0">
            <a:ea typeface="Calibri"/>
          </a:endParaRPr>
        </a:p>
      </dgm:t>
    </dgm:pt>
    <dgm:pt modelId="{B03F02E0-EC9A-43D2-AEF9-1EB7F33DDA8D}" type="parTrans" cxnId="{27BEF0D3-D97D-4B25-99DD-887550920920}">
      <dgm:prSet/>
      <dgm:spPr/>
      <dgm:t>
        <a:bodyPr/>
        <a:lstStyle/>
        <a:p>
          <a:pPr rtl="1"/>
          <a:endParaRPr lang="ar-SA"/>
        </a:p>
      </dgm:t>
    </dgm:pt>
    <dgm:pt modelId="{74E9D993-FA77-4596-A8EE-B8A85F905332}" type="sibTrans" cxnId="{27BEF0D3-D97D-4B25-99DD-887550920920}">
      <dgm:prSet/>
      <dgm:spPr/>
      <dgm:t>
        <a:bodyPr/>
        <a:lstStyle/>
        <a:p>
          <a:pPr rtl="1"/>
          <a:endParaRPr lang="ar-SA"/>
        </a:p>
      </dgm:t>
    </dgm:pt>
    <dgm:pt modelId="{A05592F3-FD37-414A-B1A4-A24FF1693CB2}">
      <dgm:prSet/>
      <dgm:spPr/>
      <dgm:t>
        <a:bodyPr/>
        <a:lstStyle/>
        <a:p>
          <a:pPr rtl="1"/>
          <a:r>
            <a:rPr lang="ar-SA">
              <a:solidFill>
                <a:srgbClr val="000000"/>
              </a:solidFill>
              <a:effectLst/>
              <a:latin typeface="Times New Roman"/>
              <a:ea typeface="Calibri"/>
            </a:rPr>
            <a:t>تم ترشيح العينات المهضومة بورق ترشيح </a:t>
          </a:r>
          <a:r>
            <a:rPr lang="en-US">
              <a:solidFill>
                <a:srgbClr val="000000"/>
              </a:solidFill>
              <a:effectLst/>
              <a:latin typeface="Times New Roman"/>
              <a:ea typeface="Calibri"/>
            </a:rPr>
            <a:t>0.45</a:t>
          </a:r>
          <a:r>
            <a:rPr lang="en-US">
              <a:solidFill>
                <a:srgbClr val="000000"/>
              </a:solidFill>
              <a:effectLst/>
              <a:latin typeface="Simplified Arabic"/>
              <a:ea typeface="Calibri"/>
            </a:rPr>
            <a:t> </a:t>
          </a:r>
          <a:r>
            <a:rPr lang="ar-SA">
              <a:solidFill>
                <a:srgbClr val="000000"/>
              </a:solidFill>
              <a:latin typeface="Simplified Arabic"/>
              <a:ea typeface="Calibri"/>
            </a:rPr>
            <a:t>مايكرومتر واكمل الحجم بالماء حتى </a:t>
          </a:r>
          <a:r>
            <a:rPr lang="en-US">
              <a:solidFill>
                <a:srgbClr val="000000"/>
              </a:solidFill>
              <a:effectLst/>
              <a:latin typeface="Times New Roman"/>
              <a:ea typeface="Calibri"/>
            </a:rPr>
            <a:t>50</a:t>
          </a:r>
          <a:r>
            <a:rPr lang="ar-SA">
              <a:solidFill>
                <a:srgbClr val="000000"/>
              </a:solidFill>
              <a:effectLst/>
              <a:latin typeface="Times New Roman"/>
              <a:ea typeface="Calibri"/>
            </a:rPr>
            <a:t> مل ثم تم قراءة العينات باستخدام جهاز </a:t>
          </a:r>
          <a:r>
            <a:rPr lang="en-US">
              <a:solidFill>
                <a:srgbClr val="000000"/>
              </a:solidFill>
              <a:effectLst/>
              <a:latin typeface="Times New Roman"/>
              <a:ea typeface="Calibri"/>
            </a:rPr>
            <a:t>(Atomic Absorption)</a:t>
          </a:r>
          <a:r>
            <a:rPr lang="ar-SA">
              <a:solidFill>
                <a:srgbClr val="000000"/>
              </a:solidFill>
              <a:effectLst/>
              <a:latin typeface="Times New Roman"/>
              <a:ea typeface="Calibri"/>
            </a:rPr>
            <a:t>.</a:t>
          </a:r>
          <a:endParaRPr lang="en-US" dirty="0">
            <a:ea typeface="Calibri"/>
          </a:endParaRPr>
        </a:p>
      </dgm:t>
    </dgm:pt>
    <dgm:pt modelId="{BE43EC6D-0154-4D86-BC9D-570D47A1C4DE}" type="parTrans" cxnId="{21A2C9F9-E8A8-4E8F-B01C-EEF0D231F7DF}">
      <dgm:prSet/>
      <dgm:spPr/>
      <dgm:t>
        <a:bodyPr/>
        <a:lstStyle/>
        <a:p>
          <a:pPr rtl="1"/>
          <a:endParaRPr lang="ar-SA"/>
        </a:p>
      </dgm:t>
    </dgm:pt>
    <dgm:pt modelId="{EB5514EF-7AE2-45C2-826D-87FC292865B6}" type="sibTrans" cxnId="{21A2C9F9-E8A8-4E8F-B01C-EEF0D231F7DF}">
      <dgm:prSet/>
      <dgm:spPr/>
      <dgm:t>
        <a:bodyPr/>
        <a:lstStyle/>
        <a:p>
          <a:pPr rtl="1"/>
          <a:endParaRPr lang="ar-SA"/>
        </a:p>
      </dgm:t>
    </dgm:pt>
    <dgm:pt modelId="{38051863-7B53-4CC2-A7D8-09CF072DCE64}" type="pres">
      <dgm:prSet presAssocID="{A1D25FA9-9E6D-40CB-BCBF-4F891C4F91AC}" presName="Name0" presStyleCnt="0">
        <dgm:presLayoutVars>
          <dgm:dir/>
          <dgm:animLvl val="lvl"/>
          <dgm:resizeHandles val="exact"/>
        </dgm:presLayoutVars>
      </dgm:prSet>
      <dgm:spPr/>
    </dgm:pt>
    <dgm:pt modelId="{FF3A8572-8025-4CAD-B025-85C8DD5651C9}" type="pres">
      <dgm:prSet presAssocID="{A05592F3-FD37-414A-B1A4-A24FF1693CB2}" presName="boxAndChildren" presStyleCnt="0"/>
      <dgm:spPr/>
    </dgm:pt>
    <dgm:pt modelId="{2785EB60-C83B-4967-ABC0-85936134F105}" type="pres">
      <dgm:prSet presAssocID="{A05592F3-FD37-414A-B1A4-A24FF1693CB2}" presName="parentTextBox" presStyleLbl="node1" presStyleIdx="0" presStyleCnt="4"/>
      <dgm:spPr/>
    </dgm:pt>
    <dgm:pt modelId="{FE3517AB-4806-46C4-905E-2DFC601EC8CE}" type="pres">
      <dgm:prSet presAssocID="{74E9D993-FA77-4596-A8EE-B8A85F905332}" presName="sp" presStyleCnt="0"/>
      <dgm:spPr/>
    </dgm:pt>
    <dgm:pt modelId="{545ECE51-5F8A-4938-9276-9B6A57C7E713}" type="pres">
      <dgm:prSet presAssocID="{F443FD7D-3CA8-419E-8B91-D528B44ADE57}" presName="arrowAndChildren" presStyleCnt="0"/>
      <dgm:spPr/>
    </dgm:pt>
    <dgm:pt modelId="{5C1107B2-A2F2-4748-8FE8-4C76AAAFF622}" type="pres">
      <dgm:prSet presAssocID="{F443FD7D-3CA8-419E-8B91-D528B44ADE57}" presName="parentTextArrow" presStyleLbl="node1" presStyleIdx="1" presStyleCnt="4"/>
      <dgm:spPr/>
    </dgm:pt>
    <dgm:pt modelId="{06684C1E-FE34-4A14-8D8D-874EDAB89B10}" type="pres">
      <dgm:prSet presAssocID="{B6FFA199-C2C5-4101-B87C-6B2DAC0B5BB8}" presName="sp" presStyleCnt="0"/>
      <dgm:spPr/>
    </dgm:pt>
    <dgm:pt modelId="{4FD8FD14-503E-4149-9AAA-D534FEA4BF48}" type="pres">
      <dgm:prSet presAssocID="{BF49F25F-A0A8-4C5D-A9C8-B7E99424152A}" presName="arrowAndChildren" presStyleCnt="0"/>
      <dgm:spPr/>
    </dgm:pt>
    <dgm:pt modelId="{19D5356E-07A6-4636-BC19-253F4D8FC17A}" type="pres">
      <dgm:prSet presAssocID="{BF49F25F-A0A8-4C5D-A9C8-B7E99424152A}" presName="parentTextArrow" presStyleLbl="node1" presStyleIdx="2" presStyleCnt="4"/>
      <dgm:spPr/>
    </dgm:pt>
    <dgm:pt modelId="{08317C40-E102-4217-A383-1736B04F789D}" type="pres">
      <dgm:prSet presAssocID="{2690084F-570E-4700-88D8-E1545AA01C5E}" presName="sp" presStyleCnt="0"/>
      <dgm:spPr/>
    </dgm:pt>
    <dgm:pt modelId="{E57844A1-5DB1-4427-8D76-12D49376B650}" type="pres">
      <dgm:prSet presAssocID="{CBE31182-0D1C-4D3A-A86C-69D949CA6489}" presName="arrowAndChildren" presStyleCnt="0"/>
      <dgm:spPr/>
    </dgm:pt>
    <dgm:pt modelId="{1ADD334A-EA0B-4015-A54E-E9E1D7C711E2}" type="pres">
      <dgm:prSet presAssocID="{CBE31182-0D1C-4D3A-A86C-69D949CA6489}" presName="parentTextArrow" presStyleLbl="node1" presStyleIdx="3" presStyleCnt="4"/>
      <dgm:spPr/>
    </dgm:pt>
  </dgm:ptLst>
  <dgm:cxnLst>
    <dgm:cxn modelId="{7CE6A50A-064C-4A8F-AE85-0EF45833FBBA}" type="presOf" srcId="{A1D25FA9-9E6D-40CB-BCBF-4F891C4F91AC}" destId="{38051863-7B53-4CC2-A7D8-09CF072DCE64}" srcOrd="0" destOrd="0" presId="urn:microsoft.com/office/officeart/2005/8/layout/process4"/>
    <dgm:cxn modelId="{D6F5030B-B91A-427C-9EFA-08C5689FB886}" type="presOf" srcId="{CBE31182-0D1C-4D3A-A86C-69D949CA6489}" destId="{1ADD334A-EA0B-4015-A54E-E9E1D7C711E2}" srcOrd="0" destOrd="0" presId="urn:microsoft.com/office/officeart/2005/8/layout/process4"/>
    <dgm:cxn modelId="{13763E39-0213-4C32-97B1-DABEDCD9BFB3}" srcId="{A1D25FA9-9E6D-40CB-BCBF-4F891C4F91AC}" destId="{CBE31182-0D1C-4D3A-A86C-69D949CA6489}" srcOrd="0" destOrd="0" parTransId="{67C06FE2-F1DA-4274-918C-C7F708DCC673}" sibTransId="{2690084F-570E-4700-88D8-E1545AA01C5E}"/>
    <dgm:cxn modelId="{3A46B567-DE88-4755-9FE7-101A9EE28061}" srcId="{A1D25FA9-9E6D-40CB-BCBF-4F891C4F91AC}" destId="{BF49F25F-A0A8-4C5D-A9C8-B7E99424152A}" srcOrd="1" destOrd="0" parTransId="{6437D9FE-C011-40DC-AA7F-982CB7B5C252}" sibTransId="{B6FFA199-C2C5-4101-B87C-6B2DAC0B5BB8}"/>
    <dgm:cxn modelId="{D7FF5C50-FD96-4F6D-A299-3CFB22F14BD9}" type="presOf" srcId="{A05592F3-FD37-414A-B1A4-A24FF1693CB2}" destId="{2785EB60-C83B-4967-ABC0-85936134F105}" srcOrd="0" destOrd="0" presId="urn:microsoft.com/office/officeart/2005/8/layout/process4"/>
    <dgm:cxn modelId="{22752E74-F846-4579-B6FF-F41BF9B087FD}" type="presOf" srcId="{F443FD7D-3CA8-419E-8B91-D528B44ADE57}" destId="{5C1107B2-A2F2-4748-8FE8-4C76AAAFF622}" srcOrd="0" destOrd="0" presId="urn:microsoft.com/office/officeart/2005/8/layout/process4"/>
    <dgm:cxn modelId="{89E48285-0A2F-4966-BA4A-B4AF85F595AA}" type="presOf" srcId="{BF49F25F-A0A8-4C5D-A9C8-B7E99424152A}" destId="{19D5356E-07A6-4636-BC19-253F4D8FC17A}" srcOrd="0" destOrd="0" presId="urn:microsoft.com/office/officeart/2005/8/layout/process4"/>
    <dgm:cxn modelId="{27BEF0D3-D97D-4B25-99DD-887550920920}" srcId="{A1D25FA9-9E6D-40CB-BCBF-4F891C4F91AC}" destId="{F443FD7D-3CA8-419E-8B91-D528B44ADE57}" srcOrd="2" destOrd="0" parTransId="{B03F02E0-EC9A-43D2-AEF9-1EB7F33DDA8D}" sibTransId="{74E9D993-FA77-4596-A8EE-B8A85F905332}"/>
    <dgm:cxn modelId="{21A2C9F9-E8A8-4E8F-B01C-EEF0D231F7DF}" srcId="{A1D25FA9-9E6D-40CB-BCBF-4F891C4F91AC}" destId="{A05592F3-FD37-414A-B1A4-A24FF1693CB2}" srcOrd="3" destOrd="0" parTransId="{BE43EC6D-0154-4D86-BC9D-570D47A1C4DE}" sibTransId="{EB5514EF-7AE2-45C2-826D-87FC292865B6}"/>
    <dgm:cxn modelId="{1A0A4156-85B6-4E41-9602-206B91BC135F}" type="presParOf" srcId="{38051863-7B53-4CC2-A7D8-09CF072DCE64}" destId="{FF3A8572-8025-4CAD-B025-85C8DD5651C9}" srcOrd="0" destOrd="0" presId="urn:microsoft.com/office/officeart/2005/8/layout/process4"/>
    <dgm:cxn modelId="{1189B097-684E-4DA6-9D16-7595133B01A1}" type="presParOf" srcId="{FF3A8572-8025-4CAD-B025-85C8DD5651C9}" destId="{2785EB60-C83B-4967-ABC0-85936134F105}" srcOrd="0" destOrd="0" presId="urn:microsoft.com/office/officeart/2005/8/layout/process4"/>
    <dgm:cxn modelId="{C7465AFD-638B-497B-BBD9-2BBC17BD17E1}" type="presParOf" srcId="{38051863-7B53-4CC2-A7D8-09CF072DCE64}" destId="{FE3517AB-4806-46C4-905E-2DFC601EC8CE}" srcOrd="1" destOrd="0" presId="urn:microsoft.com/office/officeart/2005/8/layout/process4"/>
    <dgm:cxn modelId="{8AB025E5-0998-487E-A414-4C0DE9203F5F}" type="presParOf" srcId="{38051863-7B53-4CC2-A7D8-09CF072DCE64}" destId="{545ECE51-5F8A-4938-9276-9B6A57C7E713}" srcOrd="2" destOrd="0" presId="urn:microsoft.com/office/officeart/2005/8/layout/process4"/>
    <dgm:cxn modelId="{0FB0DFC0-BDB9-4869-890E-417EEDC69C02}" type="presParOf" srcId="{545ECE51-5F8A-4938-9276-9B6A57C7E713}" destId="{5C1107B2-A2F2-4748-8FE8-4C76AAAFF622}" srcOrd="0" destOrd="0" presId="urn:microsoft.com/office/officeart/2005/8/layout/process4"/>
    <dgm:cxn modelId="{3210B229-E741-47A1-99A8-05D208ECBCF8}" type="presParOf" srcId="{38051863-7B53-4CC2-A7D8-09CF072DCE64}" destId="{06684C1E-FE34-4A14-8D8D-874EDAB89B10}" srcOrd="3" destOrd="0" presId="urn:microsoft.com/office/officeart/2005/8/layout/process4"/>
    <dgm:cxn modelId="{56828AB3-92CA-47EC-9A43-0F30A11848E8}" type="presParOf" srcId="{38051863-7B53-4CC2-A7D8-09CF072DCE64}" destId="{4FD8FD14-503E-4149-9AAA-D534FEA4BF48}" srcOrd="4" destOrd="0" presId="urn:microsoft.com/office/officeart/2005/8/layout/process4"/>
    <dgm:cxn modelId="{8793B144-759D-4402-8EE2-5BFB141E9FDB}" type="presParOf" srcId="{4FD8FD14-503E-4149-9AAA-D534FEA4BF48}" destId="{19D5356E-07A6-4636-BC19-253F4D8FC17A}" srcOrd="0" destOrd="0" presId="urn:microsoft.com/office/officeart/2005/8/layout/process4"/>
    <dgm:cxn modelId="{41675CD5-AB2B-4E67-8484-30838E8E8E64}" type="presParOf" srcId="{38051863-7B53-4CC2-A7D8-09CF072DCE64}" destId="{08317C40-E102-4217-A383-1736B04F789D}" srcOrd="5" destOrd="0" presId="urn:microsoft.com/office/officeart/2005/8/layout/process4"/>
    <dgm:cxn modelId="{315E8B57-7B9C-465C-851C-D44D53FFA8C6}" type="presParOf" srcId="{38051863-7B53-4CC2-A7D8-09CF072DCE64}" destId="{E57844A1-5DB1-4427-8D76-12D49376B650}" srcOrd="6" destOrd="0" presId="urn:microsoft.com/office/officeart/2005/8/layout/process4"/>
    <dgm:cxn modelId="{E8CC6321-0F91-4669-99B6-28213D0B0BB3}" type="presParOf" srcId="{E57844A1-5DB1-4427-8D76-12D49376B650}" destId="{1ADD334A-EA0B-4015-A54E-E9E1D7C711E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D25FA9-9E6D-40CB-BCBF-4F891C4F91AC}" type="doc">
      <dgm:prSet loTypeId="urn:microsoft.com/office/officeart/2005/8/layout/process4" loCatId="process" qsTypeId="urn:microsoft.com/office/officeart/2005/8/quickstyle/simple3" qsCatId="simple" csTypeId="urn:microsoft.com/office/officeart/2005/8/colors/colorful3" csCatId="colorful" phldr="1"/>
      <dgm:spPr/>
      <dgm:t>
        <a:bodyPr/>
        <a:lstStyle/>
        <a:p>
          <a:pPr rtl="1"/>
          <a:endParaRPr lang="ar-SA"/>
        </a:p>
      </dgm:t>
    </dgm:pt>
    <dgm:pt modelId="{0114DD00-F577-4449-BD0C-BC8D227C5E0A}">
      <dgm:prSet custT="1"/>
      <dgm:spPr/>
      <dgm:t>
        <a:bodyPr/>
        <a:lstStyle/>
        <a:p>
          <a:pPr rtl="1"/>
          <a:r>
            <a:rPr lang="ar-IQ" sz="1600" b="1" dirty="0">
              <a:cs typeface="+mj-cs"/>
            </a:rPr>
            <a:t>ووضع على جهاز المازج المغناطيسي لمدة ثلاث ساعات</a:t>
          </a:r>
          <a:endParaRPr lang="ar-SA" sz="1600" b="1" dirty="0">
            <a:cs typeface="+mj-cs"/>
          </a:endParaRPr>
        </a:p>
      </dgm:t>
    </dgm:pt>
    <dgm:pt modelId="{AE7E325A-A82D-4EFE-8644-EC8541C68AB1}" type="parTrans" cxnId="{799F8461-C584-4754-9C01-C84DD07261CB}">
      <dgm:prSet/>
      <dgm:spPr/>
      <dgm:t>
        <a:bodyPr/>
        <a:lstStyle/>
        <a:p>
          <a:pPr rtl="1"/>
          <a:endParaRPr lang="ar-SA" sz="1600" b="1">
            <a:cs typeface="+mj-cs"/>
          </a:endParaRPr>
        </a:p>
      </dgm:t>
    </dgm:pt>
    <dgm:pt modelId="{BC23681A-69B1-40E5-939B-D9009BFB1967}" type="sibTrans" cxnId="{799F8461-C584-4754-9C01-C84DD07261CB}">
      <dgm:prSet/>
      <dgm:spPr/>
      <dgm:t>
        <a:bodyPr/>
        <a:lstStyle/>
        <a:p>
          <a:pPr rtl="1"/>
          <a:endParaRPr lang="ar-SA" sz="1600" b="1">
            <a:cs typeface="+mj-cs"/>
          </a:endParaRPr>
        </a:p>
      </dgm:t>
    </dgm:pt>
    <dgm:pt modelId="{054DEDBC-4CDF-49F9-9859-D6903406C3E7}">
      <dgm:prSet custT="1"/>
      <dgm:spPr/>
      <dgm:t>
        <a:bodyPr/>
        <a:lstStyle/>
        <a:p>
          <a:pPr rtl="1"/>
          <a:r>
            <a:rPr lang="ar-IQ" sz="1600" b="1" dirty="0">
              <a:cs typeface="+mj-cs"/>
            </a:rPr>
            <a:t>وضع الراشح في أواني خزفية لحين جفاف المستخلص </a:t>
          </a:r>
          <a:endParaRPr lang="ar-SA" sz="1600" b="1" dirty="0">
            <a:cs typeface="+mj-cs"/>
          </a:endParaRPr>
        </a:p>
      </dgm:t>
    </dgm:pt>
    <dgm:pt modelId="{0F9AAA95-2441-42A7-83DF-CECA4E00DD55}" type="parTrans" cxnId="{1D7EBA9D-1C2F-4000-8A3B-3D70FE560419}">
      <dgm:prSet/>
      <dgm:spPr/>
      <dgm:t>
        <a:bodyPr/>
        <a:lstStyle/>
        <a:p>
          <a:pPr rtl="1"/>
          <a:endParaRPr lang="ar-SA" sz="1600" b="1">
            <a:cs typeface="+mj-cs"/>
          </a:endParaRPr>
        </a:p>
      </dgm:t>
    </dgm:pt>
    <dgm:pt modelId="{52DBD5AC-274A-4FF7-AA31-02677B7DF623}" type="sibTrans" cxnId="{1D7EBA9D-1C2F-4000-8A3B-3D70FE560419}">
      <dgm:prSet/>
      <dgm:spPr/>
      <dgm:t>
        <a:bodyPr/>
        <a:lstStyle/>
        <a:p>
          <a:pPr rtl="1"/>
          <a:endParaRPr lang="ar-SA" sz="1600" b="1">
            <a:cs typeface="+mj-cs"/>
          </a:endParaRPr>
        </a:p>
      </dgm:t>
    </dgm:pt>
    <dgm:pt modelId="{1DCC858C-389F-4749-BFCF-037237B5EA15}">
      <dgm:prSet custT="1"/>
      <dgm:spPr/>
      <dgm:t>
        <a:bodyPr/>
        <a:lstStyle/>
        <a:p>
          <a:pPr rtl="1"/>
          <a:r>
            <a:rPr lang="ar-SA" sz="1600" b="1" dirty="0">
              <a:cs typeface="+mj-cs"/>
            </a:rPr>
            <a:t>اختبرت </a:t>
          </a:r>
          <a:r>
            <a:rPr lang="ar-IQ" sz="1600" b="1" dirty="0">
              <a:cs typeface="+mj-cs"/>
            </a:rPr>
            <a:t>هذه التراكيز على الأوساط الزرعية  البكترية  بطريقة الحفر </a:t>
          </a:r>
          <a:endParaRPr lang="ar-SA" sz="1600" b="1" dirty="0">
            <a:cs typeface="+mj-cs"/>
          </a:endParaRPr>
        </a:p>
      </dgm:t>
    </dgm:pt>
    <dgm:pt modelId="{F8A4DA1B-7665-45FF-9CDC-A0D456E11F2B}" type="sibTrans" cxnId="{7A808E89-8E1B-4397-9406-2E7BF040325A}">
      <dgm:prSet/>
      <dgm:spPr/>
      <dgm:t>
        <a:bodyPr/>
        <a:lstStyle/>
        <a:p>
          <a:pPr rtl="1"/>
          <a:endParaRPr lang="ar-SA" sz="1600" b="1">
            <a:cs typeface="+mj-cs"/>
          </a:endParaRPr>
        </a:p>
      </dgm:t>
    </dgm:pt>
    <dgm:pt modelId="{E766505C-920B-4899-97A1-DC0B4321C810}" type="parTrans" cxnId="{7A808E89-8E1B-4397-9406-2E7BF040325A}">
      <dgm:prSet/>
      <dgm:spPr/>
      <dgm:t>
        <a:bodyPr/>
        <a:lstStyle/>
        <a:p>
          <a:pPr rtl="1"/>
          <a:endParaRPr lang="ar-SA" sz="1600" b="1">
            <a:cs typeface="+mj-cs"/>
          </a:endParaRPr>
        </a:p>
      </dgm:t>
    </dgm:pt>
    <dgm:pt modelId="{F5192FF6-90CD-419E-89C5-411AEFD7EFD0}">
      <dgm:prSet custT="1"/>
      <dgm:spPr/>
      <dgm:t>
        <a:bodyPr/>
        <a:lstStyle/>
        <a:p>
          <a:pPr rtl="1"/>
          <a:r>
            <a:rPr lang="ar-IQ" sz="1600" b="1" dirty="0">
              <a:cs typeface="+mj-cs"/>
            </a:rPr>
            <a:t>من المستخلص الجاف تم تحضير التراكيز الثلاثة  100 و200 و300 ملغم \مل</a:t>
          </a:r>
          <a:endParaRPr lang="ar-SA" sz="1600" b="1" dirty="0">
            <a:cs typeface="+mj-cs"/>
          </a:endParaRPr>
        </a:p>
      </dgm:t>
    </dgm:pt>
    <dgm:pt modelId="{BE1859CD-65C2-4257-9ADD-516B7AFC577F}" type="sibTrans" cxnId="{095D8B97-1444-497D-AFC4-14AB86C1FAF1}">
      <dgm:prSet/>
      <dgm:spPr/>
      <dgm:t>
        <a:bodyPr/>
        <a:lstStyle/>
        <a:p>
          <a:pPr rtl="1"/>
          <a:endParaRPr lang="ar-SA" sz="1600" b="1">
            <a:cs typeface="+mj-cs"/>
          </a:endParaRPr>
        </a:p>
      </dgm:t>
    </dgm:pt>
    <dgm:pt modelId="{6AFC24E6-5565-466C-9D77-1CE07DA95C49}" type="parTrans" cxnId="{095D8B97-1444-497D-AFC4-14AB86C1FAF1}">
      <dgm:prSet/>
      <dgm:spPr/>
      <dgm:t>
        <a:bodyPr/>
        <a:lstStyle/>
        <a:p>
          <a:pPr rtl="1"/>
          <a:endParaRPr lang="ar-SA" sz="1600" b="1">
            <a:cs typeface="+mj-cs"/>
          </a:endParaRPr>
        </a:p>
      </dgm:t>
    </dgm:pt>
    <dgm:pt modelId="{719BCAF4-681C-4C11-823D-24BECCE8A9DD}">
      <dgm:prSet custT="1"/>
      <dgm:spPr/>
      <dgm:t>
        <a:bodyPr/>
        <a:lstStyle/>
        <a:p>
          <a:pPr rtl="1"/>
          <a:r>
            <a:rPr lang="ar-SA" sz="1600" b="1">
              <a:cs typeface="+mj-cs"/>
            </a:rPr>
            <a:t>وضع </a:t>
          </a:r>
          <a:r>
            <a:rPr lang="en-US" sz="1600" b="1">
              <a:cs typeface="+mj-cs"/>
            </a:rPr>
            <a:t>20</a:t>
          </a:r>
          <a:r>
            <a:rPr lang="ar-SA" sz="1600" b="1">
              <a:cs typeface="+mj-cs"/>
            </a:rPr>
            <a:t> غم من مسحوق نبات البروكلي الجاف في </a:t>
          </a:r>
          <a:r>
            <a:rPr lang="en-US" sz="1600" b="1">
              <a:cs typeface="+mj-cs"/>
            </a:rPr>
            <a:t>200</a:t>
          </a:r>
          <a:r>
            <a:rPr lang="ar-SA" sz="1600" b="1">
              <a:cs typeface="+mj-cs"/>
            </a:rPr>
            <a:t> مل مذيب في دورق زجاجي</a:t>
          </a:r>
          <a:endParaRPr lang="en-US" sz="1600" b="1">
            <a:cs typeface="+mj-cs"/>
          </a:endParaRPr>
        </a:p>
      </dgm:t>
    </dgm:pt>
    <dgm:pt modelId="{1A31DA98-0C3B-4B8A-ABEA-13C0BB039F18}" type="parTrans" cxnId="{622D6FAD-9B2B-44E1-B970-B6CA0B0350D3}">
      <dgm:prSet/>
      <dgm:spPr/>
      <dgm:t>
        <a:bodyPr/>
        <a:lstStyle/>
        <a:p>
          <a:pPr rtl="1"/>
          <a:endParaRPr lang="ar-SA" sz="1600" b="1">
            <a:cs typeface="+mj-cs"/>
          </a:endParaRPr>
        </a:p>
      </dgm:t>
    </dgm:pt>
    <dgm:pt modelId="{5BAB0256-3CCB-44FB-B3E5-692D7052F023}" type="sibTrans" cxnId="{622D6FAD-9B2B-44E1-B970-B6CA0B0350D3}">
      <dgm:prSet/>
      <dgm:spPr/>
      <dgm:t>
        <a:bodyPr/>
        <a:lstStyle/>
        <a:p>
          <a:pPr rtl="1"/>
          <a:endParaRPr lang="ar-SA" sz="1600" b="1">
            <a:cs typeface="+mj-cs"/>
          </a:endParaRPr>
        </a:p>
      </dgm:t>
    </dgm:pt>
    <dgm:pt modelId="{47798893-166C-472C-9A6F-550242811510}">
      <dgm:prSet custT="1"/>
      <dgm:spPr/>
      <dgm:t>
        <a:bodyPr/>
        <a:lstStyle/>
        <a:p>
          <a:pPr rtl="1"/>
          <a:r>
            <a:rPr lang="ar-SA" sz="1600" b="1">
              <a:cs typeface="+mj-cs"/>
            </a:rPr>
            <a:t>ترك المحلول في الثلاجة لكي يستقر ليلة كاملة وبدرجة حرارة </a:t>
          </a:r>
          <a:r>
            <a:rPr lang="en-US" sz="1600" b="1">
              <a:cs typeface="+mj-cs"/>
            </a:rPr>
            <a:t>4</a:t>
          </a:r>
          <a:r>
            <a:rPr lang="ar-SA" sz="1600" b="1">
              <a:cs typeface="+mj-cs"/>
            </a:rPr>
            <a:t>مْ</a:t>
          </a:r>
          <a:endParaRPr lang="en-US" sz="1600" b="1">
            <a:cs typeface="+mj-cs"/>
          </a:endParaRPr>
        </a:p>
      </dgm:t>
    </dgm:pt>
    <dgm:pt modelId="{9ED1EA44-7EB6-45BE-930C-A39F03F76FAB}" type="parTrans" cxnId="{6BC41A11-F53E-410B-9C8E-DD4B0703EF5D}">
      <dgm:prSet/>
      <dgm:spPr/>
      <dgm:t>
        <a:bodyPr/>
        <a:lstStyle/>
        <a:p>
          <a:pPr rtl="1"/>
          <a:endParaRPr lang="ar-SA" sz="1600" b="1">
            <a:cs typeface="+mj-cs"/>
          </a:endParaRPr>
        </a:p>
      </dgm:t>
    </dgm:pt>
    <dgm:pt modelId="{E4EE4DA8-E0FA-452F-9316-9ADFE860AF04}" type="sibTrans" cxnId="{6BC41A11-F53E-410B-9C8E-DD4B0703EF5D}">
      <dgm:prSet/>
      <dgm:spPr/>
      <dgm:t>
        <a:bodyPr/>
        <a:lstStyle/>
        <a:p>
          <a:pPr rtl="1"/>
          <a:endParaRPr lang="ar-SA" sz="1600" b="1">
            <a:cs typeface="+mj-cs"/>
          </a:endParaRPr>
        </a:p>
      </dgm:t>
    </dgm:pt>
    <dgm:pt modelId="{36C7891E-57E6-443E-BFAA-F80DC0CC6D3D}">
      <dgm:prSet custT="1"/>
      <dgm:spPr/>
      <dgm:t>
        <a:bodyPr/>
        <a:lstStyle/>
        <a:p>
          <a:pPr rtl="1"/>
          <a:r>
            <a:rPr lang="ar-SA" sz="1600" b="1">
              <a:cs typeface="+mj-cs"/>
            </a:rPr>
            <a:t>تم ترشيح باستخدام ثلاث طبقات من الشاش الطبي وضع الراشح في أنابيب اختبار بحجم </a:t>
          </a:r>
          <a:r>
            <a:rPr lang="en-US" sz="1600" b="1">
              <a:cs typeface="+mj-cs"/>
            </a:rPr>
            <a:t>10</a:t>
          </a:r>
          <a:r>
            <a:rPr lang="ar-SA" sz="1600" b="1">
              <a:cs typeface="+mj-cs"/>
            </a:rPr>
            <a:t>مل </a:t>
          </a:r>
          <a:endParaRPr lang="ar-SA" sz="1600" b="1" dirty="0">
            <a:cs typeface="+mj-cs"/>
          </a:endParaRPr>
        </a:p>
      </dgm:t>
    </dgm:pt>
    <dgm:pt modelId="{6EC6509B-2994-45E5-9EE1-5A4B574CD043}" type="parTrans" cxnId="{4CF4AD00-58C2-4A0D-967A-3F7AF48F0F0B}">
      <dgm:prSet/>
      <dgm:spPr/>
      <dgm:t>
        <a:bodyPr/>
        <a:lstStyle/>
        <a:p>
          <a:pPr rtl="1"/>
          <a:endParaRPr lang="ar-SA" sz="1600" b="1">
            <a:cs typeface="+mj-cs"/>
          </a:endParaRPr>
        </a:p>
      </dgm:t>
    </dgm:pt>
    <dgm:pt modelId="{E9076CB8-611D-4899-882E-C4A55D44ECE5}" type="sibTrans" cxnId="{4CF4AD00-58C2-4A0D-967A-3F7AF48F0F0B}">
      <dgm:prSet/>
      <dgm:spPr/>
      <dgm:t>
        <a:bodyPr/>
        <a:lstStyle/>
        <a:p>
          <a:pPr rtl="1"/>
          <a:endParaRPr lang="ar-SA" sz="1600" b="1">
            <a:cs typeface="+mj-cs"/>
          </a:endParaRPr>
        </a:p>
      </dgm:t>
    </dgm:pt>
    <dgm:pt modelId="{28EAF161-90BF-4937-BB43-F44EB9551DDE}">
      <dgm:prSet custT="1"/>
      <dgm:spPr/>
      <dgm:t>
        <a:bodyPr/>
        <a:lstStyle/>
        <a:p>
          <a:pPr rtl="1"/>
          <a:r>
            <a:rPr lang="ar-SA" sz="1600" b="1">
              <a:cs typeface="+mj-cs"/>
            </a:rPr>
            <a:t>تم نبذها الراشح باستخدام جهاز الطرد المركزي بسرعة </a:t>
          </a:r>
          <a:r>
            <a:rPr lang="en-US" sz="1600" b="1">
              <a:cs typeface="+mj-cs"/>
            </a:rPr>
            <a:t>4500</a:t>
          </a:r>
          <a:r>
            <a:rPr lang="ar-SA" sz="1600" b="1">
              <a:cs typeface="+mj-cs"/>
            </a:rPr>
            <a:t> دورة/دقيقة. </a:t>
          </a:r>
          <a:endParaRPr lang="en-US" sz="1600" b="1">
            <a:cs typeface="+mj-cs"/>
          </a:endParaRPr>
        </a:p>
      </dgm:t>
    </dgm:pt>
    <dgm:pt modelId="{FFBA20D1-0F5C-4724-80A8-C968716E2894}" type="parTrans" cxnId="{FB285355-2A7C-4362-BC35-2F7308EC8726}">
      <dgm:prSet/>
      <dgm:spPr/>
      <dgm:t>
        <a:bodyPr/>
        <a:lstStyle/>
        <a:p>
          <a:pPr rtl="1"/>
          <a:endParaRPr lang="ar-SA" sz="1600" b="1">
            <a:cs typeface="+mj-cs"/>
          </a:endParaRPr>
        </a:p>
      </dgm:t>
    </dgm:pt>
    <dgm:pt modelId="{B6E786F7-3008-462C-93FF-FB8A99AA3D1B}" type="sibTrans" cxnId="{FB285355-2A7C-4362-BC35-2F7308EC8726}">
      <dgm:prSet/>
      <dgm:spPr/>
      <dgm:t>
        <a:bodyPr/>
        <a:lstStyle/>
        <a:p>
          <a:pPr rtl="1"/>
          <a:endParaRPr lang="ar-SA" sz="1600" b="1">
            <a:cs typeface="+mj-cs"/>
          </a:endParaRPr>
        </a:p>
      </dgm:t>
    </dgm:pt>
    <dgm:pt modelId="{38051863-7B53-4CC2-A7D8-09CF072DCE64}" type="pres">
      <dgm:prSet presAssocID="{A1D25FA9-9E6D-40CB-BCBF-4F891C4F91AC}" presName="Name0" presStyleCnt="0">
        <dgm:presLayoutVars>
          <dgm:dir/>
          <dgm:animLvl val="lvl"/>
          <dgm:resizeHandles val="exact"/>
        </dgm:presLayoutVars>
      </dgm:prSet>
      <dgm:spPr/>
    </dgm:pt>
    <dgm:pt modelId="{32A1066D-7C4C-4384-899F-D2AF428DCFFA}" type="pres">
      <dgm:prSet presAssocID="{1DCC858C-389F-4749-BFCF-037237B5EA15}" presName="boxAndChildren" presStyleCnt="0"/>
      <dgm:spPr/>
    </dgm:pt>
    <dgm:pt modelId="{53FD8D95-D3FC-4A0B-B1D8-F639B8715F3C}" type="pres">
      <dgm:prSet presAssocID="{1DCC858C-389F-4749-BFCF-037237B5EA15}" presName="parentTextBox" presStyleLbl="node1" presStyleIdx="0" presStyleCnt="8"/>
      <dgm:spPr/>
    </dgm:pt>
    <dgm:pt modelId="{5F8A8648-2C0F-4495-BD8C-E728BD606748}" type="pres">
      <dgm:prSet presAssocID="{BE1859CD-65C2-4257-9ADD-516B7AFC577F}" presName="sp" presStyleCnt="0"/>
      <dgm:spPr/>
    </dgm:pt>
    <dgm:pt modelId="{6ED72DAF-BECA-4F5B-9DFA-99D7CC759DC6}" type="pres">
      <dgm:prSet presAssocID="{F5192FF6-90CD-419E-89C5-411AEFD7EFD0}" presName="arrowAndChildren" presStyleCnt="0"/>
      <dgm:spPr/>
    </dgm:pt>
    <dgm:pt modelId="{7476175C-A5D3-40E8-A237-7841EB0EA37E}" type="pres">
      <dgm:prSet presAssocID="{F5192FF6-90CD-419E-89C5-411AEFD7EFD0}" presName="parentTextArrow" presStyleLbl="node1" presStyleIdx="1" presStyleCnt="8"/>
      <dgm:spPr/>
    </dgm:pt>
    <dgm:pt modelId="{2316150B-23F8-452B-A5C3-5FD70707C968}" type="pres">
      <dgm:prSet presAssocID="{52DBD5AC-274A-4FF7-AA31-02677B7DF623}" presName="sp" presStyleCnt="0"/>
      <dgm:spPr/>
    </dgm:pt>
    <dgm:pt modelId="{4C487A7E-AF9B-46D3-8ED8-DFC69BE64985}" type="pres">
      <dgm:prSet presAssocID="{054DEDBC-4CDF-49F9-9859-D6903406C3E7}" presName="arrowAndChildren" presStyleCnt="0"/>
      <dgm:spPr/>
    </dgm:pt>
    <dgm:pt modelId="{F1AFEAE7-B62F-47BB-A826-191F1A09444A}" type="pres">
      <dgm:prSet presAssocID="{054DEDBC-4CDF-49F9-9859-D6903406C3E7}" presName="parentTextArrow" presStyleLbl="node1" presStyleIdx="2" presStyleCnt="8"/>
      <dgm:spPr/>
    </dgm:pt>
    <dgm:pt modelId="{2AE392CB-5DFC-4673-9719-F1D5581689E7}" type="pres">
      <dgm:prSet presAssocID="{B6E786F7-3008-462C-93FF-FB8A99AA3D1B}" presName="sp" presStyleCnt="0"/>
      <dgm:spPr/>
    </dgm:pt>
    <dgm:pt modelId="{D7896848-A669-4E93-9CBB-ABA7BF0FAC3F}" type="pres">
      <dgm:prSet presAssocID="{28EAF161-90BF-4937-BB43-F44EB9551DDE}" presName="arrowAndChildren" presStyleCnt="0"/>
      <dgm:spPr/>
    </dgm:pt>
    <dgm:pt modelId="{DC40AE08-BC15-438F-8ADD-3126C01C8BE0}" type="pres">
      <dgm:prSet presAssocID="{28EAF161-90BF-4937-BB43-F44EB9551DDE}" presName="parentTextArrow" presStyleLbl="node1" presStyleIdx="3" presStyleCnt="8"/>
      <dgm:spPr/>
    </dgm:pt>
    <dgm:pt modelId="{5AD6E303-1F59-4456-B657-3100EAEC0732}" type="pres">
      <dgm:prSet presAssocID="{E9076CB8-611D-4899-882E-C4A55D44ECE5}" presName="sp" presStyleCnt="0"/>
      <dgm:spPr/>
    </dgm:pt>
    <dgm:pt modelId="{3B975A23-B0D6-4504-8B10-41907CAA0BDB}" type="pres">
      <dgm:prSet presAssocID="{36C7891E-57E6-443E-BFAA-F80DC0CC6D3D}" presName="arrowAndChildren" presStyleCnt="0"/>
      <dgm:spPr/>
    </dgm:pt>
    <dgm:pt modelId="{D9F58710-834C-410A-AC26-489C7FFF1BFB}" type="pres">
      <dgm:prSet presAssocID="{36C7891E-57E6-443E-BFAA-F80DC0CC6D3D}" presName="parentTextArrow" presStyleLbl="node1" presStyleIdx="4" presStyleCnt="8"/>
      <dgm:spPr/>
    </dgm:pt>
    <dgm:pt modelId="{7014DB42-40F1-492E-A7E1-F1AAE3F1D83E}" type="pres">
      <dgm:prSet presAssocID="{E4EE4DA8-E0FA-452F-9316-9ADFE860AF04}" presName="sp" presStyleCnt="0"/>
      <dgm:spPr/>
    </dgm:pt>
    <dgm:pt modelId="{53F75557-4526-4C80-955D-3F0212CEEC0E}" type="pres">
      <dgm:prSet presAssocID="{47798893-166C-472C-9A6F-550242811510}" presName="arrowAndChildren" presStyleCnt="0"/>
      <dgm:spPr/>
    </dgm:pt>
    <dgm:pt modelId="{ADF49000-FA47-437E-8BEB-1F4C11174E42}" type="pres">
      <dgm:prSet presAssocID="{47798893-166C-472C-9A6F-550242811510}" presName="parentTextArrow" presStyleLbl="node1" presStyleIdx="5" presStyleCnt="8"/>
      <dgm:spPr/>
    </dgm:pt>
    <dgm:pt modelId="{6DDEAEE1-4503-4E00-A612-339FFE8DCADB}" type="pres">
      <dgm:prSet presAssocID="{BC23681A-69B1-40E5-939B-D9009BFB1967}" presName="sp" presStyleCnt="0"/>
      <dgm:spPr/>
    </dgm:pt>
    <dgm:pt modelId="{1A936250-907E-4917-ABEE-1EAAAED694E9}" type="pres">
      <dgm:prSet presAssocID="{0114DD00-F577-4449-BD0C-BC8D227C5E0A}" presName="arrowAndChildren" presStyleCnt="0"/>
      <dgm:spPr/>
    </dgm:pt>
    <dgm:pt modelId="{69EAE20B-FB70-4500-AB04-BCCA61AAE0AD}" type="pres">
      <dgm:prSet presAssocID="{0114DD00-F577-4449-BD0C-BC8D227C5E0A}" presName="parentTextArrow" presStyleLbl="node1" presStyleIdx="6" presStyleCnt="8"/>
      <dgm:spPr/>
    </dgm:pt>
    <dgm:pt modelId="{2CA17B76-3E90-4DF6-86A0-E5AD34118FD4}" type="pres">
      <dgm:prSet presAssocID="{5BAB0256-3CCB-44FB-B3E5-692D7052F023}" presName="sp" presStyleCnt="0"/>
      <dgm:spPr/>
    </dgm:pt>
    <dgm:pt modelId="{3F8575CB-709C-43C8-8D46-B907E0084E39}" type="pres">
      <dgm:prSet presAssocID="{719BCAF4-681C-4C11-823D-24BECCE8A9DD}" presName="arrowAndChildren" presStyleCnt="0"/>
      <dgm:spPr/>
    </dgm:pt>
    <dgm:pt modelId="{40A3C027-13E0-4F16-8944-B9AD726472E9}" type="pres">
      <dgm:prSet presAssocID="{719BCAF4-681C-4C11-823D-24BECCE8A9DD}" presName="parentTextArrow" presStyleLbl="node1" presStyleIdx="7" presStyleCnt="8"/>
      <dgm:spPr/>
    </dgm:pt>
  </dgm:ptLst>
  <dgm:cxnLst>
    <dgm:cxn modelId="{4CF4AD00-58C2-4A0D-967A-3F7AF48F0F0B}" srcId="{A1D25FA9-9E6D-40CB-BCBF-4F891C4F91AC}" destId="{36C7891E-57E6-443E-BFAA-F80DC0CC6D3D}" srcOrd="3" destOrd="0" parTransId="{6EC6509B-2994-45E5-9EE1-5A4B574CD043}" sibTransId="{E9076CB8-611D-4899-882E-C4A55D44ECE5}"/>
    <dgm:cxn modelId="{6BC41A11-F53E-410B-9C8E-DD4B0703EF5D}" srcId="{A1D25FA9-9E6D-40CB-BCBF-4F891C4F91AC}" destId="{47798893-166C-472C-9A6F-550242811510}" srcOrd="2" destOrd="0" parTransId="{9ED1EA44-7EB6-45BE-930C-A39F03F76FAB}" sibTransId="{E4EE4DA8-E0FA-452F-9316-9ADFE860AF04}"/>
    <dgm:cxn modelId="{EC6FB512-3385-47C8-94EB-CE1B38806E2A}" type="presOf" srcId="{719BCAF4-681C-4C11-823D-24BECCE8A9DD}" destId="{40A3C027-13E0-4F16-8944-B9AD726472E9}" srcOrd="0" destOrd="0" presId="urn:microsoft.com/office/officeart/2005/8/layout/process4"/>
    <dgm:cxn modelId="{0ECB5133-6BEF-49DA-A594-72AFECF8F065}" type="presOf" srcId="{36C7891E-57E6-443E-BFAA-F80DC0CC6D3D}" destId="{D9F58710-834C-410A-AC26-489C7FFF1BFB}" srcOrd="0" destOrd="0" presId="urn:microsoft.com/office/officeart/2005/8/layout/process4"/>
    <dgm:cxn modelId="{799F8461-C584-4754-9C01-C84DD07261CB}" srcId="{A1D25FA9-9E6D-40CB-BCBF-4F891C4F91AC}" destId="{0114DD00-F577-4449-BD0C-BC8D227C5E0A}" srcOrd="1" destOrd="0" parTransId="{AE7E325A-A82D-4EFE-8644-EC8541C68AB1}" sibTransId="{BC23681A-69B1-40E5-939B-D9009BFB1967}"/>
    <dgm:cxn modelId="{FB285355-2A7C-4362-BC35-2F7308EC8726}" srcId="{A1D25FA9-9E6D-40CB-BCBF-4F891C4F91AC}" destId="{28EAF161-90BF-4937-BB43-F44EB9551DDE}" srcOrd="4" destOrd="0" parTransId="{FFBA20D1-0F5C-4724-80A8-C968716E2894}" sibTransId="{B6E786F7-3008-462C-93FF-FB8A99AA3D1B}"/>
    <dgm:cxn modelId="{CCED9C7D-0E40-4598-9E58-8AA27A3349C1}" type="presOf" srcId="{47798893-166C-472C-9A6F-550242811510}" destId="{ADF49000-FA47-437E-8BEB-1F4C11174E42}" srcOrd="0" destOrd="0" presId="urn:microsoft.com/office/officeart/2005/8/layout/process4"/>
    <dgm:cxn modelId="{7A808E89-8E1B-4397-9406-2E7BF040325A}" srcId="{A1D25FA9-9E6D-40CB-BCBF-4F891C4F91AC}" destId="{1DCC858C-389F-4749-BFCF-037237B5EA15}" srcOrd="7" destOrd="0" parTransId="{E766505C-920B-4899-97A1-DC0B4321C810}" sibTransId="{F8A4DA1B-7665-45FF-9CDC-A0D456E11F2B}"/>
    <dgm:cxn modelId="{0F05DF8A-878E-4DCC-806B-290F0A02DBB8}" type="presOf" srcId="{F5192FF6-90CD-419E-89C5-411AEFD7EFD0}" destId="{7476175C-A5D3-40E8-A237-7841EB0EA37E}" srcOrd="0" destOrd="0" presId="urn:microsoft.com/office/officeart/2005/8/layout/process4"/>
    <dgm:cxn modelId="{BBF5838F-9D36-4675-B5D7-A5C536370C25}" type="presOf" srcId="{A1D25FA9-9E6D-40CB-BCBF-4F891C4F91AC}" destId="{38051863-7B53-4CC2-A7D8-09CF072DCE64}" srcOrd="0" destOrd="0" presId="urn:microsoft.com/office/officeart/2005/8/layout/process4"/>
    <dgm:cxn modelId="{095D8B97-1444-497D-AFC4-14AB86C1FAF1}" srcId="{A1D25FA9-9E6D-40CB-BCBF-4F891C4F91AC}" destId="{F5192FF6-90CD-419E-89C5-411AEFD7EFD0}" srcOrd="6" destOrd="0" parTransId="{6AFC24E6-5565-466C-9D77-1CE07DA95C49}" sibTransId="{BE1859CD-65C2-4257-9ADD-516B7AFC577F}"/>
    <dgm:cxn modelId="{1D7EBA9D-1C2F-4000-8A3B-3D70FE560419}" srcId="{A1D25FA9-9E6D-40CB-BCBF-4F891C4F91AC}" destId="{054DEDBC-4CDF-49F9-9859-D6903406C3E7}" srcOrd="5" destOrd="0" parTransId="{0F9AAA95-2441-42A7-83DF-CECA4E00DD55}" sibTransId="{52DBD5AC-274A-4FF7-AA31-02677B7DF623}"/>
    <dgm:cxn modelId="{7E01469F-BE8D-4046-8603-A34587AEAAB8}" type="presOf" srcId="{0114DD00-F577-4449-BD0C-BC8D227C5E0A}" destId="{69EAE20B-FB70-4500-AB04-BCCA61AAE0AD}" srcOrd="0" destOrd="0" presId="urn:microsoft.com/office/officeart/2005/8/layout/process4"/>
    <dgm:cxn modelId="{622D6FAD-9B2B-44E1-B970-B6CA0B0350D3}" srcId="{A1D25FA9-9E6D-40CB-BCBF-4F891C4F91AC}" destId="{719BCAF4-681C-4C11-823D-24BECCE8A9DD}" srcOrd="0" destOrd="0" parTransId="{1A31DA98-0C3B-4B8A-ABEA-13C0BB039F18}" sibTransId="{5BAB0256-3CCB-44FB-B3E5-692D7052F023}"/>
    <dgm:cxn modelId="{E57BAFC3-C784-408B-BDB5-FC4174552EF7}" type="presOf" srcId="{28EAF161-90BF-4937-BB43-F44EB9551DDE}" destId="{DC40AE08-BC15-438F-8ADD-3126C01C8BE0}" srcOrd="0" destOrd="0" presId="urn:microsoft.com/office/officeart/2005/8/layout/process4"/>
    <dgm:cxn modelId="{49548FED-BE95-4E86-B950-4CA4A4259F9F}" type="presOf" srcId="{1DCC858C-389F-4749-BFCF-037237B5EA15}" destId="{53FD8D95-D3FC-4A0B-B1D8-F639B8715F3C}" srcOrd="0" destOrd="0" presId="urn:microsoft.com/office/officeart/2005/8/layout/process4"/>
    <dgm:cxn modelId="{46F735F9-4B6B-4EE9-9337-76A6FB767C4E}" type="presOf" srcId="{054DEDBC-4CDF-49F9-9859-D6903406C3E7}" destId="{F1AFEAE7-B62F-47BB-A826-191F1A09444A}" srcOrd="0" destOrd="0" presId="urn:microsoft.com/office/officeart/2005/8/layout/process4"/>
    <dgm:cxn modelId="{B95EF766-5DD7-44D8-BFE6-596CFE90DC22}" type="presParOf" srcId="{38051863-7B53-4CC2-A7D8-09CF072DCE64}" destId="{32A1066D-7C4C-4384-899F-D2AF428DCFFA}" srcOrd="0" destOrd="0" presId="urn:microsoft.com/office/officeart/2005/8/layout/process4"/>
    <dgm:cxn modelId="{E0275418-B3A6-4616-8161-3A12F93C3FC4}" type="presParOf" srcId="{32A1066D-7C4C-4384-899F-D2AF428DCFFA}" destId="{53FD8D95-D3FC-4A0B-B1D8-F639B8715F3C}" srcOrd="0" destOrd="0" presId="urn:microsoft.com/office/officeart/2005/8/layout/process4"/>
    <dgm:cxn modelId="{78C0BAAF-04A6-4258-8411-F992DC599B5F}" type="presParOf" srcId="{38051863-7B53-4CC2-A7D8-09CF072DCE64}" destId="{5F8A8648-2C0F-4495-BD8C-E728BD606748}" srcOrd="1" destOrd="0" presId="urn:microsoft.com/office/officeart/2005/8/layout/process4"/>
    <dgm:cxn modelId="{7A8F85C5-75C2-46ED-8693-5B25B4F952F8}" type="presParOf" srcId="{38051863-7B53-4CC2-A7D8-09CF072DCE64}" destId="{6ED72DAF-BECA-4F5B-9DFA-99D7CC759DC6}" srcOrd="2" destOrd="0" presId="urn:microsoft.com/office/officeart/2005/8/layout/process4"/>
    <dgm:cxn modelId="{6BAFCAAD-1CBA-4A75-8532-B8C604374634}" type="presParOf" srcId="{6ED72DAF-BECA-4F5B-9DFA-99D7CC759DC6}" destId="{7476175C-A5D3-40E8-A237-7841EB0EA37E}" srcOrd="0" destOrd="0" presId="urn:microsoft.com/office/officeart/2005/8/layout/process4"/>
    <dgm:cxn modelId="{1A868893-B21F-4C6E-AE11-31280233EC9D}" type="presParOf" srcId="{38051863-7B53-4CC2-A7D8-09CF072DCE64}" destId="{2316150B-23F8-452B-A5C3-5FD70707C968}" srcOrd="3" destOrd="0" presId="urn:microsoft.com/office/officeart/2005/8/layout/process4"/>
    <dgm:cxn modelId="{F3A19B51-A720-4C12-9FF2-879CCC1800C9}" type="presParOf" srcId="{38051863-7B53-4CC2-A7D8-09CF072DCE64}" destId="{4C487A7E-AF9B-46D3-8ED8-DFC69BE64985}" srcOrd="4" destOrd="0" presId="urn:microsoft.com/office/officeart/2005/8/layout/process4"/>
    <dgm:cxn modelId="{4D7EF162-EB0C-4F51-9005-52AC4D1C0576}" type="presParOf" srcId="{4C487A7E-AF9B-46D3-8ED8-DFC69BE64985}" destId="{F1AFEAE7-B62F-47BB-A826-191F1A09444A}" srcOrd="0" destOrd="0" presId="urn:microsoft.com/office/officeart/2005/8/layout/process4"/>
    <dgm:cxn modelId="{10C5B99D-0658-434F-AE89-B5AD56A2624F}" type="presParOf" srcId="{38051863-7B53-4CC2-A7D8-09CF072DCE64}" destId="{2AE392CB-5DFC-4673-9719-F1D5581689E7}" srcOrd="5" destOrd="0" presId="urn:microsoft.com/office/officeart/2005/8/layout/process4"/>
    <dgm:cxn modelId="{075301A3-FD04-4798-8D0E-B76DB765FC2C}" type="presParOf" srcId="{38051863-7B53-4CC2-A7D8-09CF072DCE64}" destId="{D7896848-A669-4E93-9CBB-ABA7BF0FAC3F}" srcOrd="6" destOrd="0" presId="urn:microsoft.com/office/officeart/2005/8/layout/process4"/>
    <dgm:cxn modelId="{87F49961-81E0-4ACC-90A3-0AB180AFCC4B}" type="presParOf" srcId="{D7896848-A669-4E93-9CBB-ABA7BF0FAC3F}" destId="{DC40AE08-BC15-438F-8ADD-3126C01C8BE0}" srcOrd="0" destOrd="0" presId="urn:microsoft.com/office/officeart/2005/8/layout/process4"/>
    <dgm:cxn modelId="{CF5DB734-F226-4508-A19F-6F2D5A154700}" type="presParOf" srcId="{38051863-7B53-4CC2-A7D8-09CF072DCE64}" destId="{5AD6E303-1F59-4456-B657-3100EAEC0732}" srcOrd="7" destOrd="0" presId="urn:microsoft.com/office/officeart/2005/8/layout/process4"/>
    <dgm:cxn modelId="{F1297692-D17D-418C-A24F-83839C0FF2A8}" type="presParOf" srcId="{38051863-7B53-4CC2-A7D8-09CF072DCE64}" destId="{3B975A23-B0D6-4504-8B10-41907CAA0BDB}" srcOrd="8" destOrd="0" presId="urn:microsoft.com/office/officeart/2005/8/layout/process4"/>
    <dgm:cxn modelId="{3256D996-2F9A-4238-B523-A28C941C621E}" type="presParOf" srcId="{3B975A23-B0D6-4504-8B10-41907CAA0BDB}" destId="{D9F58710-834C-410A-AC26-489C7FFF1BFB}" srcOrd="0" destOrd="0" presId="urn:microsoft.com/office/officeart/2005/8/layout/process4"/>
    <dgm:cxn modelId="{5A892270-8C8A-4F6E-83A4-7BD2604E7436}" type="presParOf" srcId="{38051863-7B53-4CC2-A7D8-09CF072DCE64}" destId="{7014DB42-40F1-492E-A7E1-F1AAE3F1D83E}" srcOrd="9" destOrd="0" presId="urn:microsoft.com/office/officeart/2005/8/layout/process4"/>
    <dgm:cxn modelId="{A1B045C2-86C4-4810-AD01-3A3B6DB4F54F}" type="presParOf" srcId="{38051863-7B53-4CC2-A7D8-09CF072DCE64}" destId="{53F75557-4526-4C80-955D-3F0212CEEC0E}" srcOrd="10" destOrd="0" presId="urn:microsoft.com/office/officeart/2005/8/layout/process4"/>
    <dgm:cxn modelId="{B6D03D9D-5E3A-432A-9FEB-A0037B5EE4CC}" type="presParOf" srcId="{53F75557-4526-4C80-955D-3F0212CEEC0E}" destId="{ADF49000-FA47-437E-8BEB-1F4C11174E42}" srcOrd="0" destOrd="0" presId="urn:microsoft.com/office/officeart/2005/8/layout/process4"/>
    <dgm:cxn modelId="{389EEF5D-63BD-432E-95B1-B5CCA9E5856C}" type="presParOf" srcId="{38051863-7B53-4CC2-A7D8-09CF072DCE64}" destId="{6DDEAEE1-4503-4E00-A612-339FFE8DCADB}" srcOrd="11" destOrd="0" presId="urn:microsoft.com/office/officeart/2005/8/layout/process4"/>
    <dgm:cxn modelId="{87321F2E-573A-4A61-B056-E10D8BDA3DDF}" type="presParOf" srcId="{38051863-7B53-4CC2-A7D8-09CF072DCE64}" destId="{1A936250-907E-4917-ABEE-1EAAAED694E9}" srcOrd="12" destOrd="0" presId="urn:microsoft.com/office/officeart/2005/8/layout/process4"/>
    <dgm:cxn modelId="{208FE8E1-1BAE-4ACB-864F-15CAA692092B}" type="presParOf" srcId="{1A936250-907E-4917-ABEE-1EAAAED694E9}" destId="{69EAE20B-FB70-4500-AB04-BCCA61AAE0AD}" srcOrd="0" destOrd="0" presId="urn:microsoft.com/office/officeart/2005/8/layout/process4"/>
    <dgm:cxn modelId="{B2695CD1-3B0E-4E5D-941F-C3028D792110}" type="presParOf" srcId="{38051863-7B53-4CC2-A7D8-09CF072DCE64}" destId="{2CA17B76-3E90-4DF6-86A0-E5AD34118FD4}" srcOrd="13" destOrd="0" presId="urn:microsoft.com/office/officeart/2005/8/layout/process4"/>
    <dgm:cxn modelId="{0968F5E9-E7DF-49A9-A35A-D9AEE00E09E7}" type="presParOf" srcId="{38051863-7B53-4CC2-A7D8-09CF072DCE64}" destId="{3F8575CB-709C-43C8-8D46-B907E0084E39}" srcOrd="14" destOrd="0" presId="urn:microsoft.com/office/officeart/2005/8/layout/process4"/>
    <dgm:cxn modelId="{60815B56-C12A-4D59-870F-F0C4AE9D7970}" type="presParOf" srcId="{3F8575CB-709C-43C8-8D46-B907E0084E39}" destId="{40A3C027-13E0-4F16-8944-B9AD726472E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D25FA9-9E6D-40CB-BCBF-4F891C4F91AC}" type="doc">
      <dgm:prSet loTypeId="urn:microsoft.com/office/officeart/2005/8/layout/process4" loCatId="process" qsTypeId="urn:microsoft.com/office/officeart/2005/8/quickstyle/simple3" qsCatId="simple" csTypeId="urn:microsoft.com/office/officeart/2005/8/colors/colorful4" csCatId="colorful" phldr="1"/>
      <dgm:spPr/>
    </dgm:pt>
    <dgm:pt modelId="{7CDD834D-9A23-45E0-8A1B-ED5D2F8E18F5}">
      <dgm:prSet/>
      <dgm:spPr/>
      <dgm:t>
        <a:bodyPr/>
        <a:lstStyle/>
        <a:p>
          <a:pPr rtl="1"/>
          <a:r>
            <a:rPr lang="ar-SA" dirty="0"/>
            <a:t>لقح وسط أكار </a:t>
          </a:r>
          <a:r>
            <a:rPr lang="ar-SA" dirty="0" err="1"/>
            <a:t>المولر</a:t>
          </a:r>
          <a:r>
            <a:rPr lang="ar-SA" dirty="0"/>
            <a:t> </a:t>
          </a:r>
          <a:r>
            <a:rPr lang="ar-SA" dirty="0" err="1"/>
            <a:t>هنتون</a:t>
          </a:r>
          <a:r>
            <a:rPr lang="ar-SA" dirty="0"/>
            <a:t> بمستعمرات البكتريا المعزولة كل على حدة بواسطة فتيلة معقمة</a:t>
          </a:r>
        </a:p>
        <a:p>
          <a:pPr rtl="1"/>
          <a:r>
            <a:rPr lang="ar-SA" dirty="0"/>
            <a:t> </a:t>
          </a:r>
          <a:r>
            <a:rPr lang="en-US" dirty="0"/>
            <a:t>(swab sterile) </a:t>
          </a:r>
          <a:r>
            <a:rPr lang="ar-SA" dirty="0"/>
            <a:t> من العالق البكتيري الحاوي على </a:t>
          </a:r>
          <a:r>
            <a:rPr lang="en-US" dirty="0"/>
            <a:t>6 </a:t>
          </a:r>
          <a:r>
            <a:rPr lang="ar-SA" dirty="0"/>
            <a:t>خلية/مل على مقياس </a:t>
          </a:r>
          <a:r>
            <a:rPr lang="ar-SA" dirty="0" err="1"/>
            <a:t>ماكفرالند</a:t>
          </a:r>
          <a:endParaRPr lang="en-US" dirty="0"/>
        </a:p>
      </dgm:t>
    </dgm:pt>
    <dgm:pt modelId="{1D7D4DF0-53B5-4202-BCFB-1E45866FC84B}" type="sibTrans" cxnId="{AFE48E75-699A-4DE3-A053-E42044360C37}">
      <dgm:prSet/>
      <dgm:spPr/>
      <dgm:t>
        <a:bodyPr/>
        <a:lstStyle/>
        <a:p>
          <a:pPr rtl="1"/>
          <a:endParaRPr lang="ar-SA"/>
        </a:p>
      </dgm:t>
    </dgm:pt>
    <dgm:pt modelId="{C881A00D-86A1-4B69-A7F5-2C8734CE4E66}" type="parTrans" cxnId="{AFE48E75-699A-4DE3-A053-E42044360C37}">
      <dgm:prSet/>
      <dgm:spPr/>
      <dgm:t>
        <a:bodyPr/>
        <a:lstStyle/>
        <a:p>
          <a:pPr rtl="1"/>
          <a:endParaRPr lang="ar-SA"/>
        </a:p>
      </dgm:t>
    </dgm:pt>
    <dgm:pt modelId="{B03BE473-32E6-44F8-A746-C78E1571FA1E}">
      <dgm:prSet/>
      <dgm:spPr/>
      <dgm:t>
        <a:bodyPr/>
        <a:lstStyle/>
        <a:p>
          <a:pPr rtl="1"/>
          <a:r>
            <a:rPr lang="ar-SA" dirty="0"/>
            <a:t>وعملت حفر </a:t>
          </a:r>
          <a:r>
            <a:rPr lang="en-US" dirty="0"/>
            <a:t> (wells)</a:t>
          </a:r>
          <a:r>
            <a:rPr lang="ar-SA" dirty="0"/>
            <a:t>بقطر </a:t>
          </a:r>
          <a:r>
            <a:rPr lang="en-US" dirty="0"/>
            <a:t>6</a:t>
          </a:r>
          <a:r>
            <a:rPr lang="ar-SA" dirty="0"/>
            <a:t> ملم على سطح الوسط المزروع بواسطة الثاقب الفليني</a:t>
          </a:r>
          <a:r>
            <a:rPr lang="en-US" dirty="0"/>
            <a:t>(pore cork) </a:t>
          </a:r>
          <a:r>
            <a:rPr lang="ar-SA" dirty="0"/>
            <a:t>المعقم</a:t>
          </a:r>
        </a:p>
      </dgm:t>
    </dgm:pt>
    <dgm:pt modelId="{0968A62D-31B6-4CE8-99AA-1F482759A3F4}" type="sibTrans" cxnId="{69B030A5-C7BF-4F95-924D-13FE73B9EB2C}">
      <dgm:prSet/>
      <dgm:spPr/>
      <dgm:t>
        <a:bodyPr/>
        <a:lstStyle/>
        <a:p>
          <a:pPr rtl="1"/>
          <a:endParaRPr lang="ar-SA"/>
        </a:p>
      </dgm:t>
    </dgm:pt>
    <dgm:pt modelId="{915D1021-7D7F-4287-A57B-B21A8D72DCE6}" type="parTrans" cxnId="{69B030A5-C7BF-4F95-924D-13FE73B9EB2C}">
      <dgm:prSet/>
      <dgm:spPr/>
      <dgm:t>
        <a:bodyPr/>
        <a:lstStyle/>
        <a:p>
          <a:pPr rtl="1"/>
          <a:endParaRPr lang="ar-SA"/>
        </a:p>
      </dgm:t>
    </dgm:pt>
    <dgm:pt modelId="{3C034F38-35B8-4D34-8FBC-126C4F97AE0E}">
      <dgm:prSet/>
      <dgm:spPr/>
      <dgm:t>
        <a:bodyPr/>
        <a:lstStyle/>
        <a:p>
          <a:pPr rtl="1"/>
          <a:r>
            <a:rPr lang="ar-SA" dirty="0"/>
            <a:t>ثم وضع في كل حفرة</a:t>
          </a:r>
          <a:r>
            <a:rPr lang="en-US" dirty="0"/>
            <a:t>100 </a:t>
          </a:r>
          <a:r>
            <a:rPr lang="ar-SA" dirty="0" err="1"/>
            <a:t>مايكرولترمن</a:t>
          </a:r>
          <a:r>
            <a:rPr lang="ar-SA" dirty="0"/>
            <a:t> كل  تركيز من التراكيز المحضرة لمستخلصات البروكلي (</a:t>
          </a:r>
          <a:r>
            <a:rPr lang="en-US" dirty="0"/>
            <a:t>50,100,200,300</a:t>
          </a:r>
          <a:r>
            <a:rPr lang="ar-SA" dirty="0"/>
            <a:t>) </a:t>
          </a:r>
          <a:r>
            <a:rPr lang="ar-SA" dirty="0" err="1"/>
            <a:t>مايكروغرام</a:t>
          </a:r>
          <a:r>
            <a:rPr lang="ar-SA" dirty="0"/>
            <a:t>/مل </a:t>
          </a:r>
        </a:p>
      </dgm:t>
    </dgm:pt>
    <dgm:pt modelId="{8D0C7B22-B3E5-4AE8-9676-5BE67A9C3B93}" type="parTrans" cxnId="{2234DFFD-870C-4BA4-B62B-F320C596FAD8}">
      <dgm:prSet/>
      <dgm:spPr/>
      <dgm:t>
        <a:bodyPr/>
        <a:lstStyle/>
        <a:p>
          <a:pPr rtl="1"/>
          <a:endParaRPr lang="ar-SA"/>
        </a:p>
      </dgm:t>
    </dgm:pt>
    <dgm:pt modelId="{91E8BFD4-F8B7-472F-9328-651E65EE7265}" type="sibTrans" cxnId="{2234DFFD-870C-4BA4-B62B-F320C596FAD8}">
      <dgm:prSet/>
      <dgm:spPr/>
      <dgm:t>
        <a:bodyPr/>
        <a:lstStyle/>
        <a:p>
          <a:pPr rtl="1"/>
          <a:endParaRPr lang="ar-SA"/>
        </a:p>
      </dgm:t>
    </dgm:pt>
    <dgm:pt modelId="{2A592F3B-6197-4BA7-BF6E-E448B54F16DC}">
      <dgm:prSet/>
      <dgm:spPr/>
      <dgm:t>
        <a:bodyPr/>
        <a:lstStyle/>
        <a:p>
          <a:pPr rtl="1"/>
          <a:r>
            <a:rPr lang="ar-SA" dirty="0"/>
            <a:t>بقاء حفرة سيطرة تحتوي على المذيب المستخدم (أستون، ماء) معقم ثم حضنت بدرجة </a:t>
          </a:r>
          <a:r>
            <a:rPr lang="en-US" dirty="0"/>
            <a:t>37</a:t>
          </a:r>
          <a:r>
            <a:rPr lang="ar-SA" dirty="0"/>
            <a:t>مْ لمدة</a:t>
          </a:r>
          <a:r>
            <a:rPr lang="en-US" dirty="0"/>
            <a:t>24 </a:t>
          </a:r>
          <a:r>
            <a:rPr lang="ar-SA" dirty="0"/>
            <a:t>ساعة وكررت التجربة ثلاث مرات لكل الأنواع البكتيرية المدروسة</a:t>
          </a:r>
          <a:r>
            <a:rPr lang="ar-EG" dirty="0"/>
            <a:t>.</a:t>
          </a:r>
          <a:endParaRPr lang="en-US" dirty="0"/>
        </a:p>
      </dgm:t>
    </dgm:pt>
    <dgm:pt modelId="{F6B6B2F5-A3CE-4E62-904E-0D3AACF4F0B1}" type="sibTrans" cxnId="{60D2D453-9F5C-447B-A0FE-DBCBD8152366}">
      <dgm:prSet/>
      <dgm:spPr/>
      <dgm:t>
        <a:bodyPr/>
        <a:lstStyle/>
        <a:p>
          <a:pPr rtl="1"/>
          <a:endParaRPr lang="ar-SA"/>
        </a:p>
      </dgm:t>
    </dgm:pt>
    <dgm:pt modelId="{3B0DC6B5-C00D-4579-A37E-E581C958F87F}" type="parTrans" cxnId="{60D2D453-9F5C-447B-A0FE-DBCBD8152366}">
      <dgm:prSet/>
      <dgm:spPr/>
      <dgm:t>
        <a:bodyPr/>
        <a:lstStyle/>
        <a:p>
          <a:pPr rtl="1"/>
          <a:endParaRPr lang="ar-SA"/>
        </a:p>
      </dgm:t>
    </dgm:pt>
    <dgm:pt modelId="{38051863-7B53-4CC2-A7D8-09CF072DCE64}" type="pres">
      <dgm:prSet presAssocID="{A1D25FA9-9E6D-40CB-BCBF-4F891C4F91AC}" presName="Name0" presStyleCnt="0">
        <dgm:presLayoutVars>
          <dgm:dir/>
          <dgm:animLvl val="lvl"/>
          <dgm:resizeHandles val="exact"/>
        </dgm:presLayoutVars>
      </dgm:prSet>
      <dgm:spPr/>
    </dgm:pt>
    <dgm:pt modelId="{2ECA30A5-24DE-4335-A226-60055E1AC562}" type="pres">
      <dgm:prSet presAssocID="{2A592F3B-6197-4BA7-BF6E-E448B54F16DC}" presName="boxAndChildren" presStyleCnt="0"/>
      <dgm:spPr/>
    </dgm:pt>
    <dgm:pt modelId="{DC4527F7-EB42-49F9-9B31-3D5EE90830F7}" type="pres">
      <dgm:prSet presAssocID="{2A592F3B-6197-4BA7-BF6E-E448B54F16DC}" presName="parentTextBox" presStyleLbl="node1" presStyleIdx="0" presStyleCnt="4"/>
      <dgm:spPr/>
    </dgm:pt>
    <dgm:pt modelId="{F5458137-9FC1-4947-BF59-5916C061E145}" type="pres">
      <dgm:prSet presAssocID="{91E8BFD4-F8B7-472F-9328-651E65EE7265}" presName="sp" presStyleCnt="0"/>
      <dgm:spPr/>
    </dgm:pt>
    <dgm:pt modelId="{6C15B179-36CF-4FB4-9372-32CED4CFA889}" type="pres">
      <dgm:prSet presAssocID="{3C034F38-35B8-4D34-8FBC-126C4F97AE0E}" presName="arrowAndChildren" presStyleCnt="0"/>
      <dgm:spPr/>
    </dgm:pt>
    <dgm:pt modelId="{CB39043F-A4FF-4F8D-BFAB-5D9A0550C281}" type="pres">
      <dgm:prSet presAssocID="{3C034F38-35B8-4D34-8FBC-126C4F97AE0E}" presName="parentTextArrow" presStyleLbl="node1" presStyleIdx="1" presStyleCnt="4"/>
      <dgm:spPr/>
    </dgm:pt>
    <dgm:pt modelId="{9A14F9AC-A632-4B12-B936-487D038CD1A1}" type="pres">
      <dgm:prSet presAssocID="{0968A62D-31B6-4CE8-99AA-1F482759A3F4}" presName="sp" presStyleCnt="0"/>
      <dgm:spPr/>
    </dgm:pt>
    <dgm:pt modelId="{630FA67B-D1BF-4567-93E7-908419847D87}" type="pres">
      <dgm:prSet presAssocID="{B03BE473-32E6-44F8-A746-C78E1571FA1E}" presName="arrowAndChildren" presStyleCnt="0"/>
      <dgm:spPr/>
    </dgm:pt>
    <dgm:pt modelId="{8910BE79-B606-40E7-8A2F-3B356CF643B9}" type="pres">
      <dgm:prSet presAssocID="{B03BE473-32E6-44F8-A746-C78E1571FA1E}" presName="parentTextArrow" presStyleLbl="node1" presStyleIdx="2" presStyleCnt="4"/>
      <dgm:spPr/>
    </dgm:pt>
    <dgm:pt modelId="{C67D59C4-B837-49E7-9C4B-AD9C9390EB3D}" type="pres">
      <dgm:prSet presAssocID="{1D7D4DF0-53B5-4202-BCFB-1E45866FC84B}" presName="sp" presStyleCnt="0"/>
      <dgm:spPr/>
    </dgm:pt>
    <dgm:pt modelId="{95BE56EA-6937-4226-85B6-5FBC9B1658C8}" type="pres">
      <dgm:prSet presAssocID="{7CDD834D-9A23-45E0-8A1B-ED5D2F8E18F5}" presName="arrowAndChildren" presStyleCnt="0"/>
      <dgm:spPr/>
    </dgm:pt>
    <dgm:pt modelId="{0631FDFB-0F29-4BC7-AD65-32EBBA41A836}" type="pres">
      <dgm:prSet presAssocID="{7CDD834D-9A23-45E0-8A1B-ED5D2F8E18F5}" presName="parentTextArrow" presStyleLbl="node1" presStyleIdx="3" presStyleCnt="4"/>
      <dgm:spPr/>
    </dgm:pt>
  </dgm:ptLst>
  <dgm:cxnLst>
    <dgm:cxn modelId="{D38AEE26-9995-46C5-B6F5-17C239159D53}" type="presOf" srcId="{A1D25FA9-9E6D-40CB-BCBF-4F891C4F91AC}" destId="{38051863-7B53-4CC2-A7D8-09CF072DCE64}" srcOrd="0" destOrd="0" presId="urn:microsoft.com/office/officeart/2005/8/layout/process4"/>
    <dgm:cxn modelId="{8AF31C38-8A8A-4799-B554-947E18007E9D}" type="presOf" srcId="{3C034F38-35B8-4D34-8FBC-126C4F97AE0E}" destId="{CB39043F-A4FF-4F8D-BFAB-5D9A0550C281}" srcOrd="0" destOrd="0" presId="urn:microsoft.com/office/officeart/2005/8/layout/process4"/>
    <dgm:cxn modelId="{60D2D453-9F5C-447B-A0FE-DBCBD8152366}" srcId="{A1D25FA9-9E6D-40CB-BCBF-4F891C4F91AC}" destId="{2A592F3B-6197-4BA7-BF6E-E448B54F16DC}" srcOrd="3" destOrd="0" parTransId="{3B0DC6B5-C00D-4579-A37E-E581C958F87F}" sibTransId="{F6B6B2F5-A3CE-4E62-904E-0D3AACF4F0B1}"/>
    <dgm:cxn modelId="{AFE48E75-699A-4DE3-A053-E42044360C37}" srcId="{A1D25FA9-9E6D-40CB-BCBF-4F891C4F91AC}" destId="{7CDD834D-9A23-45E0-8A1B-ED5D2F8E18F5}" srcOrd="0" destOrd="0" parTransId="{C881A00D-86A1-4B69-A7F5-2C8734CE4E66}" sibTransId="{1D7D4DF0-53B5-4202-BCFB-1E45866FC84B}"/>
    <dgm:cxn modelId="{AD54BF8F-7726-4538-A4E6-D658CACE7B73}" type="presOf" srcId="{B03BE473-32E6-44F8-A746-C78E1571FA1E}" destId="{8910BE79-B606-40E7-8A2F-3B356CF643B9}" srcOrd="0" destOrd="0" presId="urn:microsoft.com/office/officeart/2005/8/layout/process4"/>
    <dgm:cxn modelId="{69B030A5-C7BF-4F95-924D-13FE73B9EB2C}" srcId="{A1D25FA9-9E6D-40CB-BCBF-4F891C4F91AC}" destId="{B03BE473-32E6-44F8-A746-C78E1571FA1E}" srcOrd="1" destOrd="0" parTransId="{915D1021-7D7F-4287-A57B-B21A8D72DCE6}" sibTransId="{0968A62D-31B6-4CE8-99AA-1F482759A3F4}"/>
    <dgm:cxn modelId="{2B32BAB8-BAC9-4F58-8A2B-D5F0E9342C8C}" type="presOf" srcId="{7CDD834D-9A23-45E0-8A1B-ED5D2F8E18F5}" destId="{0631FDFB-0F29-4BC7-AD65-32EBBA41A836}" srcOrd="0" destOrd="0" presId="urn:microsoft.com/office/officeart/2005/8/layout/process4"/>
    <dgm:cxn modelId="{C982AEF8-4520-4C13-BC2C-AF6497D0DB15}" type="presOf" srcId="{2A592F3B-6197-4BA7-BF6E-E448B54F16DC}" destId="{DC4527F7-EB42-49F9-9B31-3D5EE90830F7}" srcOrd="0" destOrd="0" presId="urn:microsoft.com/office/officeart/2005/8/layout/process4"/>
    <dgm:cxn modelId="{2234DFFD-870C-4BA4-B62B-F320C596FAD8}" srcId="{A1D25FA9-9E6D-40CB-BCBF-4F891C4F91AC}" destId="{3C034F38-35B8-4D34-8FBC-126C4F97AE0E}" srcOrd="2" destOrd="0" parTransId="{8D0C7B22-B3E5-4AE8-9676-5BE67A9C3B93}" sibTransId="{91E8BFD4-F8B7-472F-9328-651E65EE7265}"/>
    <dgm:cxn modelId="{D0BCD270-4356-48E4-8290-CB21DF74BFD4}" type="presParOf" srcId="{38051863-7B53-4CC2-A7D8-09CF072DCE64}" destId="{2ECA30A5-24DE-4335-A226-60055E1AC562}" srcOrd="0" destOrd="0" presId="urn:microsoft.com/office/officeart/2005/8/layout/process4"/>
    <dgm:cxn modelId="{59071108-6636-48FB-8D2A-EF09F5E705D2}" type="presParOf" srcId="{2ECA30A5-24DE-4335-A226-60055E1AC562}" destId="{DC4527F7-EB42-49F9-9B31-3D5EE90830F7}" srcOrd="0" destOrd="0" presId="urn:microsoft.com/office/officeart/2005/8/layout/process4"/>
    <dgm:cxn modelId="{E8D87991-3E24-4B9D-A985-A1D016ED46DC}" type="presParOf" srcId="{38051863-7B53-4CC2-A7D8-09CF072DCE64}" destId="{F5458137-9FC1-4947-BF59-5916C061E145}" srcOrd="1" destOrd="0" presId="urn:microsoft.com/office/officeart/2005/8/layout/process4"/>
    <dgm:cxn modelId="{4A772D0F-45FB-46D9-98E9-F3AE7CA9615E}" type="presParOf" srcId="{38051863-7B53-4CC2-A7D8-09CF072DCE64}" destId="{6C15B179-36CF-4FB4-9372-32CED4CFA889}" srcOrd="2" destOrd="0" presId="urn:microsoft.com/office/officeart/2005/8/layout/process4"/>
    <dgm:cxn modelId="{CE6C1F9F-2B2D-4779-905B-CB9DF85D89AE}" type="presParOf" srcId="{6C15B179-36CF-4FB4-9372-32CED4CFA889}" destId="{CB39043F-A4FF-4F8D-BFAB-5D9A0550C281}" srcOrd="0" destOrd="0" presId="urn:microsoft.com/office/officeart/2005/8/layout/process4"/>
    <dgm:cxn modelId="{C21E38CA-A36F-433B-A9EF-874BE9721E89}" type="presParOf" srcId="{38051863-7B53-4CC2-A7D8-09CF072DCE64}" destId="{9A14F9AC-A632-4B12-B936-487D038CD1A1}" srcOrd="3" destOrd="0" presId="urn:microsoft.com/office/officeart/2005/8/layout/process4"/>
    <dgm:cxn modelId="{2E951114-87DD-4B40-8768-464A31272C57}" type="presParOf" srcId="{38051863-7B53-4CC2-A7D8-09CF072DCE64}" destId="{630FA67B-D1BF-4567-93E7-908419847D87}" srcOrd="4" destOrd="0" presId="urn:microsoft.com/office/officeart/2005/8/layout/process4"/>
    <dgm:cxn modelId="{74AA521B-6F38-47B8-88BA-A45A207EC8D2}" type="presParOf" srcId="{630FA67B-D1BF-4567-93E7-908419847D87}" destId="{8910BE79-B606-40E7-8A2F-3B356CF643B9}" srcOrd="0" destOrd="0" presId="urn:microsoft.com/office/officeart/2005/8/layout/process4"/>
    <dgm:cxn modelId="{752C85EA-192E-454F-8174-CBED2A2407C3}" type="presParOf" srcId="{38051863-7B53-4CC2-A7D8-09CF072DCE64}" destId="{C67D59C4-B837-49E7-9C4B-AD9C9390EB3D}" srcOrd="5" destOrd="0" presId="urn:microsoft.com/office/officeart/2005/8/layout/process4"/>
    <dgm:cxn modelId="{C8B8FE51-9039-44F8-A1BB-A1592AC2B4B2}" type="presParOf" srcId="{38051863-7B53-4CC2-A7D8-09CF072DCE64}" destId="{95BE56EA-6937-4226-85B6-5FBC9B1658C8}" srcOrd="6" destOrd="0" presId="urn:microsoft.com/office/officeart/2005/8/layout/process4"/>
    <dgm:cxn modelId="{515E0FCE-169F-49C3-866F-194599DD5B99}" type="presParOf" srcId="{95BE56EA-6937-4226-85B6-5FBC9B1658C8}" destId="{0631FDFB-0F29-4BC7-AD65-32EBBA41A83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8C547-A2CE-449C-92C7-3D139951E56C}">
      <dsp:nvSpPr>
        <dsp:cNvPr id="0" name=""/>
        <dsp:cNvSpPr/>
      </dsp:nvSpPr>
      <dsp:spPr>
        <a:xfrm>
          <a:off x="3566293" y="361493"/>
          <a:ext cx="1097012" cy="731341"/>
        </a:xfrm>
        <a:prstGeom prst="roundRect">
          <a:avLst>
            <a:gd name="adj" fmla="val 10000"/>
          </a:avLst>
        </a:prstGeom>
        <a:gradFill rotWithShape="0">
          <a:gsLst>
            <a:gs pos="0">
              <a:schemeClr val="accent4">
                <a:hueOff val="0"/>
                <a:satOff val="0"/>
                <a:lumOff val="0"/>
                <a:alphaOff val="0"/>
                <a:tint val="60000"/>
                <a:lumMod val="104000"/>
              </a:schemeClr>
            </a:gs>
            <a:gs pos="100000">
              <a:schemeClr val="accent4">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rtl="1">
            <a:lnSpc>
              <a:spcPct val="90000"/>
            </a:lnSpc>
            <a:spcBef>
              <a:spcPct val="0"/>
            </a:spcBef>
            <a:spcAft>
              <a:spcPct val="35000"/>
            </a:spcAft>
            <a:buNone/>
          </a:pPr>
          <a:r>
            <a:rPr lang="ar-IQ" sz="600" b="1" kern="1200" cap="none" spc="0" dirty="0">
              <a:ln w="12700">
                <a:prstDash val="solid"/>
              </a:ln>
              <a:effectLst>
                <a:outerShdw blurRad="41275" dist="20320" dir="1800000" algn="tl" rotWithShape="0">
                  <a:srgbClr val="000000">
                    <a:alpha val="40000"/>
                  </a:srgbClr>
                </a:outerShdw>
              </a:effectLst>
            </a:rPr>
            <a:t>اختبارات مضادات الأكسدة </a:t>
          </a:r>
          <a:endParaRPr lang="ar-SA" sz="600" b="1" kern="1200" cap="none" spc="0" dirty="0">
            <a:ln w="12700">
              <a:prstDash val="solid"/>
            </a:ln>
            <a:effectLst>
              <a:outerShdw blurRad="41275" dist="20320" dir="1800000" algn="tl" rotWithShape="0">
                <a:srgbClr val="000000">
                  <a:alpha val="40000"/>
                </a:srgbClr>
              </a:outerShdw>
            </a:effectLst>
          </a:endParaRPr>
        </a:p>
      </dsp:txBody>
      <dsp:txXfrm>
        <a:off x="3587713" y="382913"/>
        <a:ext cx="1054172" cy="688501"/>
      </dsp:txXfrm>
    </dsp:sp>
    <dsp:sp modelId="{87C26BAF-2506-4BC3-80D1-E5E09391CD3E}">
      <dsp:nvSpPr>
        <dsp:cNvPr id="0" name=""/>
        <dsp:cNvSpPr/>
      </dsp:nvSpPr>
      <dsp:spPr>
        <a:xfrm>
          <a:off x="1975626" y="1092835"/>
          <a:ext cx="2139173" cy="292536"/>
        </a:xfrm>
        <a:custGeom>
          <a:avLst/>
          <a:gdLst/>
          <a:ahLst/>
          <a:cxnLst/>
          <a:rect l="0" t="0" r="0" b="0"/>
          <a:pathLst>
            <a:path>
              <a:moveTo>
                <a:pt x="2139173" y="0"/>
              </a:moveTo>
              <a:lnTo>
                <a:pt x="2139173" y="146268"/>
              </a:lnTo>
              <a:lnTo>
                <a:pt x="0" y="146268"/>
              </a:lnTo>
              <a:lnTo>
                <a:pt x="0" y="292536"/>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E5EA35-3201-4ADB-B721-6FEFAB68DDC3}">
      <dsp:nvSpPr>
        <dsp:cNvPr id="0" name=""/>
        <dsp:cNvSpPr/>
      </dsp:nvSpPr>
      <dsp:spPr>
        <a:xfrm>
          <a:off x="1427120" y="1385371"/>
          <a:ext cx="1097012" cy="731341"/>
        </a:xfrm>
        <a:prstGeom prst="roundRect">
          <a:avLst>
            <a:gd name="adj" fmla="val 10000"/>
          </a:avLst>
        </a:prstGeom>
        <a:gradFill rotWithShape="0">
          <a:gsLst>
            <a:gs pos="0">
              <a:schemeClr val="accent6">
                <a:hueOff val="0"/>
                <a:satOff val="0"/>
                <a:lumOff val="0"/>
                <a:alphaOff val="0"/>
                <a:tint val="60000"/>
                <a:lumMod val="104000"/>
              </a:schemeClr>
            </a:gs>
            <a:gs pos="100000">
              <a:schemeClr val="accent6">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rtl="1">
            <a:lnSpc>
              <a:spcPct val="90000"/>
            </a:lnSpc>
            <a:spcBef>
              <a:spcPct val="0"/>
            </a:spcBef>
            <a:spcAft>
              <a:spcPct val="35000"/>
            </a:spcAft>
            <a:buNone/>
          </a:pPr>
          <a:r>
            <a:rPr lang="en-US" sz="600" b="1" kern="1200" dirty="0"/>
            <a:t>TPC</a:t>
          </a:r>
          <a:endParaRPr lang="ar-SA" sz="600" b="1" kern="1200" dirty="0"/>
        </a:p>
      </dsp:txBody>
      <dsp:txXfrm>
        <a:off x="1448540" y="1406791"/>
        <a:ext cx="1054172" cy="688501"/>
      </dsp:txXfrm>
    </dsp:sp>
    <dsp:sp modelId="{C8CED592-57E1-4FD1-99B1-ECA3FC87CFE3}">
      <dsp:nvSpPr>
        <dsp:cNvPr id="0" name=""/>
        <dsp:cNvSpPr/>
      </dsp:nvSpPr>
      <dsp:spPr>
        <a:xfrm>
          <a:off x="549510" y="2116713"/>
          <a:ext cx="1426115" cy="292536"/>
        </a:xfrm>
        <a:custGeom>
          <a:avLst/>
          <a:gdLst/>
          <a:ahLst/>
          <a:cxnLst/>
          <a:rect l="0" t="0" r="0" b="0"/>
          <a:pathLst>
            <a:path>
              <a:moveTo>
                <a:pt x="1426115" y="0"/>
              </a:moveTo>
              <a:lnTo>
                <a:pt x="1426115" y="146268"/>
              </a:lnTo>
              <a:lnTo>
                <a:pt x="0" y="146268"/>
              </a:lnTo>
              <a:lnTo>
                <a:pt x="0" y="292536"/>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4D2CEE-1DF0-4B0D-A097-42F25E49F572}">
      <dsp:nvSpPr>
        <dsp:cNvPr id="0" name=""/>
        <dsp:cNvSpPr/>
      </dsp:nvSpPr>
      <dsp:spPr>
        <a:xfrm>
          <a:off x="1004" y="2409249"/>
          <a:ext cx="1097012" cy="731341"/>
        </a:xfrm>
        <a:prstGeom prst="roundRect">
          <a:avLst>
            <a:gd name="adj" fmla="val 1000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rtl="1">
            <a:lnSpc>
              <a:spcPct val="90000"/>
            </a:lnSpc>
            <a:spcBef>
              <a:spcPct val="0"/>
            </a:spcBef>
            <a:spcAft>
              <a:spcPct val="35000"/>
            </a:spcAft>
            <a:buNone/>
          </a:pPr>
          <a:r>
            <a:rPr lang="ar-IQ" sz="600" b="1" kern="1200" dirty="0"/>
            <a:t>ووضعت الأنابيب في مكان مظلم لمدة ساعتين </a:t>
          </a:r>
          <a:endParaRPr lang="ar-SA" sz="600" b="1" kern="1200" dirty="0"/>
        </a:p>
      </dsp:txBody>
      <dsp:txXfrm>
        <a:off x="22424" y="2430669"/>
        <a:ext cx="1054172" cy="688501"/>
      </dsp:txXfrm>
    </dsp:sp>
    <dsp:sp modelId="{BD1F005A-6D60-463B-A9BC-B52B8B946ADE}">
      <dsp:nvSpPr>
        <dsp:cNvPr id="0" name=""/>
        <dsp:cNvSpPr/>
      </dsp:nvSpPr>
      <dsp:spPr>
        <a:xfrm>
          <a:off x="503790" y="3140591"/>
          <a:ext cx="91440" cy="292536"/>
        </a:xfrm>
        <a:custGeom>
          <a:avLst/>
          <a:gdLst/>
          <a:ahLst/>
          <a:cxnLst/>
          <a:rect l="0" t="0" r="0" b="0"/>
          <a:pathLst>
            <a:path>
              <a:moveTo>
                <a:pt x="45720" y="0"/>
              </a:moveTo>
              <a:lnTo>
                <a:pt x="45720" y="292536"/>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A05E45-AD45-4939-A7C9-6DA4C9121DB4}">
      <dsp:nvSpPr>
        <dsp:cNvPr id="0" name=""/>
        <dsp:cNvSpPr/>
      </dsp:nvSpPr>
      <dsp:spPr>
        <a:xfrm>
          <a:off x="1004" y="3433127"/>
          <a:ext cx="1097012" cy="731341"/>
        </a:xfrm>
        <a:prstGeom prst="roundRect">
          <a:avLst>
            <a:gd name="adj" fmla="val 10000"/>
          </a:avLst>
        </a:prstGeom>
        <a:gradFill rotWithShape="0">
          <a:gsLst>
            <a:gs pos="0">
              <a:schemeClr val="accent2">
                <a:hueOff val="0"/>
                <a:satOff val="0"/>
                <a:lumOff val="0"/>
                <a:alphaOff val="0"/>
                <a:tint val="60000"/>
                <a:lumMod val="104000"/>
              </a:schemeClr>
            </a:gs>
            <a:gs pos="100000">
              <a:schemeClr val="accent2">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rtl="1">
            <a:lnSpc>
              <a:spcPct val="90000"/>
            </a:lnSpc>
            <a:spcBef>
              <a:spcPct val="0"/>
            </a:spcBef>
            <a:spcAft>
              <a:spcPct val="35000"/>
            </a:spcAft>
            <a:buNone/>
          </a:pPr>
          <a:r>
            <a:rPr lang="ar-IQ" sz="600" b="1" kern="1200" dirty="0"/>
            <a:t>ثم قيست الامتصاصية عند الطول الموجي 765نانوميتر واستخدم حامض الغيالك كعينة قياسية </a:t>
          </a:r>
          <a:endParaRPr lang="ar-SA" sz="600" b="1" kern="1200" dirty="0"/>
        </a:p>
      </dsp:txBody>
      <dsp:txXfrm>
        <a:off x="22424" y="3454547"/>
        <a:ext cx="1054172" cy="688501"/>
      </dsp:txXfrm>
    </dsp:sp>
    <dsp:sp modelId="{6F5B8BCC-4A97-4F28-99C6-B3EC81685B68}">
      <dsp:nvSpPr>
        <dsp:cNvPr id="0" name=""/>
        <dsp:cNvSpPr/>
      </dsp:nvSpPr>
      <dsp:spPr>
        <a:xfrm>
          <a:off x="1929906" y="2116713"/>
          <a:ext cx="91440" cy="292536"/>
        </a:xfrm>
        <a:custGeom>
          <a:avLst/>
          <a:gdLst/>
          <a:ahLst/>
          <a:cxnLst/>
          <a:rect l="0" t="0" r="0" b="0"/>
          <a:pathLst>
            <a:path>
              <a:moveTo>
                <a:pt x="45720" y="0"/>
              </a:moveTo>
              <a:lnTo>
                <a:pt x="45720" y="292536"/>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673DBA-BC20-4040-909E-35BF98FAC644}">
      <dsp:nvSpPr>
        <dsp:cNvPr id="0" name=""/>
        <dsp:cNvSpPr/>
      </dsp:nvSpPr>
      <dsp:spPr>
        <a:xfrm>
          <a:off x="1427120" y="2409249"/>
          <a:ext cx="1097012" cy="731341"/>
        </a:xfrm>
        <a:prstGeom prst="roundRect">
          <a:avLst>
            <a:gd name="adj" fmla="val 1000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rtl="1">
            <a:lnSpc>
              <a:spcPct val="90000"/>
            </a:lnSpc>
            <a:spcBef>
              <a:spcPct val="0"/>
            </a:spcBef>
            <a:spcAft>
              <a:spcPct val="35000"/>
            </a:spcAft>
            <a:buNone/>
          </a:pPr>
          <a:r>
            <a:rPr lang="ar-SA" sz="600" b="1" kern="1200"/>
            <a:t>أخذ</a:t>
          </a:r>
          <a:r>
            <a:rPr lang="en-US" sz="600" b="1" kern="1200"/>
            <a:t>300  </a:t>
          </a:r>
          <a:r>
            <a:rPr lang="ar-SA" sz="600" b="1" kern="1200"/>
            <a:t>ميكرولتر من المستخلص اضيف إليه </a:t>
          </a:r>
          <a:r>
            <a:rPr lang="en-US" sz="600" b="1" kern="1200"/>
            <a:t>1.5</a:t>
          </a:r>
          <a:r>
            <a:rPr lang="ar-SA" sz="600" b="1" kern="1200"/>
            <a:t> مل الكاشف و</a:t>
          </a:r>
          <a:r>
            <a:rPr lang="en-US" sz="600" b="1" kern="1200"/>
            <a:t>3</a:t>
          </a:r>
          <a:r>
            <a:rPr lang="ar-SA" sz="600" b="1" kern="1200"/>
            <a:t> مل </a:t>
          </a:r>
          <a:r>
            <a:rPr lang="en-US" sz="600" b="1" kern="1200"/>
            <a:t>Na2CO3 </a:t>
          </a:r>
          <a:r>
            <a:rPr lang="ar-SA" sz="600" b="1" kern="1200"/>
            <a:t>بتركيز </a:t>
          </a:r>
          <a:r>
            <a:rPr lang="en-US" sz="600" b="1" kern="1200"/>
            <a:t>7.5</a:t>
          </a:r>
          <a:r>
            <a:rPr lang="ar-SA" sz="600" b="1" kern="1200"/>
            <a:t>% </a:t>
          </a:r>
          <a:endParaRPr lang="en-US" sz="600" b="1" kern="1200"/>
        </a:p>
      </dsp:txBody>
      <dsp:txXfrm>
        <a:off x="1448540" y="2430669"/>
        <a:ext cx="1054172" cy="688501"/>
      </dsp:txXfrm>
    </dsp:sp>
    <dsp:sp modelId="{EEBAD629-632E-4C53-AC6C-B7C21A9014EB}">
      <dsp:nvSpPr>
        <dsp:cNvPr id="0" name=""/>
        <dsp:cNvSpPr/>
      </dsp:nvSpPr>
      <dsp:spPr>
        <a:xfrm>
          <a:off x="1975626" y="2116713"/>
          <a:ext cx="1426115" cy="292536"/>
        </a:xfrm>
        <a:custGeom>
          <a:avLst/>
          <a:gdLst/>
          <a:ahLst/>
          <a:cxnLst/>
          <a:rect l="0" t="0" r="0" b="0"/>
          <a:pathLst>
            <a:path>
              <a:moveTo>
                <a:pt x="0" y="0"/>
              </a:moveTo>
              <a:lnTo>
                <a:pt x="0" y="146268"/>
              </a:lnTo>
              <a:lnTo>
                <a:pt x="1426115" y="146268"/>
              </a:lnTo>
              <a:lnTo>
                <a:pt x="1426115" y="292536"/>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443F05-0147-44AB-AB2E-11BE09D2633C}">
      <dsp:nvSpPr>
        <dsp:cNvPr id="0" name=""/>
        <dsp:cNvSpPr/>
      </dsp:nvSpPr>
      <dsp:spPr>
        <a:xfrm>
          <a:off x="2853236" y="2409249"/>
          <a:ext cx="1097012" cy="731341"/>
        </a:xfrm>
        <a:prstGeom prst="roundRect">
          <a:avLst>
            <a:gd name="adj" fmla="val 1000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rtl="1">
            <a:lnSpc>
              <a:spcPct val="90000"/>
            </a:lnSpc>
            <a:spcBef>
              <a:spcPct val="0"/>
            </a:spcBef>
            <a:spcAft>
              <a:spcPct val="35000"/>
            </a:spcAft>
            <a:buNone/>
          </a:pPr>
          <a:r>
            <a:rPr lang="ar-SA" sz="600" b="1" kern="1200"/>
            <a:t>حضر كاشف فولن المخفف بنسبة(</a:t>
          </a:r>
          <a:r>
            <a:rPr lang="en-US" sz="600" b="1" kern="1200"/>
            <a:t>10:1</a:t>
          </a:r>
          <a:r>
            <a:rPr lang="ar-SA" sz="600" b="1" kern="1200"/>
            <a:t>) من</a:t>
          </a:r>
          <a:r>
            <a:rPr lang="en-US" sz="600" b="1" kern="1200"/>
            <a:t>1</a:t>
          </a:r>
          <a:r>
            <a:rPr lang="ar-SA" sz="600" b="1" kern="1200"/>
            <a:t>مل من كاشف فولن المركز مع </a:t>
          </a:r>
          <a:r>
            <a:rPr lang="en-US" sz="600" b="1" kern="1200"/>
            <a:t>10</a:t>
          </a:r>
          <a:r>
            <a:rPr lang="ar-SA" sz="600" b="1" kern="1200"/>
            <a:t>مل من الماء المقطر </a:t>
          </a:r>
          <a:endParaRPr lang="en-US" sz="600" b="1" kern="1200"/>
        </a:p>
      </dsp:txBody>
      <dsp:txXfrm>
        <a:off x="2874656" y="2430669"/>
        <a:ext cx="1054172" cy="688501"/>
      </dsp:txXfrm>
    </dsp:sp>
    <dsp:sp modelId="{A4F6CDFD-B23F-4E27-A646-A9B894EC12F1}">
      <dsp:nvSpPr>
        <dsp:cNvPr id="0" name=""/>
        <dsp:cNvSpPr/>
      </dsp:nvSpPr>
      <dsp:spPr>
        <a:xfrm>
          <a:off x="4114800" y="1092835"/>
          <a:ext cx="2139173" cy="292536"/>
        </a:xfrm>
        <a:custGeom>
          <a:avLst/>
          <a:gdLst/>
          <a:ahLst/>
          <a:cxnLst/>
          <a:rect l="0" t="0" r="0" b="0"/>
          <a:pathLst>
            <a:path>
              <a:moveTo>
                <a:pt x="0" y="0"/>
              </a:moveTo>
              <a:lnTo>
                <a:pt x="0" y="146268"/>
              </a:lnTo>
              <a:lnTo>
                <a:pt x="2139173" y="146268"/>
              </a:lnTo>
              <a:lnTo>
                <a:pt x="2139173" y="292536"/>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12ED74-D61E-426D-B188-0133B26F15D5}">
      <dsp:nvSpPr>
        <dsp:cNvPr id="0" name=""/>
        <dsp:cNvSpPr/>
      </dsp:nvSpPr>
      <dsp:spPr>
        <a:xfrm>
          <a:off x="5705467" y="1385371"/>
          <a:ext cx="1097012" cy="731341"/>
        </a:xfrm>
        <a:prstGeom prst="roundRect">
          <a:avLst>
            <a:gd name="adj" fmla="val 10000"/>
          </a:avLst>
        </a:prstGeom>
        <a:gradFill rotWithShape="0">
          <a:gsLst>
            <a:gs pos="0">
              <a:schemeClr val="accent6">
                <a:hueOff val="0"/>
                <a:satOff val="0"/>
                <a:lumOff val="0"/>
                <a:alphaOff val="0"/>
                <a:tint val="60000"/>
                <a:lumMod val="104000"/>
              </a:schemeClr>
            </a:gs>
            <a:gs pos="100000">
              <a:schemeClr val="accent6">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rtl="1">
            <a:lnSpc>
              <a:spcPct val="90000"/>
            </a:lnSpc>
            <a:spcBef>
              <a:spcPct val="0"/>
            </a:spcBef>
            <a:spcAft>
              <a:spcPct val="35000"/>
            </a:spcAft>
            <a:buNone/>
          </a:pPr>
          <a:r>
            <a:rPr lang="en-US" sz="600" b="1" kern="1200" dirty="0"/>
            <a:t>DPPH</a:t>
          </a:r>
          <a:endParaRPr lang="ar-SA" sz="600" b="1" kern="1200" dirty="0"/>
        </a:p>
      </dsp:txBody>
      <dsp:txXfrm>
        <a:off x="5726887" y="1406791"/>
        <a:ext cx="1054172" cy="688501"/>
      </dsp:txXfrm>
    </dsp:sp>
    <dsp:sp modelId="{83FE7A77-5542-43C9-95D4-0E5F75FECA0A}">
      <dsp:nvSpPr>
        <dsp:cNvPr id="0" name=""/>
        <dsp:cNvSpPr/>
      </dsp:nvSpPr>
      <dsp:spPr>
        <a:xfrm>
          <a:off x="4827857" y="2116713"/>
          <a:ext cx="1426115" cy="292536"/>
        </a:xfrm>
        <a:custGeom>
          <a:avLst/>
          <a:gdLst/>
          <a:ahLst/>
          <a:cxnLst/>
          <a:rect l="0" t="0" r="0" b="0"/>
          <a:pathLst>
            <a:path>
              <a:moveTo>
                <a:pt x="1426115" y="0"/>
              </a:moveTo>
              <a:lnTo>
                <a:pt x="1426115" y="146268"/>
              </a:lnTo>
              <a:lnTo>
                <a:pt x="0" y="146268"/>
              </a:lnTo>
              <a:lnTo>
                <a:pt x="0" y="292536"/>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08A88C-AA71-4EB8-B7F8-6539F5BF8B4C}">
      <dsp:nvSpPr>
        <dsp:cNvPr id="0" name=""/>
        <dsp:cNvSpPr/>
      </dsp:nvSpPr>
      <dsp:spPr>
        <a:xfrm>
          <a:off x="4279351" y="2409249"/>
          <a:ext cx="1097012" cy="731341"/>
        </a:xfrm>
        <a:prstGeom prst="roundRect">
          <a:avLst>
            <a:gd name="adj" fmla="val 1000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rtl="1">
            <a:lnSpc>
              <a:spcPct val="90000"/>
            </a:lnSpc>
            <a:spcBef>
              <a:spcPct val="0"/>
            </a:spcBef>
            <a:spcAft>
              <a:spcPct val="35000"/>
            </a:spcAft>
            <a:buNone/>
          </a:pPr>
          <a:r>
            <a:rPr lang="ar-IQ" sz="600" b="1" kern="1200" dirty="0"/>
            <a:t>ووضعت الأنابيب في مكان مظلم لمدة 30دقيقة </a:t>
          </a:r>
          <a:endParaRPr lang="ar-SA" sz="600" b="1" kern="1200" dirty="0"/>
        </a:p>
      </dsp:txBody>
      <dsp:txXfrm>
        <a:off x="4300771" y="2430669"/>
        <a:ext cx="1054172" cy="688501"/>
      </dsp:txXfrm>
    </dsp:sp>
    <dsp:sp modelId="{E3829FB0-8707-4A62-8534-7A86319094D1}">
      <dsp:nvSpPr>
        <dsp:cNvPr id="0" name=""/>
        <dsp:cNvSpPr/>
      </dsp:nvSpPr>
      <dsp:spPr>
        <a:xfrm>
          <a:off x="4782137" y="3140591"/>
          <a:ext cx="91440" cy="292536"/>
        </a:xfrm>
        <a:custGeom>
          <a:avLst/>
          <a:gdLst/>
          <a:ahLst/>
          <a:cxnLst/>
          <a:rect l="0" t="0" r="0" b="0"/>
          <a:pathLst>
            <a:path>
              <a:moveTo>
                <a:pt x="45720" y="0"/>
              </a:moveTo>
              <a:lnTo>
                <a:pt x="45720" y="292536"/>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8D4FB9-48EA-4E92-A457-7554E24B7458}">
      <dsp:nvSpPr>
        <dsp:cNvPr id="0" name=""/>
        <dsp:cNvSpPr/>
      </dsp:nvSpPr>
      <dsp:spPr>
        <a:xfrm>
          <a:off x="4279351" y="3433127"/>
          <a:ext cx="1097012" cy="731341"/>
        </a:xfrm>
        <a:prstGeom prst="roundRect">
          <a:avLst>
            <a:gd name="adj" fmla="val 10000"/>
          </a:avLst>
        </a:prstGeom>
        <a:gradFill rotWithShape="0">
          <a:gsLst>
            <a:gs pos="0">
              <a:schemeClr val="accent2">
                <a:hueOff val="0"/>
                <a:satOff val="0"/>
                <a:lumOff val="0"/>
                <a:alphaOff val="0"/>
                <a:tint val="60000"/>
                <a:lumMod val="104000"/>
              </a:schemeClr>
            </a:gs>
            <a:gs pos="100000">
              <a:schemeClr val="accent2">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rtl="1">
            <a:lnSpc>
              <a:spcPct val="90000"/>
            </a:lnSpc>
            <a:spcBef>
              <a:spcPct val="0"/>
            </a:spcBef>
            <a:spcAft>
              <a:spcPct val="35000"/>
            </a:spcAft>
            <a:buNone/>
          </a:pPr>
          <a:r>
            <a:rPr lang="ar-IQ" sz="600" b="1" kern="1200" dirty="0"/>
            <a:t>ثم قيست الامتصاصية بواسطة جهاز </a:t>
          </a:r>
          <a:r>
            <a:rPr lang="en-US" sz="600" b="1" kern="1200" dirty="0"/>
            <a:t>UV</a:t>
          </a:r>
          <a:r>
            <a:rPr lang="ar-IQ" sz="600" b="1" kern="1200" dirty="0"/>
            <a:t> عند الطول الموجي 517نانوميتر</a:t>
          </a:r>
          <a:endParaRPr lang="ar-SA" sz="600" b="1" kern="1200" dirty="0"/>
        </a:p>
      </dsp:txBody>
      <dsp:txXfrm>
        <a:off x="4300771" y="3454547"/>
        <a:ext cx="1054172" cy="688501"/>
      </dsp:txXfrm>
    </dsp:sp>
    <dsp:sp modelId="{B7BA7884-3236-4D19-9E77-B339A3839532}">
      <dsp:nvSpPr>
        <dsp:cNvPr id="0" name=""/>
        <dsp:cNvSpPr/>
      </dsp:nvSpPr>
      <dsp:spPr>
        <a:xfrm>
          <a:off x="6208253" y="2116713"/>
          <a:ext cx="91440" cy="292536"/>
        </a:xfrm>
        <a:custGeom>
          <a:avLst/>
          <a:gdLst/>
          <a:ahLst/>
          <a:cxnLst/>
          <a:rect l="0" t="0" r="0" b="0"/>
          <a:pathLst>
            <a:path>
              <a:moveTo>
                <a:pt x="45720" y="0"/>
              </a:moveTo>
              <a:lnTo>
                <a:pt x="45720" y="292536"/>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CAF571-74D0-47A5-BEEB-32BF5B600834}">
      <dsp:nvSpPr>
        <dsp:cNvPr id="0" name=""/>
        <dsp:cNvSpPr/>
      </dsp:nvSpPr>
      <dsp:spPr>
        <a:xfrm>
          <a:off x="5705467" y="2409249"/>
          <a:ext cx="1097012" cy="731341"/>
        </a:xfrm>
        <a:prstGeom prst="roundRect">
          <a:avLst>
            <a:gd name="adj" fmla="val 1000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rtl="1">
            <a:lnSpc>
              <a:spcPct val="90000"/>
            </a:lnSpc>
            <a:spcBef>
              <a:spcPct val="0"/>
            </a:spcBef>
            <a:spcAft>
              <a:spcPct val="35000"/>
            </a:spcAft>
            <a:buNone/>
          </a:pPr>
          <a:r>
            <a:rPr lang="ar-SA" sz="600" b="1" kern="1200" dirty="0"/>
            <a:t>أخذ</a:t>
          </a:r>
          <a:r>
            <a:rPr lang="en-US" sz="600" b="1" kern="1200" dirty="0"/>
            <a:t>300  </a:t>
          </a:r>
          <a:r>
            <a:rPr lang="ar-SA" sz="600" b="1" kern="1200" dirty="0" err="1"/>
            <a:t>مايكرولتر</a:t>
          </a:r>
          <a:r>
            <a:rPr lang="ar-SA" sz="600" b="1" kern="1200" dirty="0"/>
            <a:t> من مستخلص نبات البروكلي مضافًا لها </a:t>
          </a:r>
          <a:r>
            <a:rPr lang="en-US" sz="600" b="1" kern="1200" dirty="0"/>
            <a:t>3</a:t>
          </a:r>
          <a:r>
            <a:rPr lang="ar-SA" sz="600" b="1" kern="1200" dirty="0"/>
            <a:t> مل من </a:t>
          </a:r>
          <a:r>
            <a:rPr lang="en-US" sz="600" b="1" kern="1200" dirty="0"/>
            <a:t>DPPH </a:t>
          </a:r>
          <a:r>
            <a:rPr lang="ar-IQ" sz="600" b="1" kern="1200" dirty="0"/>
            <a:t>المخفف </a:t>
          </a:r>
          <a:endParaRPr lang="ar-SA" sz="600" b="1" kern="1200" dirty="0"/>
        </a:p>
      </dsp:txBody>
      <dsp:txXfrm>
        <a:off x="5726887" y="2430669"/>
        <a:ext cx="1054172" cy="688501"/>
      </dsp:txXfrm>
    </dsp:sp>
    <dsp:sp modelId="{9AB51887-F230-4A27-AE36-9D6432A7FD99}">
      <dsp:nvSpPr>
        <dsp:cNvPr id="0" name=""/>
        <dsp:cNvSpPr/>
      </dsp:nvSpPr>
      <dsp:spPr>
        <a:xfrm>
          <a:off x="6253973" y="2116713"/>
          <a:ext cx="1426115" cy="292536"/>
        </a:xfrm>
        <a:custGeom>
          <a:avLst/>
          <a:gdLst/>
          <a:ahLst/>
          <a:cxnLst/>
          <a:rect l="0" t="0" r="0" b="0"/>
          <a:pathLst>
            <a:path>
              <a:moveTo>
                <a:pt x="0" y="0"/>
              </a:moveTo>
              <a:lnTo>
                <a:pt x="0" y="146268"/>
              </a:lnTo>
              <a:lnTo>
                <a:pt x="1426115" y="146268"/>
              </a:lnTo>
              <a:lnTo>
                <a:pt x="1426115" y="292536"/>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81739D-6A60-40C6-BAC3-C2C0E06F9051}">
      <dsp:nvSpPr>
        <dsp:cNvPr id="0" name=""/>
        <dsp:cNvSpPr/>
      </dsp:nvSpPr>
      <dsp:spPr>
        <a:xfrm>
          <a:off x="7131583" y="2409249"/>
          <a:ext cx="1097012" cy="731341"/>
        </a:xfrm>
        <a:prstGeom prst="roundRect">
          <a:avLst>
            <a:gd name="adj" fmla="val 10000"/>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266700" rtl="1">
            <a:lnSpc>
              <a:spcPct val="90000"/>
            </a:lnSpc>
            <a:spcBef>
              <a:spcPct val="0"/>
            </a:spcBef>
            <a:spcAft>
              <a:spcPct val="35000"/>
            </a:spcAft>
            <a:buNone/>
          </a:pPr>
          <a:r>
            <a:rPr lang="ar-SA" sz="600" b="1" kern="1200" dirty="0"/>
            <a:t>تم إذابة </a:t>
          </a:r>
          <a:r>
            <a:rPr lang="en-US" sz="600" b="1" kern="1200" dirty="0"/>
            <a:t>40</a:t>
          </a:r>
          <a:r>
            <a:rPr lang="ar-SA" sz="600" b="1" kern="1200" dirty="0"/>
            <a:t> ملغم من مادة </a:t>
          </a:r>
          <a:r>
            <a:rPr lang="en-US" sz="600" b="1" kern="1200" dirty="0"/>
            <a:t>DPPH </a:t>
          </a:r>
          <a:r>
            <a:rPr lang="ar-SA" sz="600" b="1" kern="1200" dirty="0"/>
            <a:t>في </a:t>
          </a:r>
          <a:r>
            <a:rPr lang="en-US" sz="600" b="1" kern="1200" dirty="0"/>
            <a:t>40</a:t>
          </a:r>
          <a:r>
            <a:rPr lang="ar-SA" sz="600" b="1" kern="1200" dirty="0"/>
            <a:t> مل </a:t>
          </a:r>
          <a:r>
            <a:rPr lang="ar-SA" sz="600" b="1" kern="1200" dirty="0" err="1"/>
            <a:t>ميثانول،أخذ</a:t>
          </a:r>
          <a:r>
            <a:rPr lang="ar-SA" sz="600" b="1" kern="1200" dirty="0"/>
            <a:t> </a:t>
          </a:r>
          <a:r>
            <a:rPr lang="en-US" sz="600" b="1" kern="1200" dirty="0"/>
            <a:t>50</a:t>
          </a:r>
          <a:r>
            <a:rPr lang="ar-SA" sz="600" b="1" kern="1200" dirty="0"/>
            <a:t> مل من  </a:t>
          </a:r>
          <a:r>
            <a:rPr lang="en-US" sz="600" b="1" kern="1200" dirty="0"/>
            <a:t>Stock solution</a:t>
          </a:r>
          <a:r>
            <a:rPr lang="ar-SA" sz="600" b="1" kern="1200" dirty="0"/>
            <a:t>و تم تخفيفه مع </a:t>
          </a:r>
          <a:r>
            <a:rPr lang="en-US" sz="600" b="1" kern="1200" dirty="0"/>
            <a:t>50</a:t>
          </a:r>
          <a:r>
            <a:rPr lang="ar-SA" sz="600" b="1" kern="1200" dirty="0"/>
            <a:t> مل ميثانول للحصول على امتصاصية تقارب من </a:t>
          </a:r>
          <a:r>
            <a:rPr lang="en-US" sz="600" b="1" kern="1200" dirty="0"/>
            <a:t>0.7)</a:t>
          </a:r>
          <a:r>
            <a:rPr lang="ar-SA" sz="600" b="1" kern="1200" dirty="0"/>
            <a:t>-</a:t>
          </a:r>
          <a:r>
            <a:rPr lang="en-US" sz="600" b="1" kern="1200" dirty="0"/>
            <a:t>(1</a:t>
          </a:r>
          <a:r>
            <a:rPr lang="ar-SA" sz="600" b="1" kern="1200" dirty="0"/>
            <a:t>.</a:t>
          </a:r>
        </a:p>
      </dsp:txBody>
      <dsp:txXfrm>
        <a:off x="7153003" y="2430669"/>
        <a:ext cx="1054172" cy="688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4ED03-E2AC-49E6-882B-5B0548EA5754}">
      <dsp:nvSpPr>
        <dsp:cNvPr id="0" name=""/>
        <dsp:cNvSpPr/>
      </dsp:nvSpPr>
      <dsp:spPr>
        <a:xfrm>
          <a:off x="5349071" y="2005758"/>
          <a:ext cx="1568288" cy="373181"/>
        </a:xfrm>
        <a:custGeom>
          <a:avLst/>
          <a:gdLst/>
          <a:ahLst/>
          <a:cxnLst/>
          <a:rect l="0" t="0" r="0" b="0"/>
          <a:pathLst>
            <a:path>
              <a:moveTo>
                <a:pt x="0" y="0"/>
              </a:moveTo>
              <a:lnTo>
                <a:pt x="0" y="271657"/>
              </a:lnTo>
              <a:lnTo>
                <a:pt x="1675254" y="271657"/>
              </a:lnTo>
              <a:lnTo>
                <a:pt x="1675254" y="398634"/>
              </a:lnTo>
            </a:path>
          </a:pathLst>
        </a:custGeom>
        <a:noFill/>
        <a:ln w="15875" cap="rnd" cmpd="sng" algn="ctr">
          <a:solidFill>
            <a:schemeClr val="accent5">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0CF9F81-3C45-4BE1-8423-89FFFDCBAA25}">
      <dsp:nvSpPr>
        <dsp:cNvPr id="0" name=""/>
        <dsp:cNvSpPr/>
      </dsp:nvSpPr>
      <dsp:spPr>
        <a:xfrm>
          <a:off x="5303351" y="2005758"/>
          <a:ext cx="91440" cy="373181"/>
        </a:xfrm>
        <a:custGeom>
          <a:avLst/>
          <a:gdLst/>
          <a:ahLst/>
          <a:cxnLst/>
          <a:rect l="0" t="0" r="0" b="0"/>
          <a:pathLst>
            <a:path>
              <a:moveTo>
                <a:pt x="45720" y="0"/>
              </a:moveTo>
              <a:lnTo>
                <a:pt x="45720" y="398634"/>
              </a:lnTo>
            </a:path>
          </a:pathLst>
        </a:custGeom>
        <a:noFill/>
        <a:ln w="15875" cap="rnd" cmpd="sng" algn="ctr">
          <a:solidFill>
            <a:schemeClr val="accent5">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F9EC743-4978-43C0-B3C1-EECD29E14AF2}">
      <dsp:nvSpPr>
        <dsp:cNvPr id="0" name=""/>
        <dsp:cNvSpPr/>
      </dsp:nvSpPr>
      <dsp:spPr>
        <a:xfrm>
          <a:off x="3780782" y="2005758"/>
          <a:ext cx="1568288" cy="373181"/>
        </a:xfrm>
        <a:custGeom>
          <a:avLst/>
          <a:gdLst/>
          <a:ahLst/>
          <a:cxnLst/>
          <a:rect l="0" t="0" r="0" b="0"/>
          <a:pathLst>
            <a:path>
              <a:moveTo>
                <a:pt x="1675254" y="0"/>
              </a:moveTo>
              <a:lnTo>
                <a:pt x="1675254" y="271657"/>
              </a:lnTo>
              <a:lnTo>
                <a:pt x="0" y="271657"/>
              </a:lnTo>
              <a:lnTo>
                <a:pt x="0" y="398634"/>
              </a:lnTo>
            </a:path>
          </a:pathLst>
        </a:custGeom>
        <a:noFill/>
        <a:ln w="15875" cap="rnd" cmpd="sng" algn="ctr">
          <a:solidFill>
            <a:schemeClr val="accent5">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D48A4E3-E2B1-4D70-A53D-D9979425E18D}">
      <dsp:nvSpPr>
        <dsp:cNvPr id="0" name=""/>
        <dsp:cNvSpPr/>
      </dsp:nvSpPr>
      <dsp:spPr>
        <a:xfrm>
          <a:off x="3388710" y="817780"/>
          <a:ext cx="1960360" cy="373181"/>
        </a:xfrm>
        <a:custGeom>
          <a:avLst/>
          <a:gdLst/>
          <a:ahLst/>
          <a:cxnLst/>
          <a:rect l="0" t="0" r="0" b="0"/>
          <a:pathLst>
            <a:path>
              <a:moveTo>
                <a:pt x="0" y="0"/>
              </a:moveTo>
              <a:lnTo>
                <a:pt x="0" y="271657"/>
              </a:lnTo>
              <a:lnTo>
                <a:pt x="2094067" y="271657"/>
              </a:lnTo>
              <a:lnTo>
                <a:pt x="2094067" y="398634"/>
              </a:lnTo>
            </a:path>
          </a:pathLst>
        </a:custGeom>
        <a:noFill/>
        <a:ln w="15875" cap="rnd"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04BA4D0-D7A8-4B95-9B38-0EDFB04642AE}">
      <dsp:nvSpPr>
        <dsp:cNvPr id="0" name=""/>
        <dsp:cNvSpPr/>
      </dsp:nvSpPr>
      <dsp:spPr>
        <a:xfrm>
          <a:off x="2996638" y="817780"/>
          <a:ext cx="392072" cy="373181"/>
        </a:xfrm>
        <a:custGeom>
          <a:avLst/>
          <a:gdLst/>
          <a:ahLst/>
          <a:cxnLst/>
          <a:rect l="0" t="0" r="0" b="0"/>
          <a:pathLst>
            <a:path>
              <a:moveTo>
                <a:pt x="418813" y="0"/>
              </a:moveTo>
              <a:lnTo>
                <a:pt x="418813" y="271657"/>
              </a:lnTo>
              <a:lnTo>
                <a:pt x="0" y="271657"/>
              </a:lnTo>
              <a:lnTo>
                <a:pt x="0" y="398634"/>
              </a:lnTo>
            </a:path>
          </a:pathLst>
        </a:custGeom>
        <a:noFill/>
        <a:ln w="15875" cap="rnd"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7B7FAEE-5BFB-4E64-B2DE-9230348F7178}">
      <dsp:nvSpPr>
        <dsp:cNvPr id="0" name=""/>
        <dsp:cNvSpPr/>
      </dsp:nvSpPr>
      <dsp:spPr>
        <a:xfrm>
          <a:off x="1428350" y="2005758"/>
          <a:ext cx="784144" cy="373181"/>
        </a:xfrm>
        <a:custGeom>
          <a:avLst/>
          <a:gdLst/>
          <a:ahLst/>
          <a:cxnLst/>
          <a:rect l="0" t="0" r="0" b="0"/>
          <a:pathLst>
            <a:path>
              <a:moveTo>
                <a:pt x="0" y="0"/>
              </a:moveTo>
              <a:lnTo>
                <a:pt x="0" y="271657"/>
              </a:lnTo>
              <a:lnTo>
                <a:pt x="837627" y="271657"/>
              </a:lnTo>
              <a:lnTo>
                <a:pt x="837627" y="398634"/>
              </a:lnTo>
            </a:path>
          </a:pathLst>
        </a:custGeom>
        <a:noFill/>
        <a:ln w="15875" cap="rnd" cmpd="sng" algn="ctr">
          <a:solidFill>
            <a:schemeClr val="accent5">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C10962D-727D-49CA-850D-ECA579482BC5}">
      <dsp:nvSpPr>
        <dsp:cNvPr id="0" name=""/>
        <dsp:cNvSpPr/>
      </dsp:nvSpPr>
      <dsp:spPr>
        <a:xfrm>
          <a:off x="644205" y="2005758"/>
          <a:ext cx="784144" cy="373181"/>
        </a:xfrm>
        <a:custGeom>
          <a:avLst/>
          <a:gdLst/>
          <a:ahLst/>
          <a:cxnLst/>
          <a:rect l="0" t="0" r="0" b="0"/>
          <a:pathLst>
            <a:path>
              <a:moveTo>
                <a:pt x="837627" y="0"/>
              </a:moveTo>
              <a:lnTo>
                <a:pt x="837627" y="271657"/>
              </a:lnTo>
              <a:lnTo>
                <a:pt x="0" y="271657"/>
              </a:lnTo>
              <a:lnTo>
                <a:pt x="0" y="398634"/>
              </a:lnTo>
            </a:path>
          </a:pathLst>
        </a:custGeom>
        <a:noFill/>
        <a:ln w="15875" cap="rnd" cmpd="sng" algn="ctr">
          <a:solidFill>
            <a:schemeClr val="accent5">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286E30D-1DA9-40C9-8B6F-8B11980DDB3F}">
      <dsp:nvSpPr>
        <dsp:cNvPr id="0" name=""/>
        <dsp:cNvSpPr/>
      </dsp:nvSpPr>
      <dsp:spPr>
        <a:xfrm>
          <a:off x="1428350" y="817780"/>
          <a:ext cx="1960360" cy="373181"/>
        </a:xfrm>
        <a:custGeom>
          <a:avLst/>
          <a:gdLst/>
          <a:ahLst/>
          <a:cxnLst/>
          <a:rect l="0" t="0" r="0" b="0"/>
          <a:pathLst>
            <a:path>
              <a:moveTo>
                <a:pt x="2094067" y="0"/>
              </a:moveTo>
              <a:lnTo>
                <a:pt x="2094067" y="271657"/>
              </a:lnTo>
              <a:lnTo>
                <a:pt x="0" y="271657"/>
              </a:lnTo>
              <a:lnTo>
                <a:pt x="0" y="398634"/>
              </a:lnTo>
            </a:path>
          </a:pathLst>
        </a:custGeom>
        <a:noFill/>
        <a:ln w="15875" cap="rnd"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B0F2E94-3A6A-4812-8EF5-4E631185DBD8}">
      <dsp:nvSpPr>
        <dsp:cNvPr id="0" name=""/>
        <dsp:cNvSpPr/>
      </dsp:nvSpPr>
      <dsp:spPr>
        <a:xfrm>
          <a:off x="2022584" y="2982"/>
          <a:ext cx="2732252" cy="814797"/>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5A387AE-09E2-4425-A7E3-1DF992E3937F}">
      <dsp:nvSpPr>
        <dsp:cNvPr id="0" name=""/>
        <dsp:cNvSpPr/>
      </dsp:nvSpPr>
      <dsp:spPr>
        <a:xfrm>
          <a:off x="2165156" y="138425"/>
          <a:ext cx="2732252" cy="814797"/>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IQ" sz="1900" kern="1200">
              <a:latin typeface="Calibri"/>
              <a:ea typeface="+mn-ea"/>
              <a:cs typeface="Arial"/>
            </a:rPr>
            <a:t>الكشوفات النوعية</a:t>
          </a:r>
          <a:endParaRPr lang="ar-SA" sz="1900" kern="1200" dirty="0">
            <a:latin typeface="Calibri"/>
            <a:ea typeface="+mn-ea"/>
            <a:cs typeface="Arial"/>
          </a:endParaRPr>
        </a:p>
      </dsp:txBody>
      <dsp:txXfrm>
        <a:off x="2189021" y="162290"/>
        <a:ext cx="2684522" cy="767067"/>
      </dsp:txXfrm>
    </dsp:sp>
    <dsp:sp modelId="{293C50B0-9C92-4321-A90B-7F04DC11DC29}">
      <dsp:nvSpPr>
        <dsp:cNvPr id="0" name=""/>
        <dsp:cNvSpPr/>
      </dsp:nvSpPr>
      <dsp:spPr>
        <a:xfrm>
          <a:off x="786777" y="1190961"/>
          <a:ext cx="1283145" cy="814797"/>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AF194BD-3DBE-4208-8532-C23F6563AD0F}">
      <dsp:nvSpPr>
        <dsp:cNvPr id="0" name=""/>
        <dsp:cNvSpPr/>
      </dsp:nvSpPr>
      <dsp:spPr>
        <a:xfrm>
          <a:off x="929349" y="1326404"/>
          <a:ext cx="1283145" cy="814797"/>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IQ" sz="1900" kern="1200">
              <a:latin typeface="Calibri"/>
              <a:ea typeface="+mn-ea"/>
              <a:cs typeface="Arial"/>
            </a:rPr>
            <a:t>الفينولات</a:t>
          </a:r>
          <a:endParaRPr lang="ar-SA" sz="1900" kern="1200" dirty="0">
            <a:latin typeface="Calibri"/>
            <a:ea typeface="+mn-ea"/>
            <a:cs typeface="Arial"/>
          </a:endParaRPr>
        </a:p>
      </dsp:txBody>
      <dsp:txXfrm>
        <a:off x="953214" y="1350269"/>
        <a:ext cx="1235415" cy="767067"/>
      </dsp:txXfrm>
    </dsp:sp>
    <dsp:sp modelId="{0BC76DD8-EF38-40E0-AE70-93B4B1AF1D38}">
      <dsp:nvSpPr>
        <dsp:cNvPr id="0" name=""/>
        <dsp:cNvSpPr/>
      </dsp:nvSpPr>
      <dsp:spPr>
        <a:xfrm>
          <a:off x="2633" y="2378939"/>
          <a:ext cx="1283145" cy="814797"/>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B781BEB-F124-42E3-9BF8-C37927DE22AE}">
      <dsp:nvSpPr>
        <dsp:cNvPr id="0" name=""/>
        <dsp:cNvSpPr/>
      </dsp:nvSpPr>
      <dsp:spPr>
        <a:xfrm>
          <a:off x="145204" y="2514382"/>
          <a:ext cx="1283145" cy="814797"/>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IQ" sz="1900" kern="1200">
              <a:latin typeface="Calibri"/>
              <a:ea typeface="+mn-ea"/>
              <a:cs typeface="Arial"/>
            </a:rPr>
            <a:t>التانينات</a:t>
          </a:r>
          <a:endParaRPr lang="ar-SA" sz="1900" kern="1200" dirty="0">
            <a:latin typeface="Calibri"/>
            <a:ea typeface="+mn-ea"/>
            <a:cs typeface="Arial"/>
          </a:endParaRPr>
        </a:p>
      </dsp:txBody>
      <dsp:txXfrm>
        <a:off x="169069" y="2538247"/>
        <a:ext cx="1235415" cy="767067"/>
      </dsp:txXfrm>
    </dsp:sp>
    <dsp:sp modelId="{A31A277D-2542-401A-B7AE-EEA214F4A7C0}">
      <dsp:nvSpPr>
        <dsp:cNvPr id="0" name=""/>
        <dsp:cNvSpPr/>
      </dsp:nvSpPr>
      <dsp:spPr>
        <a:xfrm>
          <a:off x="1570921" y="2378939"/>
          <a:ext cx="1283145" cy="814797"/>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87D2A29-4D40-4DDF-BC1E-09341851C460}">
      <dsp:nvSpPr>
        <dsp:cNvPr id="0" name=""/>
        <dsp:cNvSpPr/>
      </dsp:nvSpPr>
      <dsp:spPr>
        <a:xfrm>
          <a:off x="1713493" y="2514382"/>
          <a:ext cx="1283145" cy="814797"/>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IQ" sz="1900" kern="1200">
              <a:latin typeface="Calibri"/>
              <a:ea typeface="+mn-ea"/>
              <a:cs typeface="Arial"/>
            </a:rPr>
            <a:t>الفلافونيدات</a:t>
          </a:r>
          <a:endParaRPr lang="ar-SA" sz="1900" kern="1200" dirty="0">
            <a:latin typeface="Calibri"/>
            <a:ea typeface="+mn-ea"/>
            <a:cs typeface="Arial"/>
          </a:endParaRPr>
        </a:p>
      </dsp:txBody>
      <dsp:txXfrm>
        <a:off x="1737358" y="2538247"/>
        <a:ext cx="1235415" cy="767067"/>
      </dsp:txXfrm>
    </dsp:sp>
    <dsp:sp modelId="{E91EE95B-6534-41F5-B522-91F7DA59A354}">
      <dsp:nvSpPr>
        <dsp:cNvPr id="0" name=""/>
        <dsp:cNvSpPr/>
      </dsp:nvSpPr>
      <dsp:spPr>
        <a:xfrm>
          <a:off x="2355065" y="1190961"/>
          <a:ext cx="1283145" cy="814797"/>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162188D-CFBE-41D6-8BA2-DDB122332470}">
      <dsp:nvSpPr>
        <dsp:cNvPr id="0" name=""/>
        <dsp:cNvSpPr/>
      </dsp:nvSpPr>
      <dsp:spPr>
        <a:xfrm>
          <a:off x="2497637" y="1326404"/>
          <a:ext cx="1283145" cy="814797"/>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IQ" sz="1900" kern="1200">
              <a:latin typeface="Calibri"/>
              <a:ea typeface="+mn-ea"/>
              <a:cs typeface="Arial"/>
            </a:rPr>
            <a:t>القلويدات</a:t>
          </a:r>
          <a:endParaRPr lang="ar-SA" sz="1900" kern="1200" dirty="0">
            <a:latin typeface="Calibri"/>
            <a:ea typeface="+mn-ea"/>
            <a:cs typeface="Arial"/>
          </a:endParaRPr>
        </a:p>
      </dsp:txBody>
      <dsp:txXfrm>
        <a:off x="2521502" y="1350269"/>
        <a:ext cx="1235415" cy="767067"/>
      </dsp:txXfrm>
    </dsp:sp>
    <dsp:sp modelId="{5D756B78-C949-4498-8BAC-B6CAF776CECF}">
      <dsp:nvSpPr>
        <dsp:cNvPr id="0" name=""/>
        <dsp:cNvSpPr/>
      </dsp:nvSpPr>
      <dsp:spPr>
        <a:xfrm>
          <a:off x="4707498" y="1190961"/>
          <a:ext cx="1283145" cy="814797"/>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84EC4BA-0E59-4C07-8E7A-BDD8A4090715}">
      <dsp:nvSpPr>
        <dsp:cNvPr id="0" name=""/>
        <dsp:cNvSpPr/>
      </dsp:nvSpPr>
      <dsp:spPr>
        <a:xfrm>
          <a:off x="4850070" y="1326404"/>
          <a:ext cx="1283145" cy="814797"/>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IQ" sz="1900" kern="1200">
              <a:latin typeface="Calibri"/>
              <a:ea typeface="+mn-ea"/>
              <a:cs typeface="Arial"/>
            </a:rPr>
            <a:t>التربينات</a:t>
          </a:r>
          <a:endParaRPr lang="ar-SA" sz="1900" kern="1200" dirty="0">
            <a:latin typeface="Calibri"/>
            <a:ea typeface="+mn-ea"/>
            <a:cs typeface="Arial"/>
          </a:endParaRPr>
        </a:p>
      </dsp:txBody>
      <dsp:txXfrm>
        <a:off x="4873935" y="1350269"/>
        <a:ext cx="1235415" cy="767067"/>
      </dsp:txXfrm>
    </dsp:sp>
    <dsp:sp modelId="{1194B63C-4BD4-4FF6-80AC-F5279DB69863}">
      <dsp:nvSpPr>
        <dsp:cNvPr id="0" name=""/>
        <dsp:cNvSpPr/>
      </dsp:nvSpPr>
      <dsp:spPr>
        <a:xfrm>
          <a:off x="3139210" y="2378939"/>
          <a:ext cx="1283145" cy="814797"/>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F6F8B90-43ED-4ACD-8AA6-9558AD6DE205}">
      <dsp:nvSpPr>
        <dsp:cNvPr id="0" name=""/>
        <dsp:cNvSpPr/>
      </dsp:nvSpPr>
      <dsp:spPr>
        <a:xfrm>
          <a:off x="3281781" y="2514382"/>
          <a:ext cx="1283145" cy="814797"/>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IQ" sz="1900" kern="1200">
              <a:latin typeface="Calibri"/>
              <a:ea typeface="+mn-ea"/>
              <a:cs typeface="Arial"/>
            </a:rPr>
            <a:t>الكاروتينات</a:t>
          </a:r>
          <a:endParaRPr lang="ar-SA" sz="1900" kern="1200" dirty="0">
            <a:latin typeface="Calibri"/>
            <a:ea typeface="+mn-ea"/>
            <a:cs typeface="Arial"/>
          </a:endParaRPr>
        </a:p>
      </dsp:txBody>
      <dsp:txXfrm>
        <a:off x="3305646" y="2538247"/>
        <a:ext cx="1235415" cy="767067"/>
      </dsp:txXfrm>
    </dsp:sp>
    <dsp:sp modelId="{9E764CBC-D712-4C14-9948-42F9E432D0BF}">
      <dsp:nvSpPr>
        <dsp:cNvPr id="0" name=""/>
        <dsp:cNvSpPr/>
      </dsp:nvSpPr>
      <dsp:spPr>
        <a:xfrm>
          <a:off x="4707498" y="2378939"/>
          <a:ext cx="1283145" cy="814797"/>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815C725-1E29-4916-B5D5-48D7614DA8EC}">
      <dsp:nvSpPr>
        <dsp:cNvPr id="0" name=""/>
        <dsp:cNvSpPr/>
      </dsp:nvSpPr>
      <dsp:spPr>
        <a:xfrm>
          <a:off x="4850070" y="2514382"/>
          <a:ext cx="1283145" cy="814797"/>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IQ" sz="1900" kern="1200">
              <a:latin typeface="Calibri"/>
              <a:ea typeface="+mn-ea"/>
              <a:cs typeface="Arial"/>
            </a:rPr>
            <a:t>الكلايكوسيدات</a:t>
          </a:r>
          <a:endParaRPr lang="ar-SA" sz="1900" kern="1200" dirty="0">
            <a:latin typeface="Calibri"/>
            <a:ea typeface="+mn-ea"/>
            <a:cs typeface="Arial"/>
          </a:endParaRPr>
        </a:p>
      </dsp:txBody>
      <dsp:txXfrm>
        <a:off x="4873935" y="2538247"/>
        <a:ext cx="1235415" cy="767067"/>
      </dsp:txXfrm>
    </dsp:sp>
    <dsp:sp modelId="{9B0A259D-5B0E-48CC-AA69-F7802C2DFECC}">
      <dsp:nvSpPr>
        <dsp:cNvPr id="0" name=""/>
        <dsp:cNvSpPr/>
      </dsp:nvSpPr>
      <dsp:spPr>
        <a:xfrm>
          <a:off x="6275786" y="2378939"/>
          <a:ext cx="1283145" cy="814797"/>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1640496-8BE5-4474-B8CD-5B3F16987704}">
      <dsp:nvSpPr>
        <dsp:cNvPr id="0" name=""/>
        <dsp:cNvSpPr/>
      </dsp:nvSpPr>
      <dsp:spPr>
        <a:xfrm>
          <a:off x="6418358" y="2514382"/>
          <a:ext cx="1283145" cy="814797"/>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IQ" sz="1900" kern="1200">
              <a:latin typeface="Calibri"/>
              <a:ea typeface="+mn-ea"/>
              <a:cs typeface="Arial"/>
            </a:rPr>
            <a:t>الصابونيات</a:t>
          </a:r>
          <a:endParaRPr lang="ar-SA" sz="1900" kern="1200" dirty="0">
            <a:latin typeface="Calibri"/>
            <a:ea typeface="+mn-ea"/>
            <a:cs typeface="Arial"/>
          </a:endParaRPr>
        </a:p>
      </dsp:txBody>
      <dsp:txXfrm>
        <a:off x="6442223" y="2538247"/>
        <a:ext cx="1235415" cy="7670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5EB60-C83B-4967-ABC0-85936134F105}">
      <dsp:nvSpPr>
        <dsp:cNvPr id="0" name=""/>
        <dsp:cNvSpPr/>
      </dsp:nvSpPr>
      <dsp:spPr>
        <a:xfrm>
          <a:off x="0" y="2733095"/>
          <a:ext cx="7704137" cy="597934"/>
        </a:xfrm>
        <a:prstGeom prst="rect">
          <a:avLst/>
        </a:prstGeom>
        <a:gradFill rotWithShape="0">
          <a:gsLst>
            <a:gs pos="0">
              <a:schemeClr val="accent4">
                <a:hueOff val="0"/>
                <a:satOff val="0"/>
                <a:lumOff val="0"/>
                <a:alphaOff val="0"/>
                <a:tint val="60000"/>
                <a:lumMod val="104000"/>
              </a:schemeClr>
            </a:gs>
            <a:gs pos="100000">
              <a:schemeClr val="accent4">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rtl="1">
            <a:lnSpc>
              <a:spcPct val="90000"/>
            </a:lnSpc>
            <a:spcBef>
              <a:spcPct val="0"/>
            </a:spcBef>
            <a:spcAft>
              <a:spcPct val="35000"/>
            </a:spcAft>
            <a:buNone/>
          </a:pPr>
          <a:r>
            <a:rPr lang="ar-SA" sz="1200" kern="1200">
              <a:solidFill>
                <a:srgbClr val="000000"/>
              </a:solidFill>
              <a:effectLst/>
              <a:latin typeface="Times New Roman"/>
              <a:ea typeface="Calibri"/>
            </a:rPr>
            <a:t>تم ترشيح العينات المهضومة بورق ترشيح </a:t>
          </a:r>
          <a:r>
            <a:rPr lang="en-US" sz="1200" kern="1200">
              <a:solidFill>
                <a:srgbClr val="000000"/>
              </a:solidFill>
              <a:effectLst/>
              <a:latin typeface="Times New Roman"/>
              <a:ea typeface="Calibri"/>
            </a:rPr>
            <a:t>0.45</a:t>
          </a:r>
          <a:r>
            <a:rPr lang="en-US" sz="1200" kern="1200">
              <a:solidFill>
                <a:srgbClr val="000000"/>
              </a:solidFill>
              <a:effectLst/>
              <a:latin typeface="Simplified Arabic"/>
              <a:ea typeface="Calibri"/>
            </a:rPr>
            <a:t> </a:t>
          </a:r>
          <a:r>
            <a:rPr lang="ar-SA" sz="1200" kern="1200">
              <a:solidFill>
                <a:srgbClr val="000000"/>
              </a:solidFill>
              <a:latin typeface="Simplified Arabic"/>
              <a:ea typeface="Calibri"/>
            </a:rPr>
            <a:t>مايكرومتر واكمل الحجم بالماء حتى </a:t>
          </a:r>
          <a:r>
            <a:rPr lang="en-US" sz="1200" kern="1200">
              <a:solidFill>
                <a:srgbClr val="000000"/>
              </a:solidFill>
              <a:effectLst/>
              <a:latin typeface="Times New Roman"/>
              <a:ea typeface="Calibri"/>
            </a:rPr>
            <a:t>50</a:t>
          </a:r>
          <a:r>
            <a:rPr lang="ar-SA" sz="1200" kern="1200">
              <a:solidFill>
                <a:srgbClr val="000000"/>
              </a:solidFill>
              <a:effectLst/>
              <a:latin typeface="Times New Roman"/>
              <a:ea typeface="Calibri"/>
            </a:rPr>
            <a:t> مل ثم تم قراءة العينات باستخدام جهاز </a:t>
          </a:r>
          <a:r>
            <a:rPr lang="en-US" sz="1200" kern="1200">
              <a:solidFill>
                <a:srgbClr val="000000"/>
              </a:solidFill>
              <a:effectLst/>
              <a:latin typeface="Times New Roman"/>
              <a:ea typeface="Calibri"/>
            </a:rPr>
            <a:t>(Atomic Absorption)</a:t>
          </a:r>
          <a:r>
            <a:rPr lang="ar-SA" sz="1200" kern="1200">
              <a:solidFill>
                <a:srgbClr val="000000"/>
              </a:solidFill>
              <a:effectLst/>
              <a:latin typeface="Times New Roman"/>
              <a:ea typeface="Calibri"/>
            </a:rPr>
            <a:t>.</a:t>
          </a:r>
          <a:endParaRPr lang="en-US" sz="1200" kern="1200" dirty="0">
            <a:ea typeface="Calibri"/>
          </a:endParaRPr>
        </a:p>
      </dsp:txBody>
      <dsp:txXfrm>
        <a:off x="0" y="2733095"/>
        <a:ext cx="7704137" cy="597934"/>
      </dsp:txXfrm>
    </dsp:sp>
    <dsp:sp modelId="{5C1107B2-A2F2-4748-8FE8-4C76AAAFF622}">
      <dsp:nvSpPr>
        <dsp:cNvPr id="0" name=""/>
        <dsp:cNvSpPr/>
      </dsp:nvSpPr>
      <dsp:spPr>
        <a:xfrm rot="10800000">
          <a:off x="0" y="1822441"/>
          <a:ext cx="7704137" cy="919623"/>
        </a:xfrm>
        <a:prstGeom prst="upArrowCallout">
          <a:avLst/>
        </a:prstGeom>
        <a:gradFill rotWithShape="0">
          <a:gsLst>
            <a:gs pos="0">
              <a:schemeClr val="accent4">
                <a:hueOff val="6546825"/>
                <a:satOff val="-615"/>
                <a:lumOff val="784"/>
                <a:alphaOff val="0"/>
                <a:tint val="60000"/>
                <a:lumMod val="104000"/>
              </a:schemeClr>
            </a:gs>
            <a:gs pos="100000">
              <a:schemeClr val="accent4">
                <a:hueOff val="6546825"/>
                <a:satOff val="-615"/>
                <a:lumOff val="784"/>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rtl="1">
            <a:lnSpc>
              <a:spcPct val="90000"/>
            </a:lnSpc>
            <a:spcBef>
              <a:spcPct val="0"/>
            </a:spcBef>
            <a:spcAft>
              <a:spcPct val="35000"/>
            </a:spcAft>
            <a:buNone/>
          </a:pPr>
          <a:r>
            <a:rPr lang="ar-SA" sz="1200" kern="1200">
              <a:solidFill>
                <a:srgbClr val="000000"/>
              </a:solidFill>
              <a:effectLst/>
              <a:latin typeface="Times New Roman"/>
              <a:ea typeface="Calibri"/>
            </a:rPr>
            <a:t>تمت إضافة </a:t>
          </a:r>
          <a:r>
            <a:rPr lang="en-US" sz="1200" kern="1200">
              <a:solidFill>
                <a:srgbClr val="000000"/>
              </a:solidFill>
              <a:effectLst/>
              <a:latin typeface="Times New Roman"/>
              <a:ea typeface="Calibri"/>
            </a:rPr>
            <a:t>10</a:t>
          </a:r>
          <a:r>
            <a:rPr lang="ar-SA" sz="1200" kern="1200">
              <a:solidFill>
                <a:srgbClr val="000000"/>
              </a:solidFill>
              <a:effectLst/>
              <a:latin typeface="Times New Roman"/>
              <a:ea typeface="Calibri"/>
            </a:rPr>
            <a:t> مل من</a:t>
          </a:r>
          <a:r>
            <a:rPr lang="en-US" sz="1200" kern="1200">
              <a:solidFill>
                <a:srgbClr val="000000"/>
              </a:solidFill>
              <a:effectLst/>
              <a:latin typeface="Times New Roman"/>
              <a:ea typeface="Calibri"/>
            </a:rPr>
            <a:t> HCL</a:t>
          </a:r>
          <a:r>
            <a:rPr lang="ar-SA" sz="1200" kern="1200">
              <a:solidFill>
                <a:srgbClr val="000000"/>
              </a:solidFill>
              <a:effectLst/>
              <a:latin typeface="Times New Roman"/>
              <a:ea typeface="Calibri"/>
            </a:rPr>
            <a:t> إلى العينة لإذابة الأملاح غير العضوية وأملاح الأكسيد. </a:t>
          </a:r>
          <a:endParaRPr lang="en-US" sz="1200" kern="1200" dirty="0">
            <a:ea typeface="Calibri"/>
          </a:endParaRPr>
        </a:p>
      </dsp:txBody>
      <dsp:txXfrm rot="10800000">
        <a:off x="0" y="1822441"/>
        <a:ext cx="7704137" cy="597543"/>
      </dsp:txXfrm>
    </dsp:sp>
    <dsp:sp modelId="{19D5356E-07A6-4636-BC19-253F4D8FC17A}">
      <dsp:nvSpPr>
        <dsp:cNvPr id="0" name=""/>
        <dsp:cNvSpPr/>
      </dsp:nvSpPr>
      <dsp:spPr>
        <a:xfrm rot="10800000">
          <a:off x="0" y="911787"/>
          <a:ext cx="7704137" cy="919623"/>
        </a:xfrm>
        <a:prstGeom prst="upArrowCallout">
          <a:avLst/>
        </a:prstGeom>
        <a:gradFill rotWithShape="0">
          <a:gsLst>
            <a:gs pos="0">
              <a:schemeClr val="accent4">
                <a:hueOff val="13093651"/>
                <a:satOff val="-1230"/>
                <a:lumOff val="1568"/>
                <a:alphaOff val="0"/>
                <a:tint val="60000"/>
                <a:lumMod val="104000"/>
              </a:schemeClr>
            </a:gs>
            <a:gs pos="100000">
              <a:schemeClr val="accent4">
                <a:hueOff val="13093651"/>
                <a:satOff val="-1230"/>
                <a:lumOff val="1568"/>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rtl="1">
            <a:lnSpc>
              <a:spcPct val="90000"/>
            </a:lnSpc>
            <a:spcBef>
              <a:spcPct val="0"/>
            </a:spcBef>
            <a:spcAft>
              <a:spcPct val="35000"/>
            </a:spcAft>
            <a:buNone/>
          </a:pPr>
          <a:r>
            <a:rPr lang="ar-SA" sz="1200" kern="1200">
              <a:solidFill>
                <a:srgbClr val="000000"/>
              </a:solidFill>
              <a:effectLst/>
              <a:latin typeface="Times New Roman"/>
              <a:ea typeface="Calibri"/>
            </a:rPr>
            <a:t>تم وزن العينات المجففة في دورق مخروطي مع </a:t>
          </a:r>
          <a:r>
            <a:rPr lang="en-US" sz="1200" kern="1200">
              <a:solidFill>
                <a:srgbClr val="000000"/>
              </a:solidFill>
              <a:effectLst/>
              <a:latin typeface="Times New Roman"/>
              <a:ea typeface="Calibri"/>
            </a:rPr>
            <a:t> HNO3: HCIO4 (2:1)</a:t>
          </a:r>
          <a:r>
            <a:rPr lang="en-US" sz="1200" kern="1200">
              <a:solidFill>
                <a:srgbClr val="000000"/>
              </a:solidFill>
              <a:effectLst/>
              <a:latin typeface="Simplified Arabic"/>
              <a:ea typeface="Calibri"/>
            </a:rPr>
            <a:t> </a:t>
          </a:r>
          <a:r>
            <a:rPr lang="ar-SA" sz="1200" kern="1200">
              <a:solidFill>
                <a:srgbClr val="000000"/>
              </a:solidFill>
              <a:latin typeface="Simplified Arabic"/>
              <a:ea typeface="Calibri"/>
            </a:rPr>
            <a:t>لمدة </a:t>
          </a:r>
          <a:r>
            <a:rPr lang="en-US" sz="1200" kern="1200">
              <a:solidFill>
                <a:srgbClr val="000000"/>
              </a:solidFill>
              <a:effectLst/>
              <a:latin typeface="Times New Roman"/>
              <a:ea typeface="Calibri"/>
            </a:rPr>
            <a:t>(4-3)</a:t>
          </a:r>
          <a:r>
            <a:rPr lang="ar-SA" sz="1200" kern="1200">
              <a:solidFill>
                <a:srgbClr val="000000"/>
              </a:solidFill>
              <a:effectLst/>
              <a:latin typeface="Times New Roman"/>
              <a:ea typeface="Calibri"/>
            </a:rPr>
            <a:t> ساعات في حمام رمل عند درجة حرارة </a:t>
          </a:r>
          <a:r>
            <a:rPr lang="en-US" sz="1200" kern="1200">
              <a:solidFill>
                <a:srgbClr val="000000"/>
              </a:solidFill>
              <a:effectLst/>
              <a:latin typeface="Times New Roman"/>
              <a:ea typeface="Calibri"/>
            </a:rPr>
            <a:t>100</a:t>
          </a:r>
          <a:r>
            <a:rPr lang="ar-SA" sz="1200" kern="1200">
              <a:solidFill>
                <a:srgbClr val="000000"/>
              </a:solidFill>
              <a:effectLst/>
              <a:latin typeface="Times New Roman"/>
              <a:ea typeface="Calibri"/>
            </a:rPr>
            <a:t> درجة مئوية حتى تغيرت جميع الأبخرة البنية إلى اللون الأبيض. </a:t>
          </a:r>
          <a:endParaRPr lang="en-US" sz="1200" kern="1200" dirty="0">
            <a:ea typeface="Calibri"/>
          </a:endParaRPr>
        </a:p>
      </dsp:txBody>
      <dsp:txXfrm rot="10800000">
        <a:off x="0" y="911787"/>
        <a:ext cx="7704137" cy="597543"/>
      </dsp:txXfrm>
    </dsp:sp>
    <dsp:sp modelId="{1ADD334A-EA0B-4015-A54E-E9E1D7C711E2}">
      <dsp:nvSpPr>
        <dsp:cNvPr id="0" name=""/>
        <dsp:cNvSpPr/>
      </dsp:nvSpPr>
      <dsp:spPr>
        <a:xfrm rot="10800000">
          <a:off x="0" y="1132"/>
          <a:ext cx="7704137" cy="919623"/>
        </a:xfrm>
        <a:prstGeom prst="upArrowCallout">
          <a:avLst/>
        </a:prstGeom>
        <a:gradFill rotWithShape="0">
          <a:gsLst>
            <a:gs pos="0">
              <a:schemeClr val="accent4">
                <a:hueOff val="19640475"/>
                <a:satOff val="-1845"/>
                <a:lumOff val="2352"/>
                <a:alphaOff val="0"/>
                <a:tint val="60000"/>
                <a:lumMod val="104000"/>
              </a:schemeClr>
            </a:gs>
            <a:gs pos="100000">
              <a:schemeClr val="accent4">
                <a:hueOff val="19640475"/>
                <a:satOff val="-1845"/>
                <a:lumOff val="2352"/>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rtl="1">
            <a:lnSpc>
              <a:spcPct val="90000"/>
            </a:lnSpc>
            <a:spcBef>
              <a:spcPct val="0"/>
            </a:spcBef>
            <a:spcAft>
              <a:spcPct val="35000"/>
            </a:spcAft>
            <a:buNone/>
          </a:pPr>
          <a:r>
            <a:rPr lang="ar-SA" sz="1200" kern="1200">
              <a:solidFill>
                <a:srgbClr val="000000"/>
              </a:solidFill>
              <a:effectLst/>
              <a:latin typeface="Times New Roman"/>
              <a:ea typeface="Calibri"/>
            </a:rPr>
            <a:t>تم استخلاص العناصر الغذائية من ثمار وسيقان نبات البروكلي عن طريق الهضم الرطب حسب طريقة (</a:t>
          </a:r>
          <a:r>
            <a:rPr lang="en-GB" sz="1200" kern="1200">
              <a:ea typeface="Calibri"/>
            </a:rPr>
            <a:t>AOAC, 2000</a:t>
          </a:r>
          <a:r>
            <a:rPr lang="ar-SA" sz="1200" kern="1200">
              <a:solidFill>
                <a:srgbClr val="000000"/>
              </a:solidFill>
              <a:effectLst/>
              <a:latin typeface="Times New Roman"/>
              <a:ea typeface="Calibri"/>
            </a:rPr>
            <a:t>)</a:t>
          </a:r>
          <a:endParaRPr lang="en-US" sz="1200" kern="1200" dirty="0">
            <a:ea typeface="Calibri"/>
          </a:endParaRPr>
        </a:p>
      </dsp:txBody>
      <dsp:txXfrm rot="10800000">
        <a:off x="0" y="1132"/>
        <a:ext cx="7704137" cy="597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D8D95-D3FC-4A0B-B1D8-F639B8715F3C}">
      <dsp:nvSpPr>
        <dsp:cNvPr id="0" name=""/>
        <dsp:cNvSpPr/>
      </dsp:nvSpPr>
      <dsp:spPr>
        <a:xfrm>
          <a:off x="0" y="4136466"/>
          <a:ext cx="8229600" cy="387844"/>
        </a:xfrm>
        <a:prstGeom prst="rect">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rtl="1">
            <a:lnSpc>
              <a:spcPct val="90000"/>
            </a:lnSpc>
            <a:spcBef>
              <a:spcPct val="0"/>
            </a:spcBef>
            <a:spcAft>
              <a:spcPct val="35000"/>
            </a:spcAft>
            <a:buNone/>
          </a:pPr>
          <a:r>
            <a:rPr lang="ar-SA" sz="1600" b="1" kern="1200" dirty="0">
              <a:cs typeface="+mj-cs"/>
            </a:rPr>
            <a:t>اختبرت </a:t>
          </a:r>
          <a:r>
            <a:rPr lang="ar-IQ" sz="1600" b="1" kern="1200" dirty="0">
              <a:cs typeface="+mj-cs"/>
            </a:rPr>
            <a:t>هذه التراكيز على الأوساط الزرعية  البكترية  بطريقة الحفر </a:t>
          </a:r>
          <a:endParaRPr lang="ar-SA" sz="1600" b="1" kern="1200" dirty="0">
            <a:cs typeface="+mj-cs"/>
          </a:endParaRPr>
        </a:p>
      </dsp:txBody>
      <dsp:txXfrm>
        <a:off x="0" y="4136466"/>
        <a:ext cx="8229600" cy="387844"/>
      </dsp:txXfrm>
    </dsp:sp>
    <dsp:sp modelId="{7476175C-A5D3-40E8-A237-7841EB0EA37E}">
      <dsp:nvSpPr>
        <dsp:cNvPr id="0" name=""/>
        <dsp:cNvSpPr/>
      </dsp:nvSpPr>
      <dsp:spPr>
        <a:xfrm rot="10800000">
          <a:off x="0" y="3545778"/>
          <a:ext cx="8229600" cy="596505"/>
        </a:xfrm>
        <a:prstGeom prst="upArrowCallout">
          <a:avLst/>
        </a:prstGeom>
        <a:gradFill rotWithShape="0">
          <a:gsLst>
            <a:gs pos="0">
              <a:schemeClr val="accent3">
                <a:hueOff val="-248147"/>
                <a:satOff val="-1211"/>
                <a:lumOff val="-420"/>
                <a:alphaOff val="0"/>
                <a:tint val="60000"/>
                <a:lumMod val="104000"/>
              </a:schemeClr>
            </a:gs>
            <a:gs pos="100000">
              <a:schemeClr val="accent3">
                <a:hueOff val="-248147"/>
                <a:satOff val="-1211"/>
                <a:lumOff val="-42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rtl="1">
            <a:lnSpc>
              <a:spcPct val="90000"/>
            </a:lnSpc>
            <a:spcBef>
              <a:spcPct val="0"/>
            </a:spcBef>
            <a:spcAft>
              <a:spcPct val="35000"/>
            </a:spcAft>
            <a:buNone/>
          </a:pPr>
          <a:r>
            <a:rPr lang="ar-IQ" sz="1600" b="1" kern="1200" dirty="0">
              <a:cs typeface="+mj-cs"/>
            </a:rPr>
            <a:t>من المستخلص الجاف تم تحضير التراكيز الثلاثة  100 و200 و300 ملغم \مل</a:t>
          </a:r>
          <a:endParaRPr lang="ar-SA" sz="1600" b="1" kern="1200" dirty="0">
            <a:cs typeface="+mj-cs"/>
          </a:endParaRPr>
        </a:p>
      </dsp:txBody>
      <dsp:txXfrm rot="10800000">
        <a:off x="0" y="3545778"/>
        <a:ext cx="8229600" cy="387591"/>
      </dsp:txXfrm>
    </dsp:sp>
    <dsp:sp modelId="{F1AFEAE7-B62F-47BB-A826-191F1A09444A}">
      <dsp:nvSpPr>
        <dsp:cNvPr id="0" name=""/>
        <dsp:cNvSpPr/>
      </dsp:nvSpPr>
      <dsp:spPr>
        <a:xfrm rot="10800000">
          <a:off x="0" y="2955090"/>
          <a:ext cx="8229600" cy="596505"/>
        </a:xfrm>
        <a:prstGeom prst="upArrowCallout">
          <a:avLst/>
        </a:prstGeom>
        <a:gradFill rotWithShape="0">
          <a:gsLst>
            <a:gs pos="0">
              <a:schemeClr val="accent3">
                <a:hueOff val="-496294"/>
                <a:satOff val="-2421"/>
                <a:lumOff val="-840"/>
                <a:alphaOff val="0"/>
                <a:tint val="60000"/>
                <a:lumMod val="104000"/>
              </a:schemeClr>
            </a:gs>
            <a:gs pos="100000">
              <a:schemeClr val="accent3">
                <a:hueOff val="-496294"/>
                <a:satOff val="-2421"/>
                <a:lumOff val="-84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rtl="1">
            <a:lnSpc>
              <a:spcPct val="90000"/>
            </a:lnSpc>
            <a:spcBef>
              <a:spcPct val="0"/>
            </a:spcBef>
            <a:spcAft>
              <a:spcPct val="35000"/>
            </a:spcAft>
            <a:buNone/>
          </a:pPr>
          <a:r>
            <a:rPr lang="ar-IQ" sz="1600" b="1" kern="1200" dirty="0">
              <a:cs typeface="+mj-cs"/>
            </a:rPr>
            <a:t>وضع الراشح في أواني خزفية لحين جفاف المستخلص </a:t>
          </a:r>
          <a:endParaRPr lang="ar-SA" sz="1600" b="1" kern="1200" dirty="0">
            <a:cs typeface="+mj-cs"/>
          </a:endParaRPr>
        </a:p>
      </dsp:txBody>
      <dsp:txXfrm rot="10800000">
        <a:off x="0" y="2955090"/>
        <a:ext cx="8229600" cy="387591"/>
      </dsp:txXfrm>
    </dsp:sp>
    <dsp:sp modelId="{DC40AE08-BC15-438F-8ADD-3126C01C8BE0}">
      <dsp:nvSpPr>
        <dsp:cNvPr id="0" name=""/>
        <dsp:cNvSpPr/>
      </dsp:nvSpPr>
      <dsp:spPr>
        <a:xfrm rot="10800000">
          <a:off x="0" y="2364402"/>
          <a:ext cx="8229600" cy="596505"/>
        </a:xfrm>
        <a:prstGeom prst="upArrowCallout">
          <a:avLst/>
        </a:prstGeom>
        <a:gradFill rotWithShape="0">
          <a:gsLst>
            <a:gs pos="0">
              <a:schemeClr val="accent3">
                <a:hueOff val="-744441"/>
                <a:satOff val="-3632"/>
                <a:lumOff val="-1260"/>
                <a:alphaOff val="0"/>
                <a:tint val="60000"/>
                <a:lumMod val="104000"/>
              </a:schemeClr>
            </a:gs>
            <a:gs pos="100000">
              <a:schemeClr val="accent3">
                <a:hueOff val="-744441"/>
                <a:satOff val="-3632"/>
                <a:lumOff val="-126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rtl="1">
            <a:lnSpc>
              <a:spcPct val="90000"/>
            </a:lnSpc>
            <a:spcBef>
              <a:spcPct val="0"/>
            </a:spcBef>
            <a:spcAft>
              <a:spcPct val="35000"/>
            </a:spcAft>
            <a:buNone/>
          </a:pPr>
          <a:r>
            <a:rPr lang="ar-SA" sz="1600" b="1" kern="1200">
              <a:cs typeface="+mj-cs"/>
            </a:rPr>
            <a:t>تم نبذها الراشح باستخدام جهاز الطرد المركزي بسرعة </a:t>
          </a:r>
          <a:r>
            <a:rPr lang="en-US" sz="1600" b="1" kern="1200">
              <a:cs typeface="+mj-cs"/>
            </a:rPr>
            <a:t>4500</a:t>
          </a:r>
          <a:r>
            <a:rPr lang="ar-SA" sz="1600" b="1" kern="1200">
              <a:cs typeface="+mj-cs"/>
            </a:rPr>
            <a:t> دورة/دقيقة. </a:t>
          </a:r>
          <a:endParaRPr lang="en-US" sz="1600" b="1" kern="1200">
            <a:cs typeface="+mj-cs"/>
          </a:endParaRPr>
        </a:p>
      </dsp:txBody>
      <dsp:txXfrm rot="10800000">
        <a:off x="0" y="2364402"/>
        <a:ext cx="8229600" cy="387591"/>
      </dsp:txXfrm>
    </dsp:sp>
    <dsp:sp modelId="{D9F58710-834C-410A-AC26-489C7FFF1BFB}">
      <dsp:nvSpPr>
        <dsp:cNvPr id="0" name=""/>
        <dsp:cNvSpPr/>
      </dsp:nvSpPr>
      <dsp:spPr>
        <a:xfrm rot="10800000">
          <a:off x="0" y="1773715"/>
          <a:ext cx="8229600" cy="596505"/>
        </a:xfrm>
        <a:prstGeom prst="upArrowCallout">
          <a:avLst/>
        </a:prstGeom>
        <a:gradFill rotWithShape="0">
          <a:gsLst>
            <a:gs pos="0">
              <a:schemeClr val="accent3">
                <a:hueOff val="-992589"/>
                <a:satOff val="-4842"/>
                <a:lumOff val="-1680"/>
                <a:alphaOff val="0"/>
                <a:tint val="60000"/>
                <a:lumMod val="104000"/>
              </a:schemeClr>
            </a:gs>
            <a:gs pos="100000">
              <a:schemeClr val="accent3">
                <a:hueOff val="-992589"/>
                <a:satOff val="-4842"/>
                <a:lumOff val="-168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rtl="1">
            <a:lnSpc>
              <a:spcPct val="90000"/>
            </a:lnSpc>
            <a:spcBef>
              <a:spcPct val="0"/>
            </a:spcBef>
            <a:spcAft>
              <a:spcPct val="35000"/>
            </a:spcAft>
            <a:buNone/>
          </a:pPr>
          <a:r>
            <a:rPr lang="ar-SA" sz="1600" b="1" kern="1200">
              <a:cs typeface="+mj-cs"/>
            </a:rPr>
            <a:t>تم ترشيح باستخدام ثلاث طبقات من الشاش الطبي وضع الراشح في أنابيب اختبار بحجم </a:t>
          </a:r>
          <a:r>
            <a:rPr lang="en-US" sz="1600" b="1" kern="1200">
              <a:cs typeface="+mj-cs"/>
            </a:rPr>
            <a:t>10</a:t>
          </a:r>
          <a:r>
            <a:rPr lang="ar-SA" sz="1600" b="1" kern="1200">
              <a:cs typeface="+mj-cs"/>
            </a:rPr>
            <a:t>مل </a:t>
          </a:r>
          <a:endParaRPr lang="ar-SA" sz="1600" b="1" kern="1200" dirty="0">
            <a:cs typeface="+mj-cs"/>
          </a:endParaRPr>
        </a:p>
      </dsp:txBody>
      <dsp:txXfrm rot="10800000">
        <a:off x="0" y="1773715"/>
        <a:ext cx="8229600" cy="387591"/>
      </dsp:txXfrm>
    </dsp:sp>
    <dsp:sp modelId="{ADF49000-FA47-437E-8BEB-1F4C11174E42}">
      <dsp:nvSpPr>
        <dsp:cNvPr id="0" name=""/>
        <dsp:cNvSpPr/>
      </dsp:nvSpPr>
      <dsp:spPr>
        <a:xfrm rot="10800000">
          <a:off x="0" y="1183027"/>
          <a:ext cx="8229600" cy="596505"/>
        </a:xfrm>
        <a:prstGeom prst="upArrowCallout">
          <a:avLst/>
        </a:prstGeom>
        <a:gradFill rotWithShape="0">
          <a:gsLst>
            <a:gs pos="0">
              <a:schemeClr val="accent3">
                <a:hueOff val="-1240736"/>
                <a:satOff val="-6053"/>
                <a:lumOff val="-2100"/>
                <a:alphaOff val="0"/>
                <a:tint val="60000"/>
                <a:lumMod val="104000"/>
              </a:schemeClr>
            </a:gs>
            <a:gs pos="100000">
              <a:schemeClr val="accent3">
                <a:hueOff val="-1240736"/>
                <a:satOff val="-6053"/>
                <a:lumOff val="-210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rtl="1">
            <a:lnSpc>
              <a:spcPct val="90000"/>
            </a:lnSpc>
            <a:spcBef>
              <a:spcPct val="0"/>
            </a:spcBef>
            <a:spcAft>
              <a:spcPct val="35000"/>
            </a:spcAft>
            <a:buNone/>
          </a:pPr>
          <a:r>
            <a:rPr lang="ar-SA" sz="1600" b="1" kern="1200">
              <a:cs typeface="+mj-cs"/>
            </a:rPr>
            <a:t>ترك المحلول في الثلاجة لكي يستقر ليلة كاملة وبدرجة حرارة </a:t>
          </a:r>
          <a:r>
            <a:rPr lang="en-US" sz="1600" b="1" kern="1200">
              <a:cs typeface="+mj-cs"/>
            </a:rPr>
            <a:t>4</a:t>
          </a:r>
          <a:r>
            <a:rPr lang="ar-SA" sz="1600" b="1" kern="1200">
              <a:cs typeface="+mj-cs"/>
            </a:rPr>
            <a:t>مْ</a:t>
          </a:r>
          <a:endParaRPr lang="en-US" sz="1600" b="1" kern="1200">
            <a:cs typeface="+mj-cs"/>
          </a:endParaRPr>
        </a:p>
      </dsp:txBody>
      <dsp:txXfrm rot="10800000">
        <a:off x="0" y="1183027"/>
        <a:ext cx="8229600" cy="387591"/>
      </dsp:txXfrm>
    </dsp:sp>
    <dsp:sp modelId="{69EAE20B-FB70-4500-AB04-BCCA61AAE0AD}">
      <dsp:nvSpPr>
        <dsp:cNvPr id="0" name=""/>
        <dsp:cNvSpPr/>
      </dsp:nvSpPr>
      <dsp:spPr>
        <a:xfrm rot="10800000">
          <a:off x="0" y="592339"/>
          <a:ext cx="8229600" cy="596505"/>
        </a:xfrm>
        <a:prstGeom prst="upArrowCallout">
          <a:avLst/>
        </a:prstGeom>
        <a:gradFill rotWithShape="0">
          <a:gsLst>
            <a:gs pos="0">
              <a:schemeClr val="accent3">
                <a:hueOff val="-1488883"/>
                <a:satOff val="-7263"/>
                <a:lumOff val="-2520"/>
                <a:alphaOff val="0"/>
                <a:tint val="60000"/>
                <a:lumMod val="104000"/>
              </a:schemeClr>
            </a:gs>
            <a:gs pos="100000">
              <a:schemeClr val="accent3">
                <a:hueOff val="-1488883"/>
                <a:satOff val="-7263"/>
                <a:lumOff val="-252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rtl="1">
            <a:lnSpc>
              <a:spcPct val="90000"/>
            </a:lnSpc>
            <a:spcBef>
              <a:spcPct val="0"/>
            </a:spcBef>
            <a:spcAft>
              <a:spcPct val="35000"/>
            </a:spcAft>
            <a:buNone/>
          </a:pPr>
          <a:r>
            <a:rPr lang="ar-IQ" sz="1600" b="1" kern="1200" dirty="0">
              <a:cs typeface="+mj-cs"/>
            </a:rPr>
            <a:t>ووضع على جهاز المازج المغناطيسي لمدة ثلاث ساعات</a:t>
          </a:r>
          <a:endParaRPr lang="ar-SA" sz="1600" b="1" kern="1200" dirty="0">
            <a:cs typeface="+mj-cs"/>
          </a:endParaRPr>
        </a:p>
      </dsp:txBody>
      <dsp:txXfrm rot="10800000">
        <a:off x="0" y="592339"/>
        <a:ext cx="8229600" cy="387591"/>
      </dsp:txXfrm>
    </dsp:sp>
    <dsp:sp modelId="{40A3C027-13E0-4F16-8944-B9AD726472E9}">
      <dsp:nvSpPr>
        <dsp:cNvPr id="0" name=""/>
        <dsp:cNvSpPr/>
      </dsp:nvSpPr>
      <dsp:spPr>
        <a:xfrm rot="10800000">
          <a:off x="0" y="1651"/>
          <a:ext cx="8229600" cy="596505"/>
        </a:xfrm>
        <a:prstGeom prst="upArrowCallout">
          <a:avLst/>
        </a:prstGeom>
        <a:gradFill rotWithShape="0">
          <a:gsLst>
            <a:gs pos="0">
              <a:schemeClr val="accent3">
                <a:hueOff val="-1737030"/>
                <a:satOff val="-8474"/>
                <a:lumOff val="-2940"/>
                <a:alphaOff val="0"/>
                <a:tint val="60000"/>
                <a:lumMod val="104000"/>
              </a:schemeClr>
            </a:gs>
            <a:gs pos="100000">
              <a:schemeClr val="accent3">
                <a:hueOff val="-1737030"/>
                <a:satOff val="-8474"/>
                <a:lumOff val="-294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rtl="1">
            <a:lnSpc>
              <a:spcPct val="90000"/>
            </a:lnSpc>
            <a:spcBef>
              <a:spcPct val="0"/>
            </a:spcBef>
            <a:spcAft>
              <a:spcPct val="35000"/>
            </a:spcAft>
            <a:buNone/>
          </a:pPr>
          <a:r>
            <a:rPr lang="ar-SA" sz="1600" b="1" kern="1200">
              <a:cs typeface="+mj-cs"/>
            </a:rPr>
            <a:t>وضع </a:t>
          </a:r>
          <a:r>
            <a:rPr lang="en-US" sz="1600" b="1" kern="1200">
              <a:cs typeface="+mj-cs"/>
            </a:rPr>
            <a:t>20</a:t>
          </a:r>
          <a:r>
            <a:rPr lang="ar-SA" sz="1600" b="1" kern="1200">
              <a:cs typeface="+mj-cs"/>
            </a:rPr>
            <a:t> غم من مسحوق نبات البروكلي الجاف في </a:t>
          </a:r>
          <a:r>
            <a:rPr lang="en-US" sz="1600" b="1" kern="1200">
              <a:cs typeface="+mj-cs"/>
            </a:rPr>
            <a:t>200</a:t>
          </a:r>
          <a:r>
            <a:rPr lang="ar-SA" sz="1600" b="1" kern="1200">
              <a:cs typeface="+mj-cs"/>
            </a:rPr>
            <a:t> مل مذيب في دورق زجاجي</a:t>
          </a:r>
          <a:endParaRPr lang="en-US" sz="1600" b="1" kern="1200">
            <a:cs typeface="+mj-cs"/>
          </a:endParaRPr>
        </a:p>
      </dsp:txBody>
      <dsp:txXfrm rot="10800000">
        <a:off x="0" y="1651"/>
        <a:ext cx="8229600" cy="3875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527F7-EB42-49F9-9B31-3D5EE90830F7}">
      <dsp:nvSpPr>
        <dsp:cNvPr id="0" name=""/>
        <dsp:cNvSpPr/>
      </dsp:nvSpPr>
      <dsp:spPr>
        <a:xfrm>
          <a:off x="0" y="2733095"/>
          <a:ext cx="7704137" cy="597934"/>
        </a:xfrm>
        <a:prstGeom prst="rect">
          <a:avLst/>
        </a:prstGeom>
        <a:gradFill rotWithShape="0">
          <a:gsLst>
            <a:gs pos="0">
              <a:schemeClr val="accent4">
                <a:hueOff val="0"/>
                <a:satOff val="0"/>
                <a:lumOff val="0"/>
                <a:alphaOff val="0"/>
                <a:tint val="60000"/>
                <a:lumMod val="104000"/>
              </a:schemeClr>
            </a:gs>
            <a:gs pos="100000">
              <a:schemeClr val="accent4">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rtl="1">
            <a:lnSpc>
              <a:spcPct val="90000"/>
            </a:lnSpc>
            <a:spcBef>
              <a:spcPct val="0"/>
            </a:spcBef>
            <a:spcAft>
              <a:spcPct val="35000"/>
            </a:spcAft>
            <a:buNone/>
          </a:pPr>
          <a:r>
            <a:rPr lang="ar-SA" sz="1200" kern="1200" dirty="0"/>
            <a:t>بقاء حفرة سيطرة تحتوي على المذيب المستخدم (أستون، ماء) معقم ثم حضنت بدرجة </a:t>
          </a:r>
          <a:r>
            <a:rPr lang="en-US" sz="1200" kern="1200" dirty="0"/>
            <a:t>37</a:t>
          </a:r>
          <a:r>
            <a:rPr lang="ar-SA" sz="1200" kern="1200" dirty="0"/>
            <a:t>مْ لمدة</a:t>
          </a:r>
          <a:r>
            <a:rPr lang="en-US" sz="1200" kern="1200" dirty="0"/>
            <a:t>24 </a:t>
          </a:r>
          <a:r>
            <a:rPr lang="ar-SA" sz="1200" kern="1200" dirty="0"/>
            <a:t>ساعة وكررت التجربة ثلاث مرات لكل الأنواع البكتيرية المدروسة</a:t>
          </a:r>
          <a:r>
            <a:rPr lang="ar-EG" sz="1200" kern="1200" dirty="0"/>
            <a:t>.</a:t>
          </a:r>
          <a:endParaRPr lang="en-US" sz="1200" kern="1200" dirty="0"/>
        </a:p>
      </dsp:txBody>
      <dsp:txXfrm>
        <a:off x="0" y="2733095"/>
        <a:ext cx="7704137" cy="597934"/>
      </dsp:txXfrm>
    </dsp:sp>
    <dsp:sp modelId="{CB39043F-A4FF-4F8D-BFAB-5D9A0550C281}">
      <dsp:nvSpPr>
        <dsp:cNvPr id="0" name=""/>
        <dsp:cNvSpPr/>
      </dsp:nvSpPr>
      <dsp:spPr>
        <a:xfrm rot="10800000">
          <a:off x="0" y="1822441"/>
          <a:ext cx="7704137" cy="919623"/>
        </a:xfrm>
        <a:prstGeom prst="upArrowCallout">
          <a:avLst/>
        </a:prstGeom>
        <a:gradFill rotWithShape="0">
          <a:gsLst>
            <a:gs pos="0">
              <a:schemeClr val="accent4">
                <a:hueOff val="6546825"/>
                <a:satOff val="-615"/>
                <a:lumOff val="784"/>
                <a:alphaOff val="0"/>
                <a:tint val="60000"/>
                <a:lumMod val="104000"/>
              </a:schemeClr>
            </a:gs>
            <a:gs pos="100000">
              <a:schemeClr val="accent4">
                <a:hueOff val="6546825"/>
                <a:satOff val="-615"/>
                <a:lumOff val="784"/>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rtl="1">
            <a:lnSpc>
              <a:spcPct val="90000"/>
            </a:lnSpc>
            <a:spcBef>
              <a:spcPct val="0"/>
            </a:spcBef>
            <a:spcAft>
              <a:spcPct val="35000"/>
            </a:spcAft>
            <a:buNone/>
          </a:pPr>
          <a:r>
            <a:rPr lang="ar-SA" sz="1200" kern="1200" dirty="0"/>
            <a:t>ثم وضع في كل حفرة</a:t>
          </a:r>
          <a:r>
            <a:rPr lang="en-US" sz="1200" kern="1200" dirty="0"/>
            <a:t>100 </a:t>
          </a:r>
          <a:r>
            <a:rPr lang="ar-SA" sz="1200" kern="1200" dirty="0" err="1"/>
            <a:t>مايكرولترمن</a:t>
          </a:r>
          <a:r>
            <a:rPr lang="ar-SA" sz="1200" kern="1200" dirty="0"/>
            <a:t> كل  تركيز من التراكيز المحضرة لمستخلصات البروكلي (</a:t>
          </a:r>
          <a:r>
            <a:rPr lang="en-US" sz="1200" kern="1200" dirty="0"/>
            <a:t>50,100,200,300</a:t>
          </a:r>
          <a:r>
            <a:rPr lang="ar-SA" sz="1200" kern="1200" dirty="0"/>
            <a:t>) </a:t>
          </a:r>
          <a:r>
            <a:rPr lang="ar-SA" sz="1200" kern="1200" dirty="0" err="1"/>
            <a:t>مايكروغرام</a:t>
          </a:r>
          <a:r>
            <a:rPr lang="ar-SA" sz="1200" kern="1200" dirty="0"/>
            <a:t>/مل </a:t>
          </a:r>
        </a:p>
      </dsp:txBody>
      <dsp:txXfrm rot="10800000">
        <a:off x="0" y="1822441"/>
        <a:ext cx="7704137" cy="597543"/>
      </dsp:txXfrm>
    </dsp:sp>
    <dsp:sp modelId="{8910BE79-B606-40E7-8A2F-3B356CF643B9}">
      <dsp:nvSpPr>
        <dsp:cNvPr id="0" name=""/>
        <dsp:cNvSpPr/>
      </dsp:nvSpPr>
      <dsp:spPr>
        <a:xfrm rot="10800000">
          <a:off x="0" y="911787"/>
          <a:ext cx="7704137" cy="919623"/>
        </a:xfrm>
        <a:prstGeom prst="upArrowCallout">
          <a:avLst/>
        </a:prstGeom>
        <a:gradFill rotWithShape="0">
          <a:gsLst>
            <a:gs pos="0">
              <a:schemeClr val="accent4">
                <a:hueOff val="13093651"/>
                <a:satOff val="-1230"/>
                <a:lumOff val="1568"/>
                <a:alphaOff val="0"/>
                <a:tint val="60000"/>
                <a:lumMod val="104000"/>
              </a:schemeClr>
            </a:gs>
            <a:gs pos="100000">
              <a:schemeClr val="accent4">
                <a:hueOff val="13093651"/>
                <a:satOff val="-1230"/>
                <a:lumOff val="1568"/>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rtl="1">
            <a:lnSpc>
              <a:spcPct val="90000"/>
            </a:lnSpc>
            <a:spcBef>
              <a:spcPct val="0"/>
            </a:spcBef>
            <a:spcAft>
              <a:spcPct val="35000"/>
            </a:spcAft>
            <a:buNone/>
          </a:pPr>
          <a:r>
            <a:rPr lang="ar-SA" sz="1200" kern="1200" dirty="0"/>
            <a:t>وعملت حفر </a:t>
          </a:r>
          <a:r>
            <a:rPr lang="en-US" sz="1200" kern="1200" dirty="0"/>
            <a:t> (wells)</a:t>
          </a:r>
          <a:r>
            <a:rPr lang="ar-SA" sz="1200" kern="1200" dirty="0"/>
            <a:t>بقطر </a:t>
          </a:r>
          <a:r>
            <a:rPr lang="en-US" sz="1200" kern="1200" dirty="0"/>
            <a:t>6</a:t>
          </a:r>
          <a:r>
            <a:rPr lang="ar-SA" sz="1200" kern="1200" dirty="0"/>
            <a:t> ملم على سطح الوسط المزروع بواسطة الثاقب الفليني</a:t>
          </a:r>
          <a:r>
            <a:rPr lang="en-US" sz="1200" kern="1200" dirty="0"/>
            <a:t>(pore cork) </a:t>
          </a:r>
          <a:r>
            <a:rPr lang="ar-SA" sz="1200" kern="1200" dirty="0"/>
            <a:t>المعقم</a:t>
          </a:r>
        </a:p>
      </dsp:txBody>
      <dsp:txXfrm rot="10800000">
        <a:off x="0" y="911787"/>
        <a:ext cx="7704137" cy="597543"/>
      </dsp:txXfrm>
    </dsp:sp>
    <dsp:sp modelId="{0631FDFB-0F29-4BC7-AD65-32EBBA41A836}">
      <dsp:nvSpPr>
        <dsp:cNvPr id="0" name=""/>
        <dsp:cNvSpPr/>
      </dsp:nvSpPr>
      <dsp:spPr>
        <a:xfrm rot="10800000">
          <a:off x="0" y="1132"/>
          <a:ext cx="7704137" cy="919623"/>
        </a:xfrm>
        <a:prstGeom prst="upArrowCallout">
          <a:avLst/>
        </a:prstGeom>
        <a:gradFill rotWithShape="0">
          <a:gsLst>
            <a:gs pos="0">
              <a:schemeClr val="accent4">
                <a:hueOff val="19640475"/>
                <a:satOff val="-1845"/>
                <a:lumOff val="2352"/>
                <a:alphaOff val="0"/>
                <a:tint val="60000"/>
                <a:lumMod val="104000"/>
              </a:schemeClr>
            </a:gs>
            <a:gs pos="100000">
              <a:schemeClr val="accent4">
                <a:hueOff val="19640475"/>
                <a:satOff val="-1845"/>
                <a:lumOff val="2352"/>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rtl="1">
            <a:lnSpc>
              <a:spcPct val="90000"/>
            </a:lnSpc>
            <a:spcBef>
              <a:spcPct val="0"/>
            </a:spcBef>
            <a:spcAft>
              <a:spcPct val="35000"/>
            </a:spcAft>
            <a:buNone/>
          </a:pPr>
          <a:r>
            <a:rPr lang="ar-SA" sz="1200" kern="1200" dirty="0"/>
            <a:t>لقح وسط أكار </a:t>
          </a:r>
          <a:r>
            <a:rPr lang="ar-SA" sz="1200" kern="1200" dirty="0" err="1"/>
            <a:t>المولر</a:t>
          </a:r>
          <a:r>
            <a:rPr lang="ar-SA" sz="1200" kern="1200" dirty="0"/>
            <a:t> </a:t>
          </a:r>
          <a:r>
            <a:rPr lang="ar-SA" sz="1200" kern="1200" dirty="0" err="1"/>
            <a:t>هنتون</a:t>
          </a:r>
          <a:r>
            <a:rPr lang="ar-SA" sz="1200" kern="1200" dirty="0"/>
            <a:t> بمستعمرات البكتريا المعزولة كل على حدة بواسطة فتيلة معقمة</a:t>
          </a:r>
        </a:p>
        <a:p>
          <a:pPr marL="0" lvl="0" indent="0" algn="ctr" defTabSz="533400" rtl="1">
            <a:lnSpc>
              <a:spcPct val="90000"/>
            </a:lnSpc>
            <a:spcBef>
              <a:spcPct val="0"/>
            </a:spcBef>
            <a:spcAft>
              <a:spcPct val="35000"/>
            </a:spcAft>
            <a:buNone/>
          </a:pPr>
          <a:r>
            <a:rPr lang="ar-SA" sz="1200" kern="1200" dirty="0"/>
            <a:t> </a:t>
          </a:r>
          <a:r>
            <a:rPr lang="en-US" sz="1200" kern="1200" dirty="0"/>
            <a:t>(swab sterile) </a:t>
          </a:r>
          <a:r>
            <a:rPr lang="ar-SA" sz="1200" kern="1200" dirty="0"/>
            <a:t> من العالق البكتيري الحاوي على </a:t>
          </a:r>
          <a:r>
            <a:rPr lang="en-US" sz="1200" kern="1200" dirty="0"/>
            <a:t>6 </a:t>
          </a:r>
          <a:r>
            <a:rPr lang="ar-SA" sz="1200" kern="1200" dirty="0"/>
            <a:t>خلية/مل على مقياس </a:t>
          </a:r>
          <a:r>
            <a:rPr lang="ar-SA" sz="1200" kern="1200" dirty="0" err="1"/>
            <a:t>ماكفرالند</a:t>
          </a:r>
          <a:endParaRPr lang="en-US" sz="1200" kern="1200" dirty="0"/>
        </a:p>
      </dsp:txBody>
      <dsp:txXfrm rot="10800000">
        <a:off x="0" y="1132"/>
        <a:ext cx="7704137" cy="5975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BE4B8B1-FA7E-4367-A17D-E5BED8FA7EAA}" type="datetimeFigureOut">
              <a:rPr lang="ar-SA" smtClean="0"/>
              <a:t>20/03/1447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843CC22-2B96-4274-B9A6-5B138A8D45B4}" type="slidenum">
              <a:rPr lang="ar-SA" smtClean="0"/>
              <a:t>‹#›</a:t>
            </a:fld>
            <a:endParaRPr lang="ar-SA"/>
          </a:p>
        </p:txBody>
      </p:sp>
    </p:spTree>
    <p:extLst>
      <p:ext uri="{BB962C8B-B14F-4D97-AF65-F5344CB8AC3E}">
        <p14:creationId xmlns:p14="http://schemas.microsoft.com/office/powerpoint/2010/main" val="300688701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843CC22-2B96-4274-B9A6-5B138A8D45B4}" type="slidenum">
              <a:rPr lang="ar-SA" smtClean="0"/>
              <a:t>29</a:t>
            </a:fld>
            <a:endParaRPr lang="ar-SA"/>
          </a:p>
        </p:txBody>
      </p:sp>
    </p:spTree>
    <p:extLst>
      <p:ext uri="{BB962C8B-B14F-4D97-AF65-F5344CB8AC3E}">
        <p14:creationId xmlns:p14="http://schemas.microsoft.com/office/powerpoint/2010/main" val="2947563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C40DBD68-9B03-447E-9373-86BC8331FE0A}" type="datetimeFigureOut">
              <a:rPr lang="ar-SA" smtClean="0"/>
              <a:t>20/03/1447</a:t>
            </a:fld>
            <a:endParaRPr lang="ar-SA"/>
          </a:p>
        </p:txBody>
      </p:sp>
      <p:sp>
        <p:nvSpPr>
          <p:cNvPr id="5" name="Footer Placeholder 4"/>
          <p:cNvSpPr>
            <a:spLocks noGrp="1"/>
          </p:cNvSpPr>
          <p:nvPr>
            <p:ph type="ftr" sz="quarter" idx="11"/>
          </p:nvPr>
        </p:nvSpPr>
        <p:spPr>
          <a:xfrm>
            <a:off x="3623733" y="6117336"/>
            <a:ext cx="3609438" cy="365125"/>
          </a:xfrm>
        </p:spPr>
        <p:txBody>
          <a:bodyPr/>
          <a:lstStyle/>
          <a:p>
            <a:endParaRPr lang="ar-SA"/>
          </a:p>
        </p:txBody>
      </p:sp>
      <p:sp>
        <p:nvSpPr>
          <p:cNvPr id="6" name="Slide Number Placeholder 5"/>
          <p:cNvSpPr>
            <a:spLocks noGrp="1"/>
          </p:cNvSpPr>
          <p:nvPr>
            <p:ph type="sldNum" sz="quarter" idx="12"/>
          </p:nvPr>
        </p:nvSpPr>
        <p:spPr>
          <a:xfrm>
            <a:off x="8275320" y="6117336"/>
            <a:ext cx="411480" cy="365125"/>
          </a:xfrm>
        </p:spPr>
        <p:txBody>
          <a:bodyPr/>
          <a:lstStyle/>
          <a:p>
            <a:fld id="{77A2EF32-1F92-4147-B6B0-CCF86B3D7BD3}" type="slidenum">
              <a:rPr lang="ar-SA" smtClean="0"/>
              <a:t>‹#›</a:t>
            </a:fld>
            <a:endParaRPr lang="ar-SA"/>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39696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DBD68-9B03-447E-9373-86BC8331FE0A}" type="datetimeFigureOut">
              <a:rPr lang="ar-SA" smtClean="0"/>
              <a:t>20/03/1447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3234231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0DBD68-9B03-447E-9373-86BC8331FE0A}" type="datetimeFigureOut">
              <a:rPr lang="ar-SA" smtClean="0"/>
              <a:t>20/03/1447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697816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0DBD68-9B03-447E-9373-86BC8331FE0A}" type="datetimeFigureOut">
              <a:rPr lang="ar-SA" smtClean="0"/>
              <a:t>20/03/1447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2574577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0DBD68-9B03-447E-9373-86BC8331FE0A}" type="datetimeFigureOut">
              <a:rPr lang="ar-SA" smtClean="0"/>
              <a:t>20/03/1447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1107939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0DBD68-9B03-447E-9373-86BC8331FE0A}" type="datetimeFigureOut">
              <a:rPr lang="ar-SA" smtClean="0"/>
              <a:t>20/03/1447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748511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0DBD68-9B03-447E-9373-86BC8331FE0A}" type="datetimeFigureOut">
              <a:rPr lang="ar-SA" smtClean="0"/>
              <a:t>20/03/1447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2473235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0DBD68-9B03-447E-9373-86BC8331FE0A}" type="datetimeFigureOut">
              <a:rPr lang="ar-SA" smtClean="0"/>
              <a:t>20/03/1447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2946304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0DBD68-9B03-447E-9373-86BC8331FE0A}" type="datetimeFigureOut">
              <a:rPr lang="ar-SA" smtClean="0"/>
              <a:t>20/03/1447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2999622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C40DBD68-9B03-447E-9373-86BC8331FE0A}" type="datetimeFigureOut">
              <a:rPr lang="ar-SA" smtClean="0"/>
              <a:t>20/03/1447</a:t>
            </a:fld>
            <a:endParaRPr lang="ar-SA"/>
          </a:p>
        </p:txBody>
      </p:sp>
      <p:sp>
        <p:nvSpPr>
          <p:cNvPr id="5" name="Footer Placeholder 4"/>
          <p:cNvSpPr>
            <a:spLocks noGrp="1"/>
          </p:cNvSpPr>
          <p:nvPr>
            <p:ph type="ftr" sz="quarter" idx="11"/>
          </p:nvPr>
        </p:nvSpPr>
        <p:spPr>
          <a:xfrm>
            <a:off x="1972647" y="6108173"/>
            <a:ext cx="5314517" cy="365125"/>
          </a:xfrm>
        </p:spPr>
        <p:txBody>
          <a:bodyPr/>
          <a:lstStyle/>
          <a:p>
            <a:endParaRPr lang="ar-SA"/>
          </a:p>
        </p:txBody>
      </p:sp>
      <p:sp>
        <p:nvSpPr>
          <p:cNvPr id="6" name="Slide Number Placeholder 5"/>
          <p:cNvSpPr>
            <a:spLocks noGrp="1"/>
          </p:cNvSpPr>
          <p:nvPr>
            <p:ph type="sldNum" sz="quarter" idx="12"/>
          </p:nvPr>
        </p:nvSpPr>
        <p:spPr>
          <a:xfrm>
            <a:off x="8258967" y="6108173"/>
            <a:ext cx="427833" cy="365125"/>
          </a:xfrm>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382268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0DBD68-9B03-447E-9373-86BC8331FE0A}" type="datetimeFigureOut">
              <a:rPr lang="ar-SA" smtClean="0"/>
              <a:t>20/03/1447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8273317" y="6116070"/>
            <a:ext cx="413483" cy="365125"/>
          </a:xfrm>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410988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0DBD68-9B03-447E-9373-86BC8331FE0A}" type="datetimeFigureOut">
              <a:rPr lang="ar-SA" smtClean="0"/>
              <a:t>20/03/1447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88929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0DBD68-9B03-447E-9373-86BC8331FE0A}" type="datetimeFigureOut">
              <a:rPr lang="ar-SA" smtClean="0"/>
              <a:t>20/03/1447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1319770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0DBD68-9B03-447E-9373-86BC8331FE0A}" type="datetimeFigureOut">
              <a:rPr lang="ar-SA" smtClean="0"/>
              <a:t>20/03/1447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17001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DBD68-9B03-447E-9373-86BC8331FE0A}" type="datetimeFigureOut">
              <a:rPr lang="ar-SA" smtClean="0"/>
              <a:t>20/03/1447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2903939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DBD68-9B03-447E-9373-86BC8331FE0A}" type="datetimeFigureOut">
              <a:rPr lang="ar-SA" smtClean="0"/>
              <a:t>20/03/1447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3300521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DBD68-9B03-447E-9373-86BC8331FE0A}" type="datetimeFigureOut">
              <a:rPr lang="ar-SA" smtClean="0"/>
              <a:t>20/03/1447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7A2EF32-1F92-4147-B6B0-CCF86B3D7BD3}" type="slidenum">
              <a:rPr lang="ar-SA" smtClean="0"/>
              <a:t>‹#›</a:t>
            </a:fld>
            <a:endParaRPr lang="ar-SA"/>
          </a:p>
        </p:txBody>
      </p:sp>
    </p:spTree>
    <p:extLst>
      <p:ext uri="{BB962C8B-B14F-4D97-AF65-F5344CB8AC3E}">
        <p14:creationId xmlns:p14="http://schemas.microsoft.com/office/powerpoint/2010/main" val="2498209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0DBD68-9B03-447E-9373-86BC8331FE0A}" type="datetimeFigureOut">
              <a:rPr lang="ar-SA" smtClean="0"/>
              <a:t>20/03/1447</a:t>
            </a:fld>
            <a:endParaRPr lang="ar-SA"/>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SA"/>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A2EF32-1F92-4147-B6B0-CCF86B3D7BD3}" type="slidenum">
              <a:rPr lang="ar-SA" smtClean="0"/>
              <a:t>‹#›</a:t>
            </a:fld>
            <a:endParaRPr lang="ar-SA"/>
          </a:p>
        </p:txBody>
      </p:sp>
    </p:spTree>
    <p:extLst>
      <p:ext uri="{BB962C8B-B14F-4D97-AF65-F5344CB8AC3E}">
        <p14:creationId xmlns:p14="http://schemas.microsoft.com/office/powerpoint/2010/main" val="388852017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827584" y="743508"/>
            <a:ext cx="7772400" cy="1101316"/>
          </a:xfrm>
          <a:solidFill>
            <a:schemeClr val="accent6">
              <a:lumMod val="40000"/>
              <a:lumOff val="60000"/>
            </a:schemeClr>
          </a:solidFill>
          <a:ln>
            <a:solidFill>
              <a:schemeClr val="accent6"/>
            </a:solidFill>
          </a:ln>
          <a:effectLst>
            <a:glow rad="127000">
              <a:schemeClr val="accent6">
                <a:lumMod val="50000"/>
              </a:schemeClr>
            </a:glow>
          </a:effectLst>
        </p:spPr>
        <p:style>
          <a:lnRef idx="2">
            <a:schemeClr val="accent4">
              <a:shade val="15000"/>
            </a:schemeClr>
          </a:lnRef>
          <a:fillRef idx="1">
            <a:schemeClr val="accent4"/>
          </a:fillRef>
          <a:effectRef idx="0">
            <a:schemeClr val="accent4"/>
          </a:effectRef>
          <a:fontRef idx="minor">
            <a:schemeClr val="lt1"/>
          </a:fontRef>
        </p:style>
        <p:txBody>
          <a:bodyPr>
            <a:normAutofit/>
          </a:bodyPr>
          <a:lstStyle/>
          <a:p>
            <a:pPr algn="ctr" rtl="1"/>
            <a:r>
              <a:rPr lang="ar-SA" sz="2700" b="1" dirty="0">
                <a:solidFill>
                  <a:schemeClr val="accent6">
                    <a:lumMod val="50000"/>
                  </a:schemeClr>
                </a:solidFill>
              </a:rPr>
              <a:t>تقدير مضادات الأكسدة والمكونات الغذائية </a:t>
            </a:r>
            <a:r>
              <a:rPr lang="en-US" sz="2700" b="1" dirty="0">
                <a:solidFill>
                  <a:schemeClr val="accent6">
                    <a:lumMod val="50000"/>
                  </a:schemeClr>
                </a:solidFill>
              </a:rPr>
              <a:t> </a:t>
            </a:r>
            <a:br>
              <a:rPr lang="ar-IQ" sz="2700" b="1" dirty="0">
                <a:solidFill>
                  <a:schemeClr val="accent6">
                    <a:lumMod val="50000"/>
                  </a:schemeClr>
                </a:solidFill>
              </a:rPr>
            </a:br>
            <a:r>
              <a:rPr lang="ar-SA" sz="2700" b="1" dirty="0">
                <a:solidFill>
                  <a:schemeClr val="accent6">
                    <a:lumMod val="50000"/>
                  </a:schemeClr>
                </a:solidFill>
              </a:rPr>
              <a:t>لنبات البروكلي</a:t>
            </a:r>
            <a:endParaRPr lang="ar-SA" dirty="0">
              <a:solidFill>
                <a:schemeClr val="accent6">
                  <a:lumMod val="50000"/>
                </a:schemeClr>
              </a:solidFill>
            </a:endParaRPr>
          </a:p>
        </p:txBody>
      </p:sp>
      <p:sp>
        <p:nvSpPr>
          <p:cNvPr id="3" name="عنوان فرعي 2"/>
          <p:cNvSpPr>
            <a:spLocks noGrp="1"/>
          </p:cNvSpPr>
          <p:nvPr>
            <p:ph type="subTitle" idx="1"/>
          </p:nvPr>
        </p:nvSpPr>
        <p:spPr>
          <a:xfrm>
            <a:off x="1371600" y="1988840"/>
            <a:ext cx="6440760" cy="3649960"/>
          </a:xfrm>
        </p:spPr>
        <p:txBody>
          <a:bodyPr>
            <a:normAutofit fontScale="25000" lnSpcReduction="20000"/>
          </a:bodyPr>
          <a:lstStyle/>
          <a:p>
            <a:endParaRPr lang="ar-IQ" sz="6200" b="1" dirty="0">
              <a:solidFill>
                <a:schemeClr val="accent6">
                  <a:lumMod val="50000"/>
                </a:schemeClr>
              </a:solidFill>
            </a:endParaRPr>
          </a:p>
          <a:p>
            <a:pPr algn="ctr"/>
            <a:endParaRPr lang="ar-IQ" sz="6200" b="1" dirty="0">
              <a:solidFill>
                <a:schemeClr val="accent6">
                  <a:lumMod val="50000"/>
                </a:schemeClr>
              </a:solidFill>
            </a:endParaRPr>
          </a:p>
          <a:p>
            <a:pPr algn="ctr"/>
            <a:r>
              <a:rPr lang="ar-IQ" sz="6200" b="1" dirty="0">
                <a:solidFill>
                  <a:schemeClr val="accent6">
                    <a:lumMod val="50000"/>
                  </a:schemeClr>
                </a:solidFill>
              </a:rPr>
              <a:t>جامعة ذي قار</a:t>
            </a:r>
          </a:p>
          <a:p>
            <a:pPr algn="ctr"/>
            <a:r>
              <a:rPr lang="ar-SA" sz="6200" b="1" dirty="0">
                <a:solidFill>
                  <a:srgbClr val="7030A0"/>
                </a:solidFill>
              </a:rPr>
              <a:t>كلية التربية للعلوم الصرفة</a:t>
            </a:r>
            <a:endParaRPr lang="ar-IQ" sz="6200" b="1" dirty="0">
              <a:solidFill>
                <a:srgbClr val="7030A0"/>
              </a:solidFill>
            </a:endParaRPr>
          </a:p>
          <a:p>
            <a:pPr algn="ctr"/>
            <a:r>
              <a:rPr lang="ar-IQ" sz="6200" b="1" dirty="0">
                <a:solidFill>
                  <a:srgbClr val="7030A0"/>
                </a:solidFill>
              </a:rPr>
              <a:t>قسم</a:t>
            </a:r>
            <a:r>
              <a:rPr lang="ar-SA" sz="6200" b="1" dirty="0">
                <a:solidFill>
                  <a:srgbClr val="7030A0"/>
                </a:solidFill>
              </a:rPr>
              <a:t> علوم الحياة </a:t>
            </a:r>
            <a:endParaRPr lang="en-US" sz="6200" dirty="0">
              <a:solidFill>
                <a:srgbClr val="7030A0"/>
              </a:solidFill>
            </a:endParaRPr>
          </a:p>
          <a:p>
            <a:r>
              <a:rPr lang="ar-SA" b="1" dirty="0">
                <a:solidFill>
                  <a:srgbClr val="7030A0"/>
                </a:solidFill>
              </a:rPr>
              <a:t> </a:t>
            </a:r>
            <a:endParaRPr lang="ar-IQ" b="1" dirty="0">
              <a:solidFill>
                <a:srgbClr val="7030A0"/>
              </a:solidFill>
            </a:endParaRPr>
          </a:p>
          <a:p>
            <a:endParaRPr lang="ar-IQ" b="1" dirty="0">
              <a:solidFill>
                <a:srgbClr val="7030A0"/>
              </a:solidFill>
            </a:endParaRPr>
          </a:p>
          <a:p>
            <a:pPr algn="ctr"/>
            <a:endParaRPr lang="en-US" dirty="0">
              <a:solidFill>
                <a:schemeClr val="tx1"/>
              </a:solidFill>
            </a:endParaRPr>
          </a:p>
          <a:p>
            <a:pPr algn="ctr"/>
            <a:endParaRPr lang="en-US" dirty="0">
              <a:solidFill>
                <a:schemeClr val="tx1"/>
              </a:solidFill>
            </a:endParaRPr>
          </a:p>
          <a:p>
            <a:pPr algn="ctr"/>
            <a:r>
              <a:rPr lang="ar-IQ" sz="8600" b="1" dirty="0" err="1">
                <a:solidFill>
                  <a:srgbClr val="7030A0"/>
                </a:solidFill>
              </a:rPr>
              <a:t>م.م</a:t>
            </a:r>
            <a:r>
              <a:rPr lang="ar-IQ" sz="8600" b="1" dirty="0">
                <a:solidFill>
                  <a:srgbClr val="7030A0"/>
                </a:solidFill>
              </a:rPr>
              <a:t>.</a:t>
            </a:r>
            <a:r>
              <a:rPr lang="ar-SA" sz="8600" b="1" dirty="0">
                <a:solidFill>
                  <a:srgbClr val="7030A0"/>
                </a:solidFill>
              </a:rPr>
              <a:t>ضحى محيسن عباس</a:t>
            </a:r>
            <a:endParaRPr lang="en-US" sz="8600" dirty="0">
              <a:solidFill>
                <a:srgbClr val="7030A0"/>
              </a:solidFill>
            </a:endParaRPr>
          </a:p>
          <a:p>
            <a:pPr algn="ctr"/>
            <a:r>
              <a:rPr lang="ar-IQ" sz="6200" b="1" dirty="0">
                <a:solidFill>
                  <a:srgbClr val="7030A0"/>
                </a:solidFill>
              </a:rPr>
              <a:t>ماجستير </a:t>
            </a:r>
            <a:r>
              <a:rPr lang="ar-SA" sz="6200" b="1" dirty="0">
                <a:solidFill>
                  <a:srgbClr val="7030A0"/>
                </a:solidFill>
              </a:rPr>
              <a:t>علوم الحياة</a:t>
            </a:r>
            <a:endParaRPr lang="ar-IQ" sz="6200" b="1" dirty="0">
              <a:solidFill>
                <a:srgbClr val="7030A0"/>
              </a:solidFill>
            </a:endParaRPr>
          </a:p>
          <a:p>
            <a:pPr algn="ctr"/>
            <a:r>
              <a:rPr lang="ar-IQ" sz="6200" b="1" dirty="0">
                <a:solidFill>
                  <a:srgbClr val="7030A0"/>
                </a:solidFill>
              </a:rPr>
              <a:t>2020_2021</a:t>
            </a:r>
            <a:endParaRPr lang="en-US" sz="6200" dirty="0">
              <a:solidFill>
                <a:srgbClr val="7030A0"/>
              </a:solidFill>
            </a:endParaRPr>
          </a:p>
          <a:p>
            <a:r>
              <a:rPr lang="ar-SA" sz="6200" b="1" dirty="0">
                <a:solidFill>
                  <a:srgbClr val="7030A0"/>
                </a:solidFill>
              </a:rPr>
              <a:t> </a:t>
            </a:r>
            <a:endParaRPr lang="en-US" sz="6200" dirty="0">
              <a:solidFill>
                <a:srgbClr val="7030A0"/>
              </a:solidFill>
            </a:endParaRPr>
          </a:p>
          <a:p>
            <a:r>
              <a:rPr lang="ar-SA" b="1" dirty="0">
                <a:solidFill>
                  <a:schemeClr val="tx1"/>
                </a:solidFill>
              </a:rPr>
              <a:t> </a:t>
            </a:r>
            <a:endParaRPr lang="en-US" dirty="0">
              <a:solidFill>
                <a:schemeClr val="tx1"/>
              </a:solidFill>
            </a:endParaRPr>
          </a:p>
          <a:p>
            <a:endParaRPr lang="en-US" dirty="0">
              <a:solidFill>
                <a:schemeClr val="tx1"/>
              </a:solidFill>
            </a:endParaRPr>
          </a:p>
          <a:p>
            <a:endParaRPr lang="ar-SA" dirty="0"/>
          </a:p>
        </p:txBody>
      </p:sp>
      <p:sp>
        <p:nvSpPr>
          <p:cNvPr id="4" name="Rectangle 3">
            <a:extLst>
              <a:ext uri="{FF2B5EF4-FFF2-40B4-BE49-F238E27FC236}">
                <a16:creationId xmlns:a16="http://schemas.microsoft.com/office/drawing/2014/main" id="{A3DFF687-879B-1885-EB48-410AEC4E049F}"/>
              </a:ext>
            </a:extLst>
          </p:cNvPr>
          <p:cNvSpPr/>
          <p:nvPr/>
        </p:nvSpPr>
        <p:spPr>
          <a:xfrm>
            <a:off x="1547664" y="2967335"/>
            <a:ext cx="4608512" cy="523220"/>
          </a:xfrm>
          <a:prstGeom prst="rect">
            <a:avLst/>
          </a:prstGeom>
          <a:noFill/>
        </p:spPr>
        <p:txBody>
          <a:bodyPr wrap="square" lIns="91440" tIns="45720" rIns="91440" bIns="45720">
            <a:spAutoFit/>
          </a:bodyPr>
          <a:lstStyle/>
          <a:p>
            <a:r>
              <a:rPr lang="ar-IQ" sz="2800" b="1" dirty="0">
                <a:ln w="22225">
                  <a:solidFill>
                    <a:schemeClr val="accent2"/>
                  </a:solidFill>
                  <a:prstDash val="solid"/>
                </a:ln>
                <a:solidFill>
                  <a:schemeClr val="accent4">
                    <a:lumMod val="50000"/>
                  </a:schemeClr>
                </a:solidFill>
              </a:rPr>
              <a:t>        </a:t>
            </a:r>
            <a:endParaRPr lang="en-US" sz="2800" b="1" cap="none" spc="0" dirty="0">
              <a:ln w="22225">
                <a:solidFill>
                  <a:schemeClr val="accent2"/>
                </a:solidFill>
                <a:prstDash val="solid"/>
              </a:ln>
              <a:solidFill>
                <a:schemeClr val="accent4">
                  <a:lumMod val="50000"/>
                </a:schemeClr>
              </a:solidFill>
              <a:effectLst/>
            </a:endParaRPr>
          </a:p>
        </p:txBody>
      </p:sp>
    </p:spTree>
    <p:extLst>
      <p:ext uri="{BB962C8B-B14F-4D97-AF65-F5344CB8AC3E}">
        <p14:creationId xmlns:p14="http://schemas.microsoft.com/office/powerpoint/2010/main" val="284597503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2133" y="457201"/>
            <a:ext cx="7704667" cy="1387623"/>
          </a:xfrm>
          <a:solidFill>
            <a:schemeClr val="accent6">
              <a:lumMod val="60000"/>
              <a:lumOff val="40000"/>
            </a:schemeClr>
          </a:solidFill>
          <a:effectLst>
            <a:glow rad="127000">
              <a:schemeClr val="accent6">
                <a:lumMod val="50000"/>
              </a:schemeClr>
            </a:glow>
          </a:effectLst>
        </p:spPr>
        <p:txBody>
          <a:bodyPr>
            <a:normAutofit/>
          </a:bodyPr>
          <a:lstStyle/>
          <a:p>
            <a:r>
              <a:rPr lang="ar-IQ" sz="3200" dirty="0">
                <a:solidFill>
                  <a:schemeClr val="accent6">
                    <a:lumMod val="50000"/>
                  </a:schemeClr>
                </a:solidFill>
                <a:ea typeface="Times New Roman"/>
                <a:cs typeface="Arial"/>
              </a:rPr>
              <a:t>الكشوفات الأولية عن المركبات الفعالة حسب طريقة )</a:t>
            </a:r>
            <a:r>
              <a:rPr lang="en-US" sz="3200" dirty="0">
                <a:solidFill>
                  <a:schemeClr val="accent6">
                    <a:lumMod val="50000"/>
                  </a:schemeClr>
                </a:solidFill>
                <a:ea typeface="Times New Roman"/>
                <a:cs typeface="Arial"/>
              </a:rPr>
              <a:t>Singh 2012</a:t>
            </a:r>
            <a:r>
              <a:rPr lang="ar-IQ" sz="3200" dirty="0">
                <a:solidFill>
                  <a:schemeClr val="accent6">
                    <a:lumMod val="50000"/>
                  </a:schemeClr>
                </a:solidFill>
                <a:ea typeface="Times New Roman"/>
                <a:cs typeface="Arial"/>
              </a:rPr>
              <a:t>(</a:t>
            </a:r>
            <a:endParaRPr lang="ar-SA" sz="3200" dirty="0">
              <a:solidFill>
                <a:schemeClr val="accent6">
                  <a:lumMod val="50000"/>
                </a:schemeClr>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415195749"/>
              </p:ext>
            </p:extLst>
          </p:nvPr>
        </p:nvGraphicFramePr>
        <p:xfrm>
          <a:off x="982663" y="2667000"/>
          <a:ext cx="7704137" cy="333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0867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2133" y="692696"/>
            <a:ext cx="7704667" cy="1224136"/>
          </a:xfrm>
          <a:solidFill>
            <a:schemeClr val="accent6">
              <a:lumMod val="60000"/>
              <a:lumOff val="40000"/>
            </a:schemeClr>
          </a:solidFill>
          <a:effectLst>
            <a:glow rad="127000">
              <a:schemeClr val="accent6">
                <a:lumMod val="50000"/>
              </a:schemeClr>
            </a:glow>
          </a:effectLst>
        </p:spPr>
        <p:txBody>
          <a:bodyPr>
            <a:normAutofit/>
          </a:bodyPr>
          <a:lstStyle/>
          <a:p>
            <a:pPr>
              <a:lnSpc>
                <a:spcPct val="150000"/>
              </a:lnSpc>
              <a:spcBef>
                <a:spcPts val="600"/>
              </a:spcBef>
            </a:pPr>
            <a:r>
              <a:rPr lang="ar-SA" sz="3600" b="1" dirty="0">
                <a:solidFill>
                  <a:schemeClr val="accent6">
                    <a:lumMod val="50000"/>
                  </a:schemeClr>
                </a:solidFill>
                <a:effectLst/>
                <a:latin typeface="Simplified Arabic"/>
                <a:ea typeface="Calibri"/>
                <a:cs typeface="Arial"/>
              </a:rPr>
              <a:t>تقدير العناصر الغذائية في نبات البروكلي</a:t>
            </a:r>
            <a:endParaRPr lang="ar-SA" dirty="0">
              <a:solidFill>
                <a:schemeClr val="accent6">
                  <a:lumMod val="50000"/>
                </a:schemeClr>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750095253"/>
              </p:ext>
            </p:extLst>
          </p:nvPr>
        </p:nvGraphicFramePr>
        <p:xfrm>
          <a:off x="982663" y="2667000"/>
          <a:ext cx="7704137" cy="333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7303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2133" y="188641"/>
            <a:ext cx="7704667" cy="1080119"/>
          </a:xfrm>
          <a:solidFill>
            <a:schemeClr val="accent6">
              <a:lumMod val="60000"/>
              <a:lumOff val="40000"/>
            </a:schemeClr>
          </a:solidFill>
          <a:effectLst>
            <a:glow rad="127000">
              <a:schemeClr val="accent6">
                <a:lumMod val="50000"/>
              </a:schemeClr>
            </a:glow>
          </a:effectLst>
        </p:spPr>
        <p:txBody>
          <a:bodyPr>
            <a:normAutofit/>
          </a:bodyPr>
          <a:lstStyle/>
          <a:p>
            <a:r>
              <a:rPr lang="ar-SA" sz="2700" b="1" dirty="0">
                <a:solidFill>
                  <a:schemeClr val="accent6">
                    <a:lumMod val="50000"/>
                  </a:schemeClr>
                </a:solidFill>
                <a:latin typeface="Times New Roman"/>
                <a:ea typeface="Calibri"/>
                <a:cs typeface="Simplified Arabic"/>
              </a:rPr>
              <a:t>تحضير المستخلص </a:t>
            </a:r>
            <a:r>
              <a:rPr lang="ar-SA" sz="2700" b="1" dirty="0" err="1">
                <a:solidFill>
                  <a:schemeClr val="accent6">
                    <a:lumMod val="50000"/>
                  </a:schemeClr>
                </a:solidFill>
                <a:latin typeface="Times New Roman"/>
                <a:ea typeface="Calibri"/>
                <a:cs typeface="Simplified Arabic"/>
              </a:rPr>
              <a:t>الاستوني</a:t>
            </a:r>
            <a:r>
              <a:rPr lang="ar-SA" sz="2700" b="1" dirty="0">
                <a:solidFill>
                  <a:schemeClr val="accent6">
                    <a:lumMod val="50000"/>
                  </a:schemeClr>
                </a:solidFill>
                <a:latin typeface="Times New Roman"/>
                <a:ea typeface="Calibri"/>
                <a:cs typeface="Simplified Arabic"/>
              </a:rPr>
              <a:t> والمائي للكشف عن مضادات البكتيريا</a:t>
            </a:r>
            <a:r>
              <a:rPr lang="en-US" sz="2700" b="1" dirty="0">
                <a:solidFill>
                  <a:schemeClr val="accent6">
                    <a:lumMod val="50000"/>
                  </a:schemeClr>
                </a:solidFill>
                <a:latin typeface="Times New Roman"/>
                <a:ea typeface="Calibri"/>
                <a:cs typeface="Simplified Arabic"/>
              </a:rPr>
              <a:t> </a:t>
            </a:r>
            <a:r>
              <a:rPr lang="en-US" sz="2700" dirty="0">
                <a:solidFill>
                  <a:schemeClr val="accent6">
                    <a:lumMod val="50000"/>
                  </a:schemeClr>
                </a:solidFill>
                <a:latin typeface="Times New Roman"/>
                <a:ea typeface="Calibri"/>
                <a:cs typeface="Simplified Arabic"/>
              </a:rPr>
              <a:t>Harborne (1984)</a:t>
            </a:r>
            <a:endParaRPr lang="ar-SA" sz="2700" dirty="0">
              <a:solidFill>
                <a:schemeClr val="accent6">
                  <a:lumMod val="50000"/>
                </a:schemeClr>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198556871"/>
              </p:ext>
            </p:extLst>
          </p:nvPr>
        </p:nvGraphicFramePr>
        <p:xfrm>
          <a:off x="457200" y="163934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5060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2133" y="457201"/>
            <a:ext cx="7704667" cy="955575"/>
          </a:xfrm>
          <a:solidFill>
            <a:schemeClr val="accent6">
              <a:lumMod val="40000"/>
              <a:lumOff val="60000"/>
            </a:schemeClr>
          </a:solidFill>
          <a:ln>
            <a:solidFill>
              <a:schemeClr val="accent6">
                <a:lumMod val="50000"/>
              </a:schemeClr>
            </a:solidFill>
          </a:ln>
          <a:effectLst>
            <a:glow rad="127000">
              <a:schemeClr val="accent6">
                <a:lumMod val="50000"/>
              </a:schemeClr>
            </a:glow>
          </a:effectLst>
        </p:spPr>
        <p:txBody>
          <a:bodyPr/>
          <a:lstStyle/>
          <a:p>
            <a:r>
              <a:rPr lang="ar-EG" sz="3200" b="1" dirty="0">
                <a:solidFill>
                  <a:srgbClr val="FF0000"/>
                </a:solidFill>
                <a:latin typeface="Times New Roman"/>
                <a:ea typeface="Calibri"/>
              </a:rPr>
              <a:t> </a:t>
            </a:r>
            <a:r>
              <a:rPr lang="ar-SA" sz="2400" b="1" dirty="0">
                <a:solidFill>
                  <a:schemeClr val="accent6">
                    <a:lumMod val="50000"/>
                  </a:schemeClr>
                </a:solidFill>
                <a:latin typeface="Times New Roman"/>
                <a:ea typeface="Calibri"/>
              </a:rPr>
              <a:t>تحضير المزارع البكتيرية</a:t>
            </a:r>
            <a:endParaRPr lang="ar-SA" sz="2400" dirty="0">
              <a:solidFill>
                <a:schemeClr val="accent6">
                  <a:lumMod val="50000"/>
                </a:schemeClr>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82181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449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2133" y="764703"/>
            <a:ext cx="7704667" cy="936105"/>
          </a:xfrm>
          <a:solidFill>
            <a:schemeClr val="accent6">
              <a:lumMod val="40000"/>
              <a:lumOff val="60000"/>
            </a:schemeClr>
          </a:solidFill>
          <a:effectLst>
            <a:glow rad="127000">
              <a:schemeClr val="accent6">
                <a:lumMod val="50000"/>
              </a:schemeClr>
            </a:glow>
          </a:effectLst>
        </p:spPr>
        <p:txBody>
          <a:bodyPr>
            <a:normAutofit fontScale="90000"/>
          </a:bodyPr>
          <a:lstStyle/>
          <a:p>
            <a:br>
              <a:rPr lang="ar-IQ" sz="2200" dirty="0">
                <a:solidFill>
                  <a:schemeClr val="accent6">
                    <a:lumMod val="50000"/>
                  </a:schemeClr>
                </a:solidFill>
              </a:rPr>
            </a:br>
            <a:r>
              <a:rPr lang="ar-IQ" sz="2200" dirty="0" err="1">
                <a:solidFill>
                  <a:schemeClr val="accent6">
                    <a:lumMod val="50000"/>
                  </a:schemeClr>
                </a:solidFill>
              </a:rPr>
              <a:t>أختبار</a:t>
            </a:r>
            <a:r>
              <a:rPr lang="ar-IQ" sz="2200" dirty="0">
                <a:solidFill>
                  <a:schemeClr val="accent6">
                    <a:lumMod val="50000"/>
                  </a:schemeClr>
                </a:solidFill>
              </a:rPr>
              <a:t> فعالية المستخلصات النباتية على </a:t>
            </a:r>
            <a:r>
              <a:rPr lang="ar-IQ" sz="2200" dirty="0" err="1">
                <a:solidFill>
                  <a:schemeClr val="accent6">
                    <a:lumMod val="50000"/>
                  </a:schemeClr>
                </a:solidFill>
              </a:rPr>
              <a:t>العزلات</a:t>
            </a:r>
            <a:r>
              <a:rPr lang="ar-IQ" sz="2200" dirty="0">
                <a:solidFill>
                  <a:schemeClr val="accent6">
                    <a:lumMod val="50000"/>
                  </a:schemeClr>
                </a:solidFill>
              </a:rPr>
              <a:t> البكتيرية</a:t>
            </a:r>
            <a:br>
              <a:rPr lang="ar-IQ" sz="2200" dirty="0">
                <a:solidFill>
                  <a:schemeClr val="accent6">
                    <a:lumMod val="50000"/>
                  </a:schemeClr>
                </a:solidFill>
              </a:rPr>
            </a:br>
            <a:r>
              <a:rPr lang="en-US" sz="2200" dirty="0">
                <a:solidFill>
                  <a:schemeClr val="accent6">
                    <a:lumMod val="50000"/>
                  </a:schemeClr>
                </a:solidFill>
              </a:rPr>
              <a:t>(El-Falla &amp; </a:t>
            </a:r>
            <a:r>
              <a:rPr lang="en-US" sz="2200" dirty="0" err="1">
                <a:solidFill>
                  <a:schemeClr val="accent6">
                    <a:lumMod val="50000"/>
                  </a:schemeClr>
                </a:solidFill>
              </a:rPr>
              <a:t>El.Kattan</a:t>
            </a:r>
            <a:r>
              <a:rPr lang="en-US" sz="2200" dirty="0">
                <a:solidFill>
                  <a:schemeClr val="accent6">
                    <a:lumMod val="50000"/>
                  </a:schemeClr>
                </a:solidFill>
              </a:rPr>
              <a:t>, 1997</a:t>
            </a:r>
            <a:r>
              <a:rPr lang="en-US" sz="2200" dirty="0">
                <a:solidFill>
                  <a:srgbClr val="FF0000"/>
                </a:solidFill>
              </a:rPr>
              <a:t>) </a:t>
            </a:r>
            <a:br>
              <a:rPr lang="ar-IQ" sz="2800" dirty="0">
                <a:solidFill>
                  <a:srgbClr val="FF0000"/>
                </a:solidFill>
              </a:rPr>
            </a:br>
            <a:endParaRPr lang="ar-SA" sz="2800" dirty="0">
              <a:solidFill>
                <a:srgbClr val="FF0000"/>
              </a:solidFill>
            </a:endParaRPr>
          </a:p>
        </p:txBody>
      </p:sp>
      <p:graphicFrame>
        <p:nvGraphicFramePr>
          <p:cNvPr id="6" name="عنصر نائب للمحتوى 5"/>
          <p:cNvGraphicFramePr>
            <a:graphicFrameLocks noGrp="1"/>
          </p:cNvGraphicFramePr>
          <p:nvPr>
            <p:ph idx="1"/>
            <p:extLst>
              <p:ext uri="{D42A27DB-BD31-4B8C-83A1-F6EECF244321}">
                <p14:modId xmlns:p14="http://schemas.microsoft.com/office/powerpoint/2010/main" val="2341807195"/>
              </p:ext>
            </p:extLst>
          </p:nvPr>
        </p:nvGraphicFramePr>
        <p:xfrm>
          <a:off x="982663" y="2667000"/>
          <a:ext cx="7704137" cy="333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8431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87492" y="2517168"/>
            <a:ext cx="6093947" cy="2736304"/>
          </a:xfrm>
          <a:prstGeom prst="rect">
            <a:avLst/>
          </a:prstGeom>
          <a:solidFill>
            <a:schemeClr val="accent6">
              <a:lumMod val="40000"/>
              <a:lumOff val="60000"/>
            </a:schemeClr>
          </a:solidFill>
          <a:ln>
            <a:solidFill>
              <a:schemeClr val="accent6">
                <a:lumMod val="75000"/>
              </a:schemeClr>
            </a:solidFill>
          </a:ln>
          <a:effectLst>
            <a:glow rad="127000">
              <a:schemeClr val="accent6">
                <a:lumMod val="50000"/>
              </a:schemeClr>
            </a:glow>
          </a:effectLst>
        </p:spPr>
      </p:pic>
      <p:sp>
        <p:nvSpPr>
          <p:cNvPr id="3" name="TextBox 2">
            <a:extLst>
              <a:ext uri="{FF2B5EF4-FFF2-40B4-BE49-F238E27FC236}">
                <a16:creationId xmlns:a16="http://schemas.microsoft.com/office/drawing/2014/main" id="{87D586F6-80F2-170A-66F0-1163A307CB80}"/>
              </a:ext>
            </a:extLst>
          </p:cNvPr>
          <p:cNvSpPr txBox="1"/>
          <p:nvPr/>
        </p:nvSpPr>
        <p:spPr>
          <a:xfrm>
            <a:off x="3657600" y="2517168"/>
            <a:ext cx="1828800" cy="1828800"/>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spTree>
    <p:extLst>
      <p:ext uri="{BB962C8B-B14F-4D97-AF65-F5344CB8AC3E}">
        <p14:creationId xmlns:p14="http://schemas.microsoft.com/office/powerpoint/2010/main" val="466393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2133" y="869480"/>
            <a:ext cx="7704667" cy="975343"/>
          </a:xfrm>
          <a:solidFill>
            <a:schemeClr val="accent6">
              <a:lumMod val="40000"/>
              <a:lumOff val="60000"/>
            </a:schemeClr>
          </a:solidFill>
          <a:effectLst>
            <a:glow rad="127000">
              <a:schemeClr val="accent6">
                <a:lumMod val="50000"/>
              </a:schemeClr>
            </a:glow>
          </a:effectLst>
        </p:spPr>
        <p:txBody>
          <a:bodyPr>
            <a:normAutofit fontScale="90000"/>
          </a:bodyPr>
          <a:lstStyle/>
          <a:p>
            <a:pPr lvl="0" fontAlgn="base">
              <a:spcAft>
                <a:spcPct val="0"/>
              </a:spcAft>
            </a:pPr>
            <a:br>
              <a:rPr lang="ar-SA" sz="2000" b="1" dirty="0">
                <a:solidFill>
                  <a:srgbClr val="000000"/>
                </a:solidFill>
                <a:latin typeface="Simplified Arabic" pitchFamily="18" charset="-78"/>
                <a:ea typeface="Calibri" pitchFamily="34" charset="0"/>
                <a:cs typeface="Simplified Arabic" pitchFamily="18" charset="-78"/>
              </a:rPr>
            </a:br>
            <a:br>
              <a:rPr lang="ar-SA" sz="2000" b="1" dirty="0">
                <a:solidFill>
                  <a:srgbClr val="000000"/>
                </a:solidFill>
                <a:latin typeface="Simplified Arabic" pitchFamily="18" charset="-78"/>
                <a:ea typeface="Calibri" pitchFamily="34" charset="0"/>
                <a:cs typeface="Simplified Arabic" pitchFamily="18" charset="-78"/>
              </a:rPr>
            </a:br>
            <a:r>
              <a:rPr lang="ar-SA" sz="2000" b="1" dirty="0">
                <a:solidFill>
                  <a:srgbClr val="000000"/>
                </a:solidFill>
                <a:latin typeface="Simplified Arabic" pitchFamily="18" charset="-78"/>
                <a:ea typeface="Calibri" pitchFamily="34" charset="0"/>
                <a:cs typeface="Simplified Arabic" pitchFamily="18" charset="-78"/>
              </a:rPr>
              <a:t>الكشوفات النوعية الأولية عن المركبات الفعالة في نبات البروكلي</a:t>
            </a:r>
            <a:br>
              <a:rPr lang="en-US" sz="800" dirty="0">
                <a:solidFill>
                  <a:prstClr val="black"/>
                </a:solidFill>
                <a:latin typeface="Arial" pitchFamily="34" charset="0"/>
                <a:ea typeface="+mn-ea"/>
                <a:cs typeface="Arial" pitchFamily="34" charset="0"/>
              </a:rPr>
            </a:b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50804644"/>
              </p:ext>
            </p:extLst>
          </p:nvPr>
        </p:nvGraphicFramePr>
        <p:xfrm>
          <a:off x="457199" y="2091344"/>
          <a:ext cx="8229601" cy="3425889"/>
        </p:xfrm>
        <a:graphic>
          <a:graphicData uri="http://schemas.openxmlformats.org/drawingml/2006/table">
            <a:tbl>
              <a:tblPr rtl="1" firstRow="1" firstCol="1" bandRow="1">
                <a:tableStyleId>{D27102A9-8310-4765-A935-A1911B00CA55}</a:tableStyleId>
              </a:tblPr>
              <a:tblGrid>
                <a:gridCol w="725851">
                  <a:extLst>
                    <a:ext uri="{9D8B030D-6E8A-4147-A177-3AD203B41FA5}">
                      <a16:colId xmlns:a16="http://schemas.microsoft.com/office/drawing/2014/main" val="20000"/>
                    </a:ext>
                  </a:extLst>
                </a:gridCol>
                <a:gridCol w="1899392">
                  <a:extLst>
                    <a:ext uri="{9D8B030D-6E8A-4147-A177-3AD203B41FA5}">
                      <a16:colId xmlns:a16="http://schemas.microsoft.com/office/drawing/2014/main" val="20001"/>
                    </a:ext>
                  </a:extLst>
                </a:gridCol>
                <a:gridCol w="1191435">
                  <a:extLst>
                    <a:ext uri="{9D8B030D-6E8A-4147-A177-3AD203B41FA5}">
                      <a16:colId xmlns:a16="http://schemas.microsoft.com/office/drawing/2014/main" val="20002"/>
                    </a:ext>
                  </a:extLst>
                </a:gridCol>
                <a:gridCol w="1188566">
                  <a:extLst>
                    <a:ext uri="{9D8B030D-6E8A-4147-A177-3AD203B41FA5}">
                      <a16:colId xmlns:a16="http://schemas.microsoft.com/office/drawing/2014/main" val="20003"/>
                    </a:ext>
                  </a:extLst>
                </a:gridCol>
                <a:gridCol w="3224357">
                  <a:extLst>
                    <a:ext uri="{9D8B030D-6E8A-4147-A177-3AD203B41FA5}">
                      <a16:colId xmlns:a16="http://schemas.microsoft.com/office/drawing/2014/main" val="20004"/>
                    </a:ext>
                  </a:extLst>
                </a:gridCol>
              </a:tblGrid>
              <a:tr h="640080">
                <a:tc>
                  <a:txBody>
                    <a:bodyPr/>
                    <a:lstStyle/>
                    <a:p>
                      <a:pPr algn="ctr" rtl="1">
                        <a:lnSpc>
                          <a:spcPct val="150000"/>
                        </a:lnSpc>
                        <a:spcAft>
                          <a:spcPts val="0"/>
                        </a:spcAft>
                      </a:pPr>
                      <a:r>
                        <a:rPr lang="en-US" sz="1400" b="1" dirty="0">
                          <a:effectLst/>
                        </a:rPr>
                        <a:t>N</a:t>
                      </a:r>
                      <a:endParaRPr lang="en-US" sz="1100" b="1" dirty="0">
                        <a:effectLst/>
                        <a:latin typeface="Calibri"/>
                        <a:ea typeface="Calibri"/>
                        <a:cs typeface="Arial"/>
                      </a:endParaRPr>
                    </a:p>
                  </a:txBody>
                  <a:tcPr marL="68580" marR="68580" marT="0" marB="0" anchor="ctr"/>
                </a:tc>
                <a:tc>
                  <a:txBody>
                    <a:bodyPr/>
                    <a:lstStyle/>
                    <a:p>
                      <a:pPr algn="ctr" rtl="1">
                        <a:lnSpc>
                          <a:spcPct val="150000"/>
                        </a:lnSpc>
                        <a:spcAft>
                          <a:spcPts val="0"/>
                        </a:spcAft>
                      </a:pPr>
                      <a:r>
                        <a:rPr lang="en-US" sz="1400" b="1" dirty="0">
                          <a:effectLst/>
                        </a:rPr>
                        <a:t>Compound</a:t>
                      </a:r>
                      <a:endParaRPr lang="en-US" sz="1100" b="1" dirty="0">
                        <a:effectLst/>
                        <a:latin typeface="Calibri"/>
                        <a:ea typeface="Calibri"/>
                        <a:cs typeface="Arial"/>
                      </a:endParaRPr>
                    </a:p>
                  </a:txBody>
                  <a:tcPr marL="68580" marR="68580" marT="0" marB="0" anchor="ctr"/>
                </a:tc>
                <a:tc>
                  <a:txBody>
                    <a:bodyPr/>
                    <a:lstStyle/>
                    <a:p>
                      <a:pPr algn="ctr" rtl="1">
                        <a:lnSpc>
                          <a:spcPct val="150000"/>
                        </a:lnSpc>
                        <a:spcAft>
                          <a:spcPts val="0"/>
                        </a:spcAft>
                      </a:pPr>
                      <a:r>
                        <a:rPr lang="en-US" sz="1400" b="1" dirty="0">
                          <a:effectLst/>
                        </a:rPr>
                        <a:t>Broccoli floret</a:t>
                      </a:r>
                      <a:endParaRPr lang="en-US" sz="1100" b="1" dirty="0">
                        <a:effectLst/>
                        <a:latin typeface="Calibri"/>
                        <a:ea typeface="Calibri"/>
                        <a:cs typeface="Arial"/>
                      </a:endParaRPr>
                    </a:p>
                  </a:txBody>
                  <a:tcPr marL="68580" marR="68580" marT="0" marB="0" anchor="ctr"/>
                </a:tc>
                <a:tc>
                  <a:txBody>
                    <a:bodyPr/>
                    <a:lstStyle/>
                    <a:p>
                      <a:pPr algn="ctr" rtl="1">
                        <a:lnSpc>
                          <a:spcPct val="150000"/>
                        </a:lnSpc>
                        <a:spcAft>
                          <a:spcPts val="0"/>
                        </a:spcAft>
                      </a:pPr>
                      <a:r>
                        <a:rPr lang="en-US" sz="1400" b="1" dirty="0">
                          <a:effectLst/>
                        </a:rPr>
                        <a:t>Broccoli stem</a:t>
                      </a:r>
                      <a:endParaRPr lang="en-US" sz="1100" b="1" dirty="0">
                        <a:effectLst/>
                        <a:latin typeface="Calibri"/>
                        <a:ea typeface="Calibri"/>
                        <a:cs typeface="Arial"/>
                      </a:endParaRPr>
                    </a:p>
                  </a:txBody>
                  <a:tcPr marL="68580" marR="68580" marT="0" marB="0" anchor="ctr"/>
                </a:tc>
                <a:tc>
                  <a:txBody>
                    <a:bodyPr/>
                    <a:lstStyle/>
                    <a:p>
                      <a:pPr algn="ctr" rtl="1">
                        <a:lnSpc>
                          <a:spcPct val="150000"/>
                        </a:lnSpc>
                        <a:spcAft>
                          <a:spcPts val="0"/>
                        </a:spcAft>
                      </a:pPr>
                      <a:r>
                        <a:rPr lang="ar-SA" sz="1400" b="1" dirty="0">
                          <a:effectLst/>
                        </a:rPr>
                        <a:t>دليل الكشف</a:t>
                      </a:r>
                      <a:endParaRPr lang="en-US" sz="1100" b="1" dirty="0">
                        <a:effectLst/>
                        <a:latin typeface="Calibri"/>
                        <a:ea typeface="Calibri"/>
                        <a:cs typeface="Arial"/>
                      </a:endParaRPr>
                    </a:p>
                  </a:txBody>
                  <a:tcPr marL="68580" marR="68580" marT="0" marB="0" anchor="ctr"/>
                </a:tc>
                <a:extLst>
                  <a:ext uri="{0D108BD9-81ED-4DB2-BD59-A6C34878D82A}">
                    <a16:rowId xmlns:a16="http://schemas.microsoft.com/office/drawing/2014/main" val="10000"/>
                  </a:ext>
                </a:extLst>
              </a:tr>
              <a:tr h="320040">
                <a:tc>
                  <a:txBody>
                    <a:bodyPr/>
                    <a:lstStyle/>
                    <a:p>
                      <a:pPr algn="ctr" rtl="1">
                        <a:lnSpc>
                          <a:spcPct val="150000"/>
                        </a:lnSpc>
                        <a:spcAft>
                          <a:spcPts val="0"/>
                        </a:spcAft>
                      </a:pPr>
                      <a:r>
                        <a:rPr lang="en-US" sz="1400" b="1">
                          <a:effectLst/>
                        </a:rPr>
                        <a:t>1</a:t>
                      </a:r>
                      <a:endParaRPr lang="en-US" sz="1100" b="1">
                        <a:effectLst/>
                        <a:latin typeface="Calibri"/>
                        <a:ea typeface="Calibri"/>
                        <a:cs typeface="Arial"/>
                      </a:endParaRPr>
                    </a:p>
                  </a:txBody>
                  <a:tcPr marL="68580" marR="68580" marT="0" marB="0"/>
                </a:tc>
                <a:tc>
                  <a:txBody>
                    <a:bodyPr/>
                    <a:lstStyle/>
                    <a:p>
                      <a:pPr algn="r" rtl="1">
                        <a:lnSpc>
                          <a:spcPct val="150000"/>
                        </a:lnSpc>
                        <a:spcAft>
                          <a:spcPts val="0"/>
                        </a:spcAft>
                      </a:pPr>
                      <a:r>
                        <a:rPr lang="ar-SA" sz="1400" b="1">
                          <a:effectLst/>
                        </a:rPr>
                        <a:t>القلويدات</a:t>
                      </a:r>
                      <a:endParaRPr lang="en-US" sz="1100" b="1">
                        <a:effectLst/>
                        <a:latin typeface="Calibri"/>
                        <a:ea typeface="Calibri"/>
                        <a:cs typeface="Arial"/>
                      </a:endParaRPr>
                    </a:p>
                  </a:txBody>
                  <a:tcPr marL="68580" marR="68580" marT="0" marB="0"/>
                </a:tc>
                <a:tc>
                  <a:txBody>
                    <a:bodyPr/>
                    <a:lstStyle/>
                    <a:p>
                      <a:pPr algn="ctr" rtl="0">
                        <a:lnSpc>
                          <a:spcPct val="150000"/>
                        </a:lnSpc>
                        <a:spcAft>
                          <a:spcPts val="0"/>
                        </a:spcAft>
                      </a:pPr>
                      <a:r>
                        <a:rPr lang="en-US" sz="1400" b="1">
                          <a:effectLst/>
                        </a:rPr>
                        <a:t>+</a:t>
                      </a:r>
                      <a:endParaRPr lang="en-US" sz="1100" b="1">
                        <a:effectLst/>
                        <a:latin typeface="Calibri"/>
                        <a:ea typeface="Calibri"/>
                        <a:cs typeface="Arial"/>
                      </a:endParaRPr>
                    </a:p>
                  </a:txBody>
                  <a:tcPr marL="68580" marR="68580" marT="0" marB="0"/>
                </a:tc>
                <a:tc>
                  <a:txBody>
                    <a:bodyPr/>
                    <a:lstStyle/>
                    <a:p>
                      <a:pPr algn="ctr" rtl="1">
                        <a:lnSpc>
                          <a:spcPct val="150000"/>
                        </a:lnSpc>
                        <a:spcAft>
                          <a:spcPts val="0"/>
                        </a:spcAft>
                      </a:pPr>
                      <a:r>
                        <a:rPr lang="en-US" sz="1400" b="1">
                          <a:effectLst/>
                        </a:rPr>
                        <a:t>+</a:t>
                      </a:r>
                      <a:endParaRPr lang="en-US" sz="1100" b="1">
                        <a:effectLst/>
                        <a:latin typeface="Calibri"/>
                        <a:ea typeface="Calibri"/>
                        <a:cs typeface="Arial"/>
                      </a:endParaRPr>
                    </a:p>
                  </a:txBody>
                  <a:tcPr marL="68580" marR="68580" marT="0" marB="0"/>
                </a:tc>
                <a:tc>
                  <a:txBody>
                    <a:bodyPr/>
                    <a:lstStyle/>
                    <a:p>
                      <a:pPr algn="r" rtl="1">
                        <a:lnSpc>
                          <a:spcPct val="150000"/>
                        </a:lnSpc>
                        <a:spcAft>
                          <a:spcPts val="0"/>
                        </a:spcAft>
                      </a:pPr>
                      <a:r>
                        <a:rPr lang="ar-SA" sz="1400" b="1">
                          <a:effectLst/>
                        </a:rPr>
                        <a:t>ظهور راسب بني</a:t>
                      </a:r>
                      <a:endParaRPr lang="en-US" sz="1100" b="1">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320040">
                <a:tc>
                  <a:txBody>
                    <a:bodyPr/>
                    <a:lstStyle/>
                    <a:p>
                      <a:pPr algn="ctr" rtl="1">
                        <a:lnSpc>
                          <a:spcPct val="150000"/>
                        </a:lnSpc>
                        <a:spcAft>
                          <a:spcPts val="0"/>
                        </a:spcAft>
                      </a:pPr>
                      <a:r>
                        <a:rPr lang="en-US" sz="1400" b="1">
                          <a:effectLst/>
                        </a:rPr>
                        <a:t>2</a:t>
                      </a:r>
                      <a:endParaRPr lang="en-US" sz="1100" b="1">
                        <a:effectLst/>
                        <a:latin typeface="Calibri"/>
                        <a:ea typeface="Calibri"/>
                        <a:cs typeface="Arial"/>
                      </a:endParaRPr>
                    </a:p>
                  </a:txBody>
                  <a:tcPr marL="68580" marR="68580" marT="0" marB="0"/>
                </a:tc>
                <a:tc>
                  <a:txBody>
                    <a:bodyPr/>
                    <a:lstStyle/>
                    <a:p>
                      <a:pPr algn="r" rtl="1">
                        <a:lnSpc>
                          <a:spcPct val="150000"/>
                        </a:lnSpc>
                        <a:spcAft>
                          <a:spcPts val="0"/>
                        </a:spcAft>
                      </a:pPr>
                      <a:r>
                        <a:rPr lang="ar-SA" sz="1400" b="1">
                          <a:effectLst/>
                        </a:rPr>
                        <a:t>الفينولات</a:t>
                      </a:r>
                      <a:endParaRPr lang="en-US" sz="1100" b="1">
                        <a:effectLst/>
                        <a:latin typeface="Calibri"/>
                        <a:ea typeface="Calibri"/>
                        <a:cs typeface="Arial"/>
                      </a:endParaRPr>
                    </a:p>
                  </a:txBody>
                  <a:tcPr marL="68580" marR="68580" marT="0" marB="0"/>
                </a:tc>
                <a:tc>
                  <a:txBody>
                    <a:bodyPr/>
                    <a:lstStyle/>
                    <a:p>
                      <a:pPr algn="ctr" rtl="0">
                        <a:lnSpc>
                          <a:spcPct val="150000"/>
                        </a:lnSpc>
                        <a:spcAft>
                          <a:spcPts val="0"/>
                        </a:spcAft>
                      </a:pPr>
                      <a:r>
                        <a:rPr lang="en-US" sz="1400" b="1">
                          <a:effectLst/>
                        </a:rPr>
                        <a:t>+</a:t>
                      </a:r>
                      <a:endParaRPr lang="en-US" sz="1100" b="1">
                        <a:effectLst/>
                        <a:latin typeface="Calibri"/>
                        <a:ea typeface="Calibri"/>
                        <a:cs typeface="Arial"/>
                      </a:endParaRPr>
                    </a:p>
                  </a:txBody>
                  <a:tcPr marL="68580" marR="68580" marT="0" marB="0"/>
                </a:tc>
                <a:tc>
                  <a:txBody>
                    <a:bodyPr/>
                    <a:lstStyle/>
                    <a:p>
                      <a:pPr algn="ctr" rtl="1">
                        <a:lnSpc>
                          <a:spcPct val="150000"/>
                        </a:lnSpc>
                        <a:spcAft>
                          <a:spcPts val="0"/>
                        </a:spcAft>
                      </a:pPr>
                      <a:r>
                        <a:rPr lang="en-US" sz="1400" b="1">
                          <a:effectLst/>
                        </a:rPr>
                        <a:t>+</a:t>
                      </a:r>
                      <a:endParaRPr lang="en-US" sz="1100" b="1">
                        <a:effectLst/>
                        <a:latin typeface="Calibri"/>
                        <a:ea typeface="Calibri"/>
                        <a:cs typeface="Arial"/>
                      </a:endParaRPr>
                    </a:p>
                  </a:txBody>
                  <a:tcPr marL="68580" marR="68580" marT="0" marB="0"/>
                </a:tc>
                <a:tc>
                  <a:txBody>
                    <a:bodyPr/>
                    <a:lstStyle/>
                    <a:p>
                      <a:pPr algn="r" rtl="1">
                        <a:lnSpc>
                          <a:spcPct val="150000"/>
                        </a:lnSpc>
                        <a:spcAft>
                          <a:spcPts val="0"/>
                        </a:spcAft>
                      </a:pPr>
                      <a:r>
                        <a:rPr lang="ar-SA" sz="1400" b="1" dirty="0">
                          <a:effectLst/>
                        </a:rPr>
                        <a:t>ظهور اللون الأزرق</a:t>
                      </a:r>
                      <a:endParaRPr lang="en-US" sz="1100" b="1"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320040">
                <a:tc>
                  <a:txBody>
                    <a:bodyPr/>
                    <a:lstStyle/>
                    <a:p>
                      <a:pPr algn="ctr" rtl="1">
                        <a:lnSpc>
                          <a:spcPct val="150000"/>
                        </a:lnSpc>
                        <a:spcAft>
                          <a:spcPts val="0"/>
                        </a:spcAft>
                      </a:pPr>
                      <a:r>
                        <a:rPr lang="en-US" sz="1400" b="1">
                          <a:effectLst/>
                        </a:rPr>
                        <a:t>3</a:t>
                      </a:r>
                      <a:endParaRPr lang="en-US" sz="1100" b="1">
                        <a:effectLst/>
                        <a:latin typeface="Calibri"/>
                        <a:ea typeface="Calibri"/>
                        <a:cs typeface="Arial"/>
                      </a:endParaRPr>
                    </a:p>
                  </a:txBody>
                  <a:tcPr marL="68580" marR="68580" marT="0" marB="0"/>
                </a:tc>
                <a:tc>
                  <a:txBody>
                    <a:bodyPr/>
                    <a:lstStyle/>
                    <a:p>
                      <a:pPr algn="r" rtl="1">
                        <a:lnSpc>
                          <a:spcPct val="150000"/>
                        </a:lnSpc>
                        <a:spcAft>
                          <a:spcPts val="0"/>
                        </a:spcAft>
                      </a:pPr>
                      <a:r>
                        <a:rPr lang="ar-SA" sz="1400" b="1">
                          <a:effectLst/>
                        </a:rPr>
                        <a:t>الفلافونيدات</a:t>
                      </a:r>
                      <a:endParaRPr lang="en-US" sz="1100" b="1">
                        <a:effectLst/>
                        <a:latin typeface="Calibri"/>
                        <a:ea typeface="Calibri"/>
                        <a:cs typeface="Arial"/>
                      </a:endParaRPr>
                    </a:p>
                  </a:txBody>
                  <a:tcPr marL="68580" marR="68580" marT="0" marB="0"/>
                </a:tc>
                <a:tc>
                  <a:txBody>
                    <a:bodyPr/>
                    <a:lstStyle/>
                    <a:p>
                      <a:pPr algn="ctr" rtl="0">
                        <a:lnSpc>
                          <a:spcPct val="150000"/>
                        </a:lnSpc>
                        <a:spcAft>
                          <a:spcPts val="0"/>
                        </a:spcAft>
                      </a:pPr>
                      <a:r>
                        <a:rPr lang="en-US" sz="1400" b="1">
                          <a:effectLst/>
                        </a:rPr>
                        <a:t>+</a:t>
                      </a:r>
                      <a:endParaRPr lang="en-US" sz="1100" b="1">
                        <a:effectLst/>
                        <a:latin typeface="Calibri"/>
                        <a:ea typeface="Calibri"/>
                        <a:cs typeface="Arial"/>
                      </a:endParaRPr>
                    </a:p>
                  </a:txBody>
                  <a:tcPr marL="68580" marR="68580" marT="0" marB="0"/>
                </a:tc>
                <a:tc>
                  <a:txBody>
                    <a:bodyPr/>
                    <a:lstStyle/>
                    <a:p>
                      <a:pPr algn="ctr" rtl="0">
                        <a:lnSpc>
                          <a:spcPct val="150000"/>
                        </a:lnSpc>
                        <a:spcAft>
                          <a:spcPts val="0"/>
                        </a:spcAft>
                      </a:pPr>
                      <a:r>
                        <a:rPr lang="en-US" sz="1400" b="1">
                          <a:effectLst/>
                        </a:rPr>
                        <a:t>+</a:t>
                      </a:r>
                      <a:endParaRPr lang="en-US" sz="1100" b="1">
                        <a:effectLst/>
                        <a:latin typeface="Calibri"/>
                        <a:ea typeface="Calibri"/>
                        <a:cs typeface="Arial"/>
                      </a:endParaRPr>
                    </a:p>
                  </a:txBody>
                  <a:tcPr marL="68580" marR="68580" marT="0" marB="0"/>
                </a:tc>
                <a:tc>
                  <a:txBody>
                    <a:bodyPr/>
                    <a:lstStyle/>
                    <a:p>
                      <a:pPr algn="r" rtl="1">
                        <a:lnSpc>
                          <a:spcPct val="150000"/>
                        </a:lnSpc>
                        <a:spcAft>
                          <a:spcPts val="0"/>
                        </a:spcAft>
                      </a:pPr>
                      <a:r>
                        <a:rPr lang="ar-SA" sz="1400" b="1" dirty="0">
                          <a:effectLst/>
                        </a:rPr>
                        <a:t>ظهور اللون الأصفر</a:t>
                      </a:r>
                      <a:endParaRPr lang="en-US" sz="1100" b="1" dirty="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320040">
                <a:tc>
                  <a:txBody>
                    <a:bodyPr/>
                    <a:lstStyle/>
                    <a:p>
                      <a:pPr algn="ctr" rtl="1">
                        <a:lnSpc>
                          <a:spcPct val="150000"/>
                        </a:lnSpc>
                        <a:spcAft>
                          <a:spcPts val="0"/>
                        </a:spcAft>
                      </a:pPr>
                      <a:r>
                        <a:rPr lang="en-US" sz="1400" b="1">
                          <a:effectLst/>
                        </a:rPr>
                        <a:t>4</a:t>
                      </a:r>
                      <a:endParaRPr lang="en-US" sz="1100" b="1">
                        <a:effectLst/>
                        <a:latin typeface="Calibri"/>
                        <a:ea typeface="Calibri"/>
                        <a:cs typeface="Arial"/>
                      </a:endParaRPr>
                    </a:p>
                  </a:txBody>
                  <a:tcPr marL="68580" marR="68580" marT="0" marB="0"/>
                </a:tc>
                <a:tc>
                  <a:txBody>
                    <a:bodyPr/>
                    <a:lstStyle/>
                    <a:p>
                      <a:pPr algn="r" rtl="1">
                        <a:lnSpc>
                          <a:spcPct val="150000"/>
                        </a:lnSpc>
                        <a:spcAft>
                          <a:spcPts val="0"/>
                        </a:spcAft>
                      </a:pPr>
                      <a:r>
                        <a:rPr lang="ar-SA" sz="1400" b="1">
                          <a:effectLst/>
                        </a:rPr>
                        <a:t>الكلايكوسيدات</a:t>
                      </a:r>
                      <a:endParaRPr lang="en-US" sz="1100" b="1">
                        <a:effectLst/>
                        <a:latin typeface="Calibri"/>
                        <a:ea typeface="Calibri"/>
                        <a:cs typeface="Arial"/>
                      </a:endParaRPr>
                    </a:p>
                  </a:txBody>
                  <a:tcPr marL="68580" marR="68580" marT="0" marB="0"/>
                </a:tc>
                <a:tc>
                  <a:txBody>
                    <a:bodyPr/>
                    <a:lstStyle/>
                    <a:p>
                      <a:pPr algn="ctr" rtl="0">
                        <a:lnSpc>
                          <a:spcPct val="150000"/>
                        </a:lnSpc>
                        <a:spcAft>
                          <a:spcPts val="0"/>
                        </a:spcAft>
                      </a:pPr>
                      <a:r>
                        <a:rPr lang="en-US" sz="1400" b="1">
                          <a:effectLst/>
                        </a:rPr>
                        <a:t>+</a:t>
                      </a:r>
                      <a:endParaRPr lang="en-US" sz="1100" b="1">
                        <a:effectLst/>
                        <a:latin typeface="Calibri"/>
                        <a:ea typeface="Calibri"/>
                        <a:cs typeface="Arial"/>
                      </a:endParaRPr>
                    </a:p>
                  </a:txBody>
                  <a:tcPr marL="68580" marR="68580" marT="0" marB="0"/>
                </a:tc>
                <a:tc>
                  <a:txBody>
                    <a:bodyPr/>
                    <a:lstStyle/>
                    <a:p>
                      <a:pPr algn="ctr" rtl="0">
                        <a:lnSpc>
                          <a:spcPct val="150000"/>
                        </a:lnSpc>
                        <a:spcAft>
                          <a:spcPts val="0"/>
                        </a:spcAft>
                      </a:pPr>
                      <a:r>
                        <a:rPr lang="en-US" sz="1400" b="1">
                          <a:effectLst/>
                        </a:rPr>
                        <a:t>+</a:t>
                      </a:r>
                      <a:endParaRPr lang="en-US" sz="1100" b="1">
                        <a:effectLst/>
                        <a:latin typeface="Calibri"/>
                        <a:ea typeface="Calibri"/>
                        <a:cs typeface="Arial"/>
                      </a:endParaRPr>
                    </a:p>
                  </a:txBody>
                  <a:tcPr marL="68580" marR="68580" marT="0" marB="0"/>
                </a:tc>
                <a:tc>
                  <a:txBody>
                    <a:bodyPr/>
                    <a:lstStyle/>
                    <a:p>
                      <a:pPr algn="r" rtl="1">
                        <a:lnSpc>
                          <a:spcPct val="150000"/>
                        </a:lnSpc>
                        <a:spcAft>
                          <a:spcPts val="0"/>
                        </a:spcAft>
                      </a:pPr>
                      <a:r>
                        <a:rPr lang="ar-SA" sz="1400" b="1" dirty="0">
                          <a:effectLst/>
                        </a:rPr>
                        <a:t>ظهور الحلقة البنية في الأعلى</a:t>
                      </a:r>
                      <a:endParaRPr lang="en-US" sz="1100" b="1" dirty="0">
                        <a:effectLst/>
                        <a:latin typeface="Calibri"/>
                        <a:ea typeface="Calibri"/>
                        <a:cs typeface="Arial"/>
                      </a:endParaRPr>
                    </a:p>
                  </a:txBody>
                  <a:tcPr marL="68580" marR="68580" marT="0" marB="0"/>
                </a:tc>
                <a:extLst>
                  <a:ext uri="{0D108BD9-81ED-4DB2-BD59-A6C34878D82A}">
                    <a16:rowId xmlns:a16="http://schemas.microsoft.com/office/drawing/2014/main" val="10004"/>
                  </a:ext>
                </a:extLst>
              </a:tr>
              <a:tr h="320040">
                <a:tc>
                  <a:txBody>
                    <a:bodyPr/>
                    <a:lstStyle/>
                    <a:p>
                      <a:pPr algn="ctr" rtl="1">
                        <a:lnSpc>
                          <a:spcPct val="150000"/>
                        </a:lnSpc>
                        <a:spcAft>
                          <a:spcPts val="0"/>
                        </a:spcAft>
                      </a:pPr>
                      <a:r>
                        <a:rPr lang="en-US" sz="1400" b="1">
                          <a:effectLst/>
                        </a:rPr>
                        <a:t>5</a:t>
                      </a:r>
                      <a:endParaRPr lang="en-US" sz="1100" b="1">
                        <a:effectLst/>
                        <a:latin typeface="Calibri"/>
                        <a:ea typeface="Calibri"/>
                        <a:cs typeface="Arial"/>
                      </a:endParaRPr>
                    </a:p>
                  </a:txBody>
                  <a:tcPr marL="68580" marR="68580" marT="0" marB="0"/>
                </a:tc>
                <a:tc>
                  <a:txBody>
                    <a:bodyPr/>
                    <a:lstStyle/>
                    <a:p>
                      <a:pPr algn="r" rtl="1">
                        <a:lnSpc>
                          <a:spcPct val="150000"/>
                        </a:lnSpc>
                        <a:spcAft>
                          <a:spcPts val="0"/>
                        </a:spcAft>
                      </a:pPr>
                      <a:r>
                        <a:rPr lang="ar-SA" sz="1400" b="1">
                          <a:effectLst/>
                        </a:rPr>
                        <a:t>التربينات</a:t>
                      </a:r>
                      <a:endParaRPr lang="en-US" sz="1100" b="1">
                        <a:effectLst/>
                        <a:latin typeface="Calibri"/>
                        <a:ea typeface="Calibri"/>
                        <a:cs typeface="Arial"/>
                      </a:endParaRPr>
                    </a:p>
                  </a:txBody>
                  <a:tcPr marL="68580" marR="68580" marT="0" marB="0"/>
                </a:tc>
                <a:tc>
                  <a:txBody>
                    <a:bodyPr/>
                    <a:lstStyle/>
                    <a:p>
                      <a:pPr algn="ctr" rtl="0">
                        <a:lnSpc>
                          <a:spcPct val="150000"/>
                        </a:lnSpc>
                        <a:spcAft>
                          <a:spcPts val="0"/>
                        </a:spcAft>
                      </a:pPr>
                      <a:r>
                        <a:rPr lang="en-US" sz="1400" b="1">
                          <a:effectLst/>
                        </a:rPr>
                        <a:t>+</a:t>
                      </a:r>
                      <a:endParaRPr lang="en-US" sz="1100" b="1">
                        <a:effectLst/>
                        <a:latin typeface="Calibri"/>
                        <a:ea typeface="Calibri"/>
                        <a:cs typeface="Arial"/>
                      </a:endParaRPr>
                    </a:p>
                  </a:txBody>
                  <a:tcPr marL="68580" marR="68580" marT="0" marB="0"/>
                </a:tc>
                <a:tc>
                  <a:txBody>
                    <a:bodyPr/>
                    <a:lstStyle/>
                    <a:p>
                      <a:pPr algn="ctr" rtl="1">
                        <a:lnSpc>
                          <a:spcPct val="150000"/>
                        </a:lnSpc>
                        <a:spcAft>
                          <a:spcPts val="0"/>
                        </a:spcAft>
                      </a:pPr>
                      <a:r>
                        <a:rPr lang="en-US" sz="1400" b="1">
                          <a:effectLst/>
                        </a:rPr>
                        <a:t>+</a:t>
                      </a:r>
                      <a:endParaRPr lang="en-US" sz="1100" b="1">
                        <a:effectLst/>
                        <a:latin typeface="Calibri"/>
                        <a:ea typeface="Calibri"/>
                        <a:cs typeface="Arial"/>
                      </a:endParaRPr>
                    </a:p>
                  </a:txBody>
                  <a:tcPr marL="68580" marR="68580" marT="0" marB="0"/>
                </a:tc>
                <a:tc>
                  <a:txBody>
                    <a:bodyPr/>
                    <a:lstStyle/>
                    <a:p>
                      <a:pPr algn="r" rtl="1">
                        <a:lnSpc>
                          <a:spcPct val="150000"/>
                        </a:lnSpc>
                        <a:spcAft>
                          <a:spcPts val="0"/>
                        </a:spcAft>
                      </a:pPr>
                      <a:r>
                        <a:rPr lang="ar-SA" sz="1400" b="1">
                          <a:effectLst/>
                        </a:rPr>
                        <a:t>ظهور اللون البني المحمر</a:t>
                      </a:r>
                      <a:endParaRPr lang="en-US" sz="1100" b="1">
                        <a:effectLst/>
                        <a:latin typeface="Calibri"/>
                        <a:ea typeface="Calibri"/>
                        <a:cs typeface="Arial"/>
                      </a:endParaRPr>
                    </a:p>
                  </a:txBody>
                  <a:tcPr marL="68580" marR="68580" marT="0" marB="0"/>
                </a:tc>
                <a:extLst>
                  <a:ext uri="{0D108BD9-81ED-4DB2-BD59-A6C34878D82A}">
                    <a16:rowId xmlns:a16="http://schemas.microsoft.com/office/drawing/2014/main" val="10005"/>
                  </a:ext>
                </a:extLst>
              </a:tr>
              <a:tr h="320040">
                <a:tc>
                  <a:txBody>
                    <a:bodyPr/>
                    <a:lstStyle/>
                    <a:p>
                      <a:pPr algn="ctr" rtl="1">
                        <a:lnSpc>
                          <a:spcPct val="150000"/>
                        </a:lnSpc>
                        <a:spcAft>
                          <a:spcPts val="0"/>
                        </a:spcAft>
                      </a:pPr>
                      <a:r>
                        <a:rPr lang="en-US" sz="1400" b="1">
                          <a:effectLst/>
                        </a:rPr>
                        <a:t>6</a:t>
                      </a:r>
                      <a:endParaRPr lang="en-US" sz="1100" b="1">
                        <a:effectLst/>
                        <a:latin typeface="Calibri"/>
                        <a:ea typeface="Calibri"/>
                        <a:cs typeface="Arial"/>
                      </a:endParaRPr>
                    </a:p>
                  </a:txBody>
                  <a:tcPr marL="68580" marR="68580" marT="0" marB="0"/>
                </a:tc>
                <a:tc>
                  <a:txBody>
                    <a:bodyPr/>
                    <a:lstStyle/>
                    <a:p>
                      <a:pPr algn="r" rtl="1">
                        <a:lnSpc>
                          <a:spcPct val="150000"/>
                        </a:lnSpc>
                        <a:spcAft>
                          <a:spcPts val="0"/>
                        </a:spcAft>
                      </a:pPr>
                      <a:r>
                        <a:rPr lang="ar-SA" sz="1400" b="1">
                          <a:effectLst/>
                        </a:rPr>
                        <a:t>التاينينات</a:t>
                      </a:r>
                      <a:endParaRPr lang="en-US" sz="1100" b="1">
                        <a:effectLst/>
                        <a:latin typeface="Calibri"/>
                        <a:ea typeface="Calibri"/>
                        <a:cs typeface="Arial"/>
                      </a:endParaRPr>
                    </a:p>
                  </a:txBody>
                  <a:tcPr marL="68580" marR="68580" marT="0" marB="0"/>
                </a:tc>
                <a:tc>
                  <a:txBody>
                    <a:bodyPr/>
                    <a:lstStyle/>
                    <a:p>
                      <a:pPr algn="ctr" rtl="0">
                        <a:lnSpc>
                          <a:spcPct val="150000"/>
                        </a:lnSpc>
                        <a:spcAft>
                          <a:spcPts val="0"/>
                        </a:spcAft>
                      </a:pPr>
                      <a:r>
                        <a:rPr lang="en-US" sz="1400" b="1">
                          <a:effectLst/>
                        </a:rPr>
                        <a:t>+</a:t>
                      </a:r>
                      <a:endParaRPr lang="en-US" sz="1100" b="1">
                        <a:effectLst/>
                        <a:latin typeface="Calibri"/>
                        <a:ea typeface="Calibri"/>
                        <a:cs typeface="Arial"/>
                      </a:endParaRPr>
                    </a:p>
                  </a:txBody>
                  <a:tcPr marL="68580" marR="68580" marT="0" marB="0"/>
                </a:tc>
                <a:tc>
                  <a:txBody>
                    <a:bodyPr/>
                    <a:lstStyle/>
                    <a:p>
                      <a:pPr algn="ctr" rtl="0">
                        <a:lnSpc>
                          <a:spcPct val="150000"/>
                        </a:lnSpc>
                        <a:spcAft>
                          <a:spcPts val="0"/>
                        </a:spcAft>
                      </a:pPr>
                      <a:r>
                        <a:rPr lang="en-US" sz="1400" b="1">
                          <a:effectLst/>
                        </a:rPr>
                        <a:t>+</a:t>
                      </a:r>
                      <a:endParaRPr lang="en-US" sz="1100" b="1">
                        <a:effectLst/>
                        <a:latin typeface="Calibri"/>
                        <a:ea typeface="Calibri"/>
                        <a:cs typeface="Arial"/>
                      </a:endParaRPr>
                    </a:p>
                  </a:txBody>
                  <a:tcPr marL="68580" marR="68580" marT="0" marB="0"/>
                </a:tc>
                <a:tc>
                  <a:txBody>
                    <a:bodyPr/>
                    <a:lstStyle/>
                    <a:p>
                      <a:pPr algn="r" rtl="1">
                        <a:lnSpc>
                          <a:spcPct val="150000"/>
                        </a:lnSpc>
                        <a:spcAft>
                          <a:spcPts val="0"/>
                        </a:spcAft>
                      </a:pPr>
                      <a:r>
                        <a:rPr lang="ar-SA" sz="1400" b="1">
                          <a:effectLst/>
                        </a:rPr>
                        <a:t>ظهور اللون البني</a:t>
                      </a:r>
                      <a:endParaRPr lang="en-US" sz="1100" b="1">
                        <a:effectLst/>
                        <a:latin typeface="Calibri"/>
                        <a:ea typeface="Calibri"/>
                        <a:cs typeface="Arial"/>
                      </a:endParaRPr>
                    </a:p>
                  </a:txBody>
                  <a:tcPr marL="68580" marR="68580" marT="0" marB="0"/>
                </a:tc>
                <a:extLst>
                  <a:ext uri="{0D108BD9-81ED-4DB2-BD59-A6C34878D82A}">
                    <a16:rowId xmlns:a16="http://schemas.microsoft.com/office/drawing/2014/main" val="10006"/>
                  </a:ext>
                </a:extLst>
              </a:tr>
              <a:tr h="320040">
                <a:tc>
                  <a:txBody>
                    <a:bodyPr/>
                    <a:lstStyle/>
                    <a:p>
                      <a:pPr algn="ctr" rtl="1">
                        <a:lnSpc>
                          <a:spcPct val="150000"/>
                        </a:lnSpc>
                        <a:spcAft>
                          <a:spcPts val="0"/>
                        </a:spcAft>
                      </a:pPr>
                      <a:r>
                        <a:rPr lang="en-US" sz="1400" b="1">
                          <a:effectLst/>
                        </a:rPr>
                        <a:t>7</a:t>
                      </a:r>
                      <a:endParaRPr lang="en-US" sz="1100" b="1">
                        <a:effectLst/>
                        <a:latin typeface="Calibri"/>
                        <a:ea typeface="Calibri"/>
                        <a:cs typeface="Arial"/>
                      </a:endParaRPr>
                    </a:p>
                  </a:txBody>
                  <a:tcPr marL="68580" marR="68580" marT="0" marB="0"/>
                </a:tc>
                <a:tc>
                  <a:txBody>
                    <a:bodyPr/>
                    <a:lstStyle/>
                    <a:p>
                      <a:pPr algn="r" rtl="1">
                        <a:lnSpc>
                          <a:spcPct val="150000"/>
                        </a:lnSpc>
                        <a:spcAft>
                          <a:spcPts val="0"/>
                        </a:spcAft>
                      </a:pPr>
                      <a:r>
                        <a:rPr lang="ar-SA" sz="1400" b="1">
                          <a:effectLst/>
                        </a:rPr>
                        <a:t>الصابونيات</a:t>
                      </a:r>
                      <a:endParaRPr lang="en-US" sz="1100" b="1">
                        <a:effectLst/>
                        <a:latin typeface="Calibri"/>
                        <a:ea typeface="Calibri"/>
                        <a:cs typeface="Arial"/>
                      </a:endParaRPr>
                    </a:p>
                  </a:txBody>
                  <a:tcPr marL="68580" marR="68580" marT="0" marB="0"/>
                </a:tc>
                <a:tc>
                  <a:txBody>
                    <a:bodyPr/>
                    <a:lstStyle/>
                    <a:p>
                      <a:pPr algn="ctr" rtl="0">
                        <a:lnSpc>
                          <a:spcPct val="150000"/>
                        </a:lnSpc>
                        <a:spcAft>
                          <a:spcPts val="0"/>
                        </a:spcAft>
                      </a:pPr>
                      <a:r>
                        <a:rPr lang="en-US" sz="1400" b="1">
                          <a:effectLst/>
                        </a:rPr>
                        <a:t>+</a:t>
                      </a:r>
                      <a:endParaRPr lang="en-US" sz="1100" b="1">
                        <a:effectLst/>
                        <a:latin typeface="Calibri"/>
                        <a:ea typeface="Calibri"/>
                        <a:cs typeface="Arial"/>
                      </a:endParaRPr>
                    </a:p>
                  </a:txBody>
                  <a:tcPr marL="68580" marR="68580" marT="0" marB="0"/>
                </a:tc>
                <a:tc>
                  <a:txBody>
                    <a:bodyPr/>
                    <a:lstStyle/>
                    <a:p>
                      <a:pPr algn="ctr" rtl="1">
                        <a:lnSpc>
                          <a:spcPct val="150000"/>
                        </a:lnSpc>
                        <a:spcAft>
                          <a:spcPts val="0"/>
                        </a:spcAft>
                      </a:pPr>
                      <a:r>
                        <a:rPr lang="en-US" sz="1400" b="1">
                          <a:effectLst/>
                        </a:rPr>
                        <a:t>+</a:t>
                      </a:r>
                      <a:endParaRPr lang="en-US" sz="1100" b="1">
                        <a:effectLst/>
                        <a:latin typeface="Calibri"/>
                        <a:ea typeface="Calibri"/>
                        <a:cs typeface="Arial"/>
                      </a:endParaRPr>
                    </a:p>
                  </a:txBody>
                  <a:tcPr marL="68580" marR="68580" marT="0" marB="0"/>
                </a:tc>
                <a:tc>
                  <a:txBody>
                    <a:bodyPr/>
                    <a:lstStyle/>
                    <a:p>
                      <a:pPr algn="r" rtl="1">
                        <a:lnSpc>
                          <a:spcPct val="150000"/>
                        </a:lnSpc>
                        <a:spcAft>
                          <a:spcPts val="0"/>
                        </a:spcAft>
                      </a:pPr>
                      <a:r>
                        <a:rPr lang="ar-SA" sz="1400" b="1">
                          <a:effectLst/>
                        </a:rPr>
                        <a:t>ظهور الرغوة وبقاها فترة</a:t>
                      </a:r>
                      <a:endParaRPr lang="en-US" sz="1100" b="1">
                        <a:effectLst/>
                        <a:latin typeface="Calibri"/>
                        <a:ea typeface="Calibri"/>
                        <a:cs typeface="Arial"/>
                      </a:endParaRPr>
                    </a:p>
                  </a:txBody>
                  <a:tcPr marL="68580" marR="68580" marT="0" marB="0"/>
                </a:tc>
                <a:extLst>
                  <a:ext uri="{0D108BD9-81ED-4DB2-BD59-A6C34878D82A}">
                    <a16:rowId xmlns:a16="http://schemas.microsoft.com/office/drawing/2014/main" val="10007"/>
                  </a:ext>
                </a:extLst>
              </a:tr>
              <a:tr h="373891">
                <a:tc>
                  <a:txBody>
                    <a:bodyPr/>
                    <a:lstStyle/>
                    <a:p>
                      <a:pPr algn="ctr" rtl="1">
                        <a:lnSpc>
                          <a:spcPct val="150000"/>
                        </a:lnSpc>
                        <a:spcAft>
                          <a:spcPts val="0"/>
                        </a:spcAft>
                      </a:pPr>
                      <a:r>
                        <a:rPr lang="en-US" sz="1400" b="1" dirty="0">
                          <a:effectLst/>
                        </a:rPr>
                        <a:t>8</a:t>
                      </a:r>
                      <a:endParaRPr lang="en-US" sz="1100" b="1" dirty="0">
                        <a:effectLst/>
                        <a:latin typeface="Calibri"/>
                        <a:ea typeface="Calibri"/>
                        <a:cs typeface="Arial"/>
                      </a:endParaRPr>
                    </a:p>
                  </a:txBody>
                  <a:tcPr marL="68580" marR="68580" marT="0" marB="0"/>
                </a:tc>
                <a:tc>
                  <a:txBody>
                    <a:bodyPr/>
                    <a:lstStyle/>
                    <a:p>
                      <a:pPr algn="r" rtl="1">
                        <a:lnSpc>
                          <a:spcPct val="150000"/>
                        </a:lnSpc>
                        <a:spcAft>
                          <a:spcPts val="0"/>
                        </a:spcAft>
                      </a:pPr>
                      <a:r>
                        <a:rPr lang="ar-SA" sz="1400" b="1" dirty="0" err="1">
                          <a:effectLst/>
                        </a:rPr>
                        <a:t>الكاروتينات</a:t>
                      </a:r>
                      <a:endParaRPr lang="ar-SA" sz="1400" b="1" dirty="0">
                        <a:effectLst/>
                      </a:endParaRPr>
                    </a:p>
                    <a:p>
                      <a:pPr algn="r" rtl="1">
                        <a:lnSpc>
                          <a:spcPct val="150000"/>
                        </a:lnSpc>
                        <a:spcAft>
                          <a:spcPts val="0"/>
                        </a:spcAft>
                      </a:pPr>
                      <a:endParaRPr lang="en-US" sz="1100" b="1" dirty="0">
                        <a:effectLst/>
                        <a:latin typeface="Calibri"/>
                        <a:ea typeface="Calibri"/>
                        <a:cs typeface="Arial"/>
                      </a:endParaRPr>
                    </a:p>
                  </a:txBody>
                  <a:tcPr marL="68580" marR="68580" marT="0" marB="0"/>
                </a:tc>
                <a:tc>
                  <a:txBody>
                    <a:bodyPr/>
                    <a:lstStyle/>
                    <a:p>
                      <a:pPr algn="ctr" rtl="0">
                        <a:lnSpc>
                          <a:spcPct val="150000"/>
                        </a:lnSpc>
                        <a:spcAft>
                          <a:spcPts val="0"/>
                        </a:spcAft>
                      </a:pPr>
                      <a:r>
                        <a:rPr lang="en-US" sz="1400" b="1" dirty="0">
                          <a:effectLst/>
                        </a:rPr>
                        <a:t>+</a:t>
                      </a:r>
                      <a:endParaRPr lang="en-US" sz="1100" b="1" dirty="0">
                        <a:effectLst/>
                        <a:latin typeface="Calibri"/>
                        <a:ea typeface="Calibri"/>
                        <a:cs typeface="Arial"/>
                      </a:endParaRPr>
                    </a:p>
                  </a:txBody>
                  <a:tcPr marL="68580" marR="68580" marT="0" marB="0">
                    <a:solidFill>
                      <a:schemeClr val="accent6">
                        <a:lumMod val="20000"/>
                        <a:lumOff val="80000"/>
                      </a:schemeClr>
                    </a:solidFill>
                  </a:tcPr>
                </a:tc>
                <a:tc>
                  <a:txBody>
                    <a:bodyPr/>
                    <a:lstStyle/>
                    <a:p>
                      <a:pPr algn="ctr" rtl="1">
                        <a:lnSpc>
                          <a:spcPct val="150000"/>
                        </a:lnSpc>
                        <a:spcAft>
                          <a:spcPts val="0"/>
                        </a:spcAft>
                      </a:pPr>
                      <a:r>
                        <a:rPr lang="en-US" sz="1400" b="1">
                          <a:effectLst/>
                        </a:rPr>
                        <a:t>+</a:t>
                      </a:r>
                      <a:endParaRPr lang="en-US" sz="1100" b="1">
                        <a:effectLst/>
                        <a:latin typeface="Calibri"/>
                        <a:ea typeface="Calibri"/>
                        <a:cs typeface="Arial"/>
                      </a:endParaRPr>
                    </a:p>
                  </a:txBody>
                  <a:tcPr marL="68580" marR="68580" marT="0" marB="0"/>
                </a:tc>
                <a:tc>
                  <a:txBody>
                    <a:bodyPr/>
                    <a:lstStyle/>
                    <a:p>
                      <a:pPr algn="r" rtl="1">
                        <a:lnSpc>
                          <a:spcPct val="150000"/>
                        </a:lnSpc>
                        <a:spcAft>
                          <a:spcPts val="0"/>
                        </a:spcAft>
                      </a:pPr>
                      <a:r>
                        <a:rPr lang="ar-SA" sz="1400" b="1" dirty="0">
                          <a:effectLst/>
                        </a:rPr>
                        <a:t>ظهور اللون الأزرق</a:t>
                      </a:r>
                      <a:endParaRPr lang="en-US" sz="1100" b="1" dirty="0">
                        <a:effectLst/>
                        <a:latin typeface="Calibri"/>
                        <a:ea typeface="Calibri"/>
                        <a:cs typeface="Arial"/>
                      </a:endParaRPr>
                    </a:p>
                  </a:txBody>
                  <a:tcPr marL="68580" marR="68580" marT="0" marB="0"/>
                </a:tc>
                <a:extLst>
                  <a:ext uri="{0D108BD9-81ED-4DB2-BD59-A6C34878D82A}">
                    <a16:rowId xmlns:a16="http://schemas.microsoft.com/office/drawing/2014/main" val="10008"/>
                  </a:ext>
                </a:extLst>
              </a:tr>
            </a:tbl>
          </a:graphicData>
        </a:graphic>
      </p:graphicFrame>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5532906"/>
            <a:ext cx="5751513"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401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2133" y="548679"/>
            <a:ext cx="7704667" cy="936105"/>
          </a:xfrm>
          <a:solidFill>
            <a:schemeClr val="accent6">
              <a:lumMod val="60000"/>
              <a:lumOff val="40000"/>
            </a:schemeClr>
          </a:solidFill>
          <a:effectLst>
            <a:glow rad="127000">
              <a:schemeClr val="accent6">
                <a:lumMod val="50000"/>
              </a:schemeClr>
            </a:glow>
          </a:effectLst>
        </p:spPr>
        <p:txBody>
          <a:bodyPr>
            <a:noAutofit/>
          </a:bodyPr>
          <a:lstStyle/>
          <a:p>
            <a:pPr lvl="0" fontAlgn="base">
              <a:spcAft>
                <a:spcPct val="0"/>
              </a:spcAft>
            </a:pPr>
            <a:br>
              <a:rPr lang="ar-IQ" sz="2400" b="1" dirty="0">
                <a:solidFill>
                  <a:schemeClr val="accent6">
                    <a:lumMod val="50000"/>
                  </a:schemeClr>
                </a:solidFill>
                <a:latin typeface="Simplified Arabic" pitchFamily="18" charset="-78"/>
                <a:ea typeface="Calibri" pitchFamily="34" charset="0"/>
                <a:cs typeface="Simplified Arabic" pitchFamily="18" charset="-78"/>
              </a:rPr>
            </a:br>
            <a:r>
              <a:rPr lang="ar-IQ" sz="2400" b="1" dirty="0">
                <a:solidFill>
                  <a:schemeClr val="accent6">
                    <a:lumMod val="50000"/>
                  </a:schemeClr>
                </a:solidFill>
                <a:latin typeface="Simplified Arabic" pitchFamily="18" charset="-78"/>
                <a:ea typeface="Calibri" pitchFamily="34" charset="0"/>
                <a:cs typeface="Simplified Arabic" pitchFamily="18" charset="-78"/>
              </a:rPr>
              <a:t> </a:t>
            </a:r>
            <a:r>
              <a:rPr lang="ar-SA" sz="2400" b="1" dirty="0">
                <a:solidFill>
                  <a:schemeClr val="accent6">
                    <a:lumMod val="50000"/>
                  </a:schemeClr>
                </a:solidFill>
                <a:latin typeface="Simplified Arabic" pitchFamily="18" charset="-78"/>
                <a:ea typeface="Calibri" pitchFamily="34" charset="0"/>
                <a:cs typeface="Simplified Arabic" pitchFamily="18" charset="-78"/>
              </a:rPr>
              <a:t>المركبات المشخصة بتقنية </a:t>
            </a:r>
            <a:r>
              <a:rPr lang="ar-SA" sz="2400" b="1" dirty="0" err="1">
                <a:solidFill>
                  <a:schemeClr val="accent6">
                    <a:lumMod val="50000"/>
                  </a:schemeClr>
                </a:solidFill>
                <a:latin typeface="Simplified Arabic" pitchFamily="18" charset="-78"/>
                <a:ea typeface="Calibri" pitchFamily="34" charset="0"/>
                <a:cs typeface="Simplified Arabic" pitchFamily="18" charset="-78"/>
              </a:rPr>
              <a:t>كروماتوكرافيا</a:t>
            </a:r>
            <a:r>
              <a:rPr lang="ar-SA" sz="2400" b="1" dirty="0">
                <a:solidFill>
                  <a:schemeClr val="accent6">
                    <a:lumMod val="50000"/>
                  </a:schemeClr>
                </a:solidFill>
                <a:latin typeface="Simplified Arabic" pitchFamily="18" charset="-78"/>
                <a:ea typeface="Calibri" pitchFamily="34" charset="0"/>
                <a:cs typeface="Simplified Arabic" pitchFamily="18" charset="-78"/>
              </a:rPr>
              <a:t> الغاز</a:t>
            </a:r>
            <a:r>
              <a:rPr lang="ar-IQ" sz="2400" b="1" dirty="0">
                <a:solidFill>
                  <a:schemeClr val="accent6">
                    <a:lumMod val="50000"/>
                  </a:schemeClr>
                </a:solidFill>
                <a:latin typeface="Simplified Arabic" pitchFamily="18" charset="-78"/>
                <a:ea typeface="Calibri" pitchFamily="34" charset="0"/>
                <a:cs typeface="Simplified Arabic" pitchFamily="18" charset="-78"/>
              </a:rPr>
              <a:t> لثمرة نبات البروكلي</a:t>
            </a:r>
            <a:br>
              <a:rPr lang="en-US" sz="2400" b="1" dirty="0">
                <a:solidFill>
                  <a:schemeClr val="accent6">
                    <a:lumMod val="50000"/>
                  </a:schemeClr>
                </a:solidFill>
                <a:latin typeface="Arial" pitchFamily="34" charset="0"/>
                <a:ea typeface="+mn-ea"/>
                <a:cs typeface="Arial" pitchFamily="34" charset="0"/>
              </a:rPr>
            </a:br>
            <a:r>
              <a:rPr lang="ar-SA" sz="2400" b="1" dirty="0">
                <a:solidFill>
                  <a:schemeClr val="accent6">
                    <a:lumMod val="50000"/>
                  </a:schemeClr>
                </a:solidFill>
                <a:latin typeface="Arial" pitchFamily="34" charset="0"/>
                <a:ea typeface="+mn-ea"/>
                <a:cs typeface="Arial" pitchFamily="34" charset="0"/>
              </a:rPr>
              <a:t>حيث تم تشخيص 7 مركبات </a:t>
            </a:r>
            <a:endParaRPr lang="ar-SA" sz="2400" b="1" dirty="0">
              <a:solidFill>
                <a:schemeClr val="accent6">
                  <a:lumMod val="50000"/>
                </a:schemeClr>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824865698"/>
              </p:ext>
            </p:extLst>
          </p:nvPr>
        </p:nvGraphicFramePr>
        <p:xfrm>
          <a:off x="827584" y="1988840"/>
          <a:ext cx="7540153" cy="3888432"/>
        </p:xfrm>
        <a:graphic>
          <a:graphicData uri="http://schemas.openxmlformats.org/drawingml/2006/table">
            <a:tbl>
              <a:tblPr rtl="1" firstRow="1" firstCol="1" bandRow="1">
                <a:tableStyleId>{ED083AE6-46FA-4A59-8FB0-9F97EB10719F}</a:tableStyleId>
              </a:tblPr>
              <a:tblGrid>
                <a:gridCol w="869249">
                  <a:extLst>
                    <a:ext uri="{9D8B030D-6E8A-4147-A177-3AD203B41FA5}">
                      <a16:colId xmlns:a16="http://schemas.microsoft.com/office/drawing/2014/main" val="20000"/>
                    </a:ext>
                  </a:extLst>
                </a:gridCol>
                <a:gridCol w="870920">
                  <a:extLst>
                    <a:ext uri="{9D8B030D-6E8A-4147-A177-3AD203B41FA5}">
                      <a16:colId xmlns:a16="http://schemas.microsoft.com/office/drawing/2014/main" val="20001"/>
                    </a:ext>
                  </a:extLst>
                </a:gridCol>
                <a:gridCol w="3599240">
                  <a:extLst>
                    <a:ext uri="{9D8B030D-6E8A-4147-A177-3AD203B41FA5}">
                      <a16:colId xmlns:a16="http://schemas.microsoft.com/office/drawing/2014/main" val="20002"/>
                    </a:ext>
                  </a:extLst>
                </a:gridCol>
                <a:gridCol w="1145594">
                  <a:extLst>
                    <a:ext uri="{9D8B030D-6E8A-4147-A177-3AD203B41FA5}">
                      <a16:colId xmlns:a16="http://schemas.microsoft.com/office/drawing/2014/main" val="20003"/>
                    </a:ext>
                  </a:extLst>
                </a:gridCol>
                <a:gridCol w="1055150">
                  <a:extLst>
                    <a:ext uri="{9D8B030D-6E8A-4147-A177-3AD203B41FA5}">
                      <a16:colId xmlns:a16="http://schemas.microsoft.com/office/drawing/2014/main" val="20004"/>
                    </a:ext>
                  </a:extLst>
                </a:gridCol>
              </a:tblGrid>
              <a:tr h="864096">
                <a:tc>
                  <a:txBody>
                    <a:bodyPr/>
                    <a:lstStyle/>
                    <a:p>
                      <a:pPr algn="ctr" rtl="1">
                        <a:lnSpc>
                          <a:spcPct val="150000"/>
                        </a:lnSpc>
                        <a:spcAft>
                          <a:spcPts val="0"/>
                        </a:spcAft>
                      </a:pPr>
                      <a:r>
                        <a:rPr lang="en-US" sz="1400" b="1" dirty="0">
                          <a:effectLst/>
                        </a:rPr>
                        <a:t>N</a:t>
                      </a:r>
                      <a:endParaRPr lang="en-US" sz="1100" b="1" dirty="0">
                        <a:effectLst/>
                        <a:latin typeface="Calibri"/>
                        <a:ea typeface="Calibri"/>
                        <a:cs typeface="Arial"/>
                      </a:endParaRPr>
                    </a:p>
                  </a:txBody>
                  <a:tcPr marL="68580" marR="68580" marT="0" marB="0" anchor="ctr"/>
                </a:tc>
                <a:tc>
                  <a:txBody>
                    <a:bodyPr/>
                    <a:lstStyle/>
                    <a:p>
                      <a:pPr algn="ctr" rtl="1">
                        <a:lnSpc>
                          <a:spcPct val="150000"/>
                        </a:lnSpc>
                        <a:spcAft>
                          <a:spcPts val="0"/>
                        </a:spcAft>
                      </a:pPr>
                      <a:r>
                        <a:rPr lang="en-US" sz="1400" b="1" dirty="0">
                          <a:effectLst/>
                        </a:rPr>
                        <a:t>Peak</a:t>
                      </a:r>
                      <a:endParaRPr lang="en-US" sz="1100" b="1" dirty="0">
                        <a:effectLst/>
                        <a:latin typeface="Calibri"/>
                        <a:ea typeface="Calibri"/>
                        <a:cs typeface="Arial"/>
                      </a:endParaRPr>
                    </a:p>
                  </a:txBody>
                  <a:tcPr marL="68580" marR="68580" marT="0" marB="0" anchor="ctr"/>
                </a:tc>
                <a:tc>
                  <a:txBody>
                    <a:bodyPr/>
                    <a:lstStyle/>
                    <a:p>
                      <a:pPr algn="ctr" rtl="1">
                        <a:lnSpc>
                          <a:spcPct val="150000"/>
                        </a:lnSpc>
                        <a:spcAft>
                          <a:spcPts val="0"/>
                        </a:spcAft>
                      </a:pPr>
                      <a:r>
                        <a:rPr lang="en-US" sz="1400" b="1" dirty="0">
                          <a:effectLst/>
                        </a:rPr>
                        <a:t>Compound</a:t>
                      </a:r>
                      <a:endParaRPr lang="en-US" sz="1100" b="1" dirty="0">
                        <a:effectLst/>
                        <a:latin typeface="Calibri"/>
                        <a:ea typeface="Calibri"/>
                        <a:cs typeface="Arial"/>
                      </a:endParaRPr>
                    </a:p>
                  </a:txBody>
                  <a:tcPr marL="68580" marR="68580" marT="0" marB="0" anchor="ctr"/>
                </a:tc>
                <a:tc>
                  <a:txBody>
                    <a:bodyPr/>
                    <a:lstStyle/>
                    <a:p>
                      <a:pPr algn="ctr" rtl="1">
                        <a:lnSpc>
                          <a:spcPct val="150000"/>
                        </a:lnSpc>
                        <a:spcAft>
                          <a:spcPts val="0"/>
                        </a:spcAft>
                      </a:pPr>
                      <a:r>
                        <a:rPr lang="en-US" sz="1400" b="1" dirty="0" err="1">
                          <a:effectLst/>
                        </a:rPr>
                        <a:t>R.Time</a:t>
                      </a:r>
                      <a:endParaRPr lang="en-US" sz="1100" b="1" dirty="0">
                        <a:effectLst/>
                        <a:latin typeface="Calibri"/>
                        <a:ea typeface="Calibri"/>
                        <a:cs typeface="Arial"/>
                      </a:endParaRPr>
                    </a:p>
                  </a:txBody>
                  <a:tcPr marL="68580" marR="68580" marT="0" marB="0" anchor="ctr"/>
                </a:tc>
                <a:tc>
                  <a:txBody>
                    <a:bodyPr/>
                    <a:lstStyle/>
                    <a:p>
                      <a:pPr algn="ctr" rtl="1">
                        <a:lnSpc>
                          <a:spcPct val="150000"/>
                        </a:lnSpc>
                        <a:spcAft>
                          <a:spcPts val="0"/>
                        </a:spcAft>
                      </a:pPr>
                      <a:r>
                        <a:rPr lang="en-US" sz="1400" b="1" dirty="0">
                          <a:effectLst/>
                        </a:rPr>
                        <a:t>Area</a:t>
                      </a:r>
                      <a:endParaRPr lang="en-US" sz="1100" b="1" dirty="0">
                        <a:effectLst/>
                        <a:latin typeface="Calibri"/>
                        <a:ea typeface="Calibri"/>
                        <a:cs typeface="Arial"/>
                      </a:endParaRPr>
                    </a:p>
                  </a:txBody>
                  <a:tcPr marL="68580" marR="68580" marT="0" marB="0" anchor="ctr"/>
                </a:tc>
                <a:extLst>
                  <a:ext uri="{0D108BD9-81ED-4DB2-BD59-A6C34878D82A}">
                    <a16:rowId xmlns:a16="http://schemas.microsoft.com/office/drawing/2014/main" val="10000"/>
                  </a:ext>
                </a:extLst>
              </a:tr>
              <a:tr h="504056">
                <a:tc>
                  <a:txBody>
                    <a:bodyPr/>
                    <a:lstStyle/>
                    <a:p>
                      <a:pPr algn="ctr" rtl="1">
                        <a:lnSpc>
                          <a:spcPct val="150000"/>
                        </a:lnSpc>
                        <a:spcAft>
                          <a:spcPts val="0"/>
                        </a:spcAft>
                      </a:pPr>
                      <a:r>
                        <a:rPr lang="en-US" sz="1400" b="1">
                          <a:effectLst/>
                        </a:rPr>
                        <a:t>1</a:t>
                      </a:r>
                      <a:endParaRPr lang="en-US" sz="1100" b="1">
                        <a:effectLst/>
                        <a:latin typeface="Calibri"/>
                        <a:ea typeface="Calibri"/>
                        <a:cs typeface="Arial"/>
                      </a:endParaRPr>
                    </a:p>
                  </a:txBody>
                  <a:tcPr marL="68580" marR="68580" marT="0" marB="0" anchor="ctr"/>
                </a:tc>
                <a:tc>
                  <a:txBody>
                    <a:bodyPr/>
                    <a:lstStyle/>
                    <a:p>
                      <a:pPr algn="ctr" rtl="1">
                        <a:lnSpc>
                          <a:spcPct val="150000"/>
                        </a:lnSpc>
                        <a:spcAft>
                          <a:spcPts val="0"/>
                        </a:spcAft>
                      </a:pPr>
                      <a:r>
                        <a:rPr lang="en-US" sz="1400" b="1">
                          <a:effectLst/>
                        </a:rPr>
                        <a:t>1</a:t>
                      </a:r>
                      <a:endParaRPr lang="en-US" sz="1100" b="1">
                        <a:effectLst/>
                        <a:latin typeface="Calibri"/>
                        <a:ea typeface="Calibri"/>
                        <a:cs typeface="Arial"/>
                      </a:endParaRPr>
                    </a:p>
                  </a:txBody>
                  <a:tcPr marL="68580" marR="68580" marT="0" marB="0" anchor="ctr"/>
                </a:tc>
                <a:tc>
                  <a:txBody>
                    <a:bodyPr/>
                    <a:lstStyle/>
                    <a:p>
                      <a:pPr algn="l" rtl="1">
                        <a:lnSpc>
                          <a:spcPct val="150000"/>
                        </a:lnSpc>
                        <a:spcAft>
                          <a:spcPts val="0"/>
                        </a:spcAft>
                      </a:pPr>
                      <a:r>
                        <a:rPr lang="en-US" sz="1400" b="1">
                          <a:effectLst/>
                        </a:rPr>
                        <a:t>N-Benzyloxy-2-carbomethoxyaziridine</a:t>
                      </a:r>
                      <a:endParaRPr lang="en-US" sz="1100" b="1">
                        <a:effectLst/>
                        <a:latin typeface="Calibri"/>
                        <a:ea typeface="Calibri"/>
                        <a:cs typeface="Arial"/>
                      </a:endParaRPr>
                    </a:p>
                  </a:txBody>
                  <a:tcPr marL="68580" marR="68580" marT="0" marB="0" anchor="ctr"/>
                </a:tc>
                <a:tc>
                  <a:txBody>
                    <a:bodyPr/>
                    <a:lstStyle/>
                    <a:p>
                      <a:pPr algn="ctr" rtl="1">
                        <a:lnSpc>
                          <a:spcPct val="150000"/>
                        </a:lnSpc>
                        <a:spcAft>
                          <a:spcPts val="0"/>
                        </a:spcAft>
                      </a:pPr>
                      <a:r>
                        <a:rPr lang="en-US" sz="1400" b="1">
                          <a:effectLst/>
                        </a:rPr>
                        <a:t>2.441</a:t>
                      </a:r>
                      <a:endParaRPr lang="en-US" sz="1100" b="1">
                        <a:effectLst/>
                        <a:latin typeface="Calibri"/>
                        <a:ea typeface="Calibri"/>
                        <a:cs typeface="Arial"/>
                      </a:endParaRPr>
                    </a:p>
                  </a:txBody>
                  <a:tcPr marL="68580" marR="68580" marT="0" marB="0" anchor="ctr"/>
                </a:tc>
                <a:tc>
                  <a:txBody>
                    <a:bodyPr/>
                    <a:lstStyle/>
                    <a:p>
                      <a:pPr algn="ctr" rtl="1">
                        <a:lnSpc>
                          <a:spcPct val="150000"/>
                        </a:lnSpc>
                        <a:spcAft>
                          <a:spcPts val="0"/>
                        </a:spcAft>
                      </a:pPr>
                      <a:r>
                        <a:rPr lang="en-US" sz="1400" b="1" dirty="0">
                          <a:effectLst/>
                        </a:rPr>
                        <a:t>24767</a:t>
                      </a:r>
                      <a:endParaRPr lang="en-US" sz="1100" b="1" dirty="0">
                        <a:effectLst/>
                        <a:latin typeface="Calibri"/>
                        <a:ea typeface="Calibri"/>
                        <a:cs typeface="Arial"/>
                      </a:endParaRPr>
                    </a:p>
                  </a:txBody>
                  <a:tcPr marL="68580" marR="68580" marT="0" marB="0" anchor="ctr"/>
                </a:tc>
                <a:extLst>
                  <a:ext uri="{0D108BD9-81ED-4DB2-BD59-A6C34878D82A}">
                    <a16:rowId xmlns:a16="http://schemas.microsoft.com/office/drawing/2014/main" val="10001"/>
                  </a:ext>
                </a:extLst>
              </a:tr>
              <a:tr h="432048">
                <a:tc>
                  <a:txBody>
                    <a:bodyPr/>
                    <a:lstStyle/>
                    <a:p>
                      <a:pPr algn="ctr" rtl="1">
                        <a:lnSpc>
                          <a:spcPct val="150000"/>
                        </a:lnSpc>
                        <a:spcAft>
                          <a:spcPts val="0"/>
                        </a:spcAft>
                      </a:pPr>
                      <a:r>
                        <a:rPr lang="en-US" sz="1400" b="1">
                          <a:effectLst/>
                        </a:rPr>
                        <a:t>2</a:t>
                      </a:r>
                      <a:endParaRPr lang="en-US" sz="1100" b="1">
                        <a:effectLst/>
                        <a:latin typeface="Calibri"/>
                        <a:ea typeface="Calibri"/>
                        <a:cs typeface="Arial"/>
                      </a:endParaRPr>
                    </a:p>
                  </a:txBody>
                  <a:tcPr marL="68580" marR="68580" marT="0" marB="0" anchor="ctr"/>
                </a:tc>
                <a:tc>
                  <a:txBody>
                    <a:bodyPr/>
                    <a:lstStyle/>
                    <a:p>
                      <a:pPr algn="ctr" rtl="1">
                        <a:lnSpc>
                          <a:spcPct val="150000"/>
                        </a:lnSpc>
                        <a:spcAft>
                          <a:spcPts val="0"/>
                        </a:spcAft>
                      </a:pPr>
                      <a:r>
                        <a:rPr lang="en-US" sz="1400" b="1">
                          <a:effectLst/>
                        </a:rPr>
                        <a:t>2</a:t>
                      </a:r>
                      <a:endParaRPr lang="en-US" sz="1100" b="1">
                        <a:effectLst/>
                        <a:latin typeface="Calibri"/>
                        <a:ea typeface="Calibri"/>
                        <a:cs typeface="Arial"/>
                      </a:endParaRPr>
                    </a:p>
                  </a:txBody>
                  <a:tcPr marL="68580" marR="68580" marT="0" marB="0" anchor="ctr"/>
                </a:tc>
                <a:tc>
                  <a:txBody>
                    <a:bodyPr/>
                    <a:lstStyle/>
                    <a:p>
                      <a:pPr algn="l" rtl="1">
                        <a:lnSpc>
                          <a:spcPct val="150000"/>
                        </a:lnSpc>
                        <a:spcAft>
                          <a:spcPts val="0"/>
                        </a:spcAft>
                      </a:pPr>
                      <a:r>
                        <a:rPr lang="en-US" sz="1400" b="1">
                          <a:effectLst/>
                        </a:rPr>
                        <a:t>Acetophenone</a:t>
                      </a:r>
                      <a:endParaRPr lang="en-US" sz="1100" b="1">
                        <a:effectLst/>
                        <a:latin typeface="Calibri"/>
                        <a:ea typeface="Calibri"/>
                        <a:cs typeface="Arial"/>
                      </a:endParaRPr>
                    </a:p>
                  </a:txBody>
                  <a:tcPr marL="68580" marR="68580" marT="0" marB="0" anchor="ctr"/>
                </a:tc>
                <a:tc>
                  <a:txBody>
                    <a:bodyPr/>
                    <a:lstStyle/>
                    <a:p>
                      <a:pPr algn="ctr" rtl="1">
                        <a:lnSpc>
                          <a:spcPct val="150000"/>
                        </a:lnSpc>
                        <a:spcAft>
                          <a:spcPts val="0"/>
                        </a:spcAft>
                      </a:pPr>
                      <a:r>
                        <a:rPr lang="en-US" sz="1400" b="1">
                          <a:effectLst/>
                        </a:rPr>
                        <a:t>3.179</a:t>
                      </a:r>
                      <a:endParaRPr lang="en-US" sz="1100" b="1">
                        <a:effectLst/>
                        <a:latin typeface="Calibri"/>
                        <a:ea typeface="Calibri"/>
                        <a:cs typeface="Arial"/>
                      </a:endParaRPr>
                    </a:p>
                  </a:txBody>
                  <a:tcPr marL="68580" marR="68580" marT="0" marB="0" anchor="ctr"/>
                </a:tc>
                <a:tc>
                  <a:txBody>
                    <a:bodyPr/>
                    <a:lstStyle/>
                    <a:p>
                      <a:pPr algn="ctr" rtl="1">
                        <a:lnSpc>
                          <a:spcPct val="150000"/>
                        </a:lnSpc>
                        <a:spcAft>
                          <a:spcPts val="0"/>
                        </a:spcAft>
                      </a:pPr>
                      <a:r>
                        <a:rPr lang="en-US" sz="1400" b="1" dirty="0">
                          <a:effectLst/>
                        </a:rPr>
                        <a:t>6619</a:t>
                      </a:r>
                      <a:endParaRPr lang="en-US" sz="1100" b="1" dirty="0">
                        <a:effectLst/>
                        <a:latin typeface="Calibri"/>
                        <a:ea typeface="Calibri"/>
                        <a:cs typeface="Arial"/>
                      </a:endParaRPr>
                    </a:p>
                  </a:txBody>
                  <a:tcPr marL="68580" marR="68580" marT="0" marB="0" anchor="ctr"/>
                </a:tc>
                <a:extLst>
                  <a:ext uri="{0D108BD9-81ED-4DB2-BD59-A6C34878D82A}">
                    <a16:rowId xmlns:a16="http://schemas.microsoft.com/office/drawing/2014/main" val="10002"/>
                  </a:ext>
                </a:extLst>
              </a:tr>
              <a:tr h="504056">
                <a:tc>
                  <a:txBody>
                    <a:bodyPr/>
                    <a:lstStyle/>
                    <a:p>
                      <a:pPr algn="ctr" rtl="1">
                        <a:lnSpc>
                          <a:spcPct val="150000"/>
                        </a:lnSpc>
                        <a:spcAft>
                          <a:spcPts val="0"/>
                        </a:spcAft>
                      </a:pPr>
                      <a:r>
                        <a:rPr lang="en-US" sz="1400" b="1">
                          <a:effectLst/>
                        </a:rPr>
                        <a:t>3</a:t>
                      </a:r>
                      <a:endParaRPr lang="en-US" sz="1100" b="1">
                        <a:effectLst/>
                        <a:latin typeface="Calibri"/>
                        <a:ea typeface="Calibri"/>
                        <a:cs typeface="Arial"/>
                      </a:endParaRPr>
                    </a:p>
                  </a:txBody>
                  <a:tcPr marL="68580" marR="68580" marT="0" marB="0" anchor="ctr"/>
                </a:tc>
                <a:tc>
                  <a:txBody>
                    <a:bodyPr/>
                    <a:lstStyle/>
                    <a:p>
                      <a:pPr algn="ctr" rtl="1">
                        <a:lnSpc>
                          <a:spcPct val="150000"/>
                        </a:lnSpc>
                        <a:spcAft>
                          <a:spcPts val="0"/>
                        </a:spcAft>
                      </a:pPr>
                      <a:r>
                        <a:rPr lang="en-US" sz="1400" b="1">
                          <a:effectLst/>
                        </a:rPr>
                        <a:t>3</a:t>
                      </a:r>
                      <a:endParaRPr lang="en-US" sz="1100" b="1">
                        <a:effectLst/>
                        <a:latin typeface="Calibri"/>
                        <a:ea typeface="Calibri"/>
                        <a:cs typeface="Arial"/>
                      </a:endParaRPr>
                    </a:p>
                  </a:txBody>
                  <a:tcPr marL="68580" marR="68580" marT="0" marB="0" anchor="ctr"/>
                </a:tc>
                <a:tc>
                  <a:txBody>
                    <a:bodyPr/>
                    <a:lstStyle/>
                    <a:p>
                      <a:pPr algn="l" rtl="1">
                        <a:lnSpc>
                          <a:spcPct val="150000"/>
                        </a:lnSpc>
                        <a:spcAft>
                          <a:spcPts val="0"/>
                        </a:spcAft>
                      </a:pPr>
                      <a:r>
                        <a:rPr lang="en-US" sz="1400" b="1" dirty="0">
                          <a:effectLst/>
                        </a:rPr>
                        <a:t>1-Hexanone</a:t>
                      </a:r>
                      <a:endParaRPr lang="en-US" sz="1100" b="1" dirty="0">
                        <a:effectLst/>
                        <a:latin typeface="Calibri"/>
                        <a:ea typeface="Calibri"/>
                        <a:cs typeface="Arial"/>
                      </a:endParaRPr>
                    </a:p>
                  </a:txBody>
                  <a:tcPr marL="68580" marR="68580" marT="0" marB="0" anchor="ctr"/>
                </a:tc>
                <a:tc>
                  <a:txBody>
                    <a:bodyPr/>
                    <a:lstStyle/>
                    <a:p>
                      <a:pPr algn="ctr" rtl="0">
                        <a:lnSpc>
                          <a:spcPct val="150000"/>
                        </a:lnSpc>
                        <a:spcAft>
                          <a:spcPts val="0"/>
                        </a:spcAft>
                      </a:pPr>
                      <a:r>
                        <a:rPr lang="en-US" sz="1400" b="1">
                          <a:effectLst/>
                        </a:rPr>
                        <a:t>3.508</a:t>
                      </a:r>
                      <a:endParaRPr lang="en-US" sz="1100" b="1">
                        <a:effectLst/>
                        <a:latin typeface="Calibri"/>
                        <a:ea typeface="Calibri"/>
                        <a:cs typeface="Arial"/>
                      </a:endParaRPr>
                    </a:p>
                  </a:txBody>
                  <a:tcPr marL="68580" marR="68580" marT="0" marB="0" anchor="ctr"/>
                </a:tc>
                <a:tc>
                  <a:txBody>
                    <a:bodyPr/>
                    <a:lstStyle/>
                    <a:p>
                      <a:pPr algn="ctr" rtl="0">
                        <a:lnSpc>
                          <a:spcPct val="150000"/>
                        </a:lnSpc>
                        <a:spcAft>
                          <a:spcPts val="0"/>
                        </a:spcAft>
                      </a:pPr>
                      <a:r>
                        <a:rPr lang="en-US" sz="1400" b="1" dirty="0">
                          <a:effectLst/>
                        </a:rPr>
                        <a:t>9391</a:t>
                      </a:r>
                      <a:endParaRPr lang="en-US" sz="1100" b="1" dirty="0">
                        <a:effectLst/>
                        <a:latin typeface="Calibri"/>
                        <a:ea typeface="Calibri"/>
                        <a:cs typeface="Arial"/>
                      </a:endParaRPr>
                    </a:p>
                  </a:txBody>
                  <a:tcPr marL="68580" marR="68580" marT="0" marB="0" anchor="ctr"/>
                </a:tc>
                <a:extLst>
                  <a:ext uri="{0D108BD9-81ED-4DB2-BD59-A6C34878D82A}">
                    <a16:rowId xmlns:a16="http://schemas.microsoft.com/office/drawing/2014/main" val="10003"/>
                  </a:ext>
                </a:extLst>
              </a:tr>
              <a:tr h="432048">
                <a:tc>
                  <a:txBody>
                    <a:bodyPr/>
                    <a:lstStyle/>
                    <a:p>
                      <a:pPr algn="ctr" rtl="1">
                        <a:lnSpc>
                          <a:spcPct val="150000"/>
                        </a:lnSpc>
                        <a:spcAft>
                          <a:spcPts val="0"/>
                        </a:spcAft>
                      </a:pPr>
                      <a:r>
                        <a:rPr lang="en-US" sz="1400" b="1">
                          <a:effectLst/>
                        </a:rPr>
                        <a:t>4</a:t>
                      </a:r>
                      <a:endParaRPr lang="en-US" sz="1100" b="1">
                        <a:effectLst/>
                        <a:latin typeface="Calibri"/>
                        <a:ea typeface="Calibri"/>
                        <a:cs typeface="Arial"/>
                      </a:endParaRPr>
                    </a:p>
                  </a:txBody>
                  <a:tcPr marL="68580" marR="68580" marT="0" marB="0" anchor="ctr"/>
                </a:tc>
                <a:tc>
                  <a:txBody>
                    <a:bodyPr/>
                    <a:lstStyle/>
                    <a:p>
                      <a:pPr algn="ctr" rtl="1">
                        <a:lnSpc>
                          <a:spcPct val="150000"/>
                        </a:lnSpc>
                        <a:spcAft>
                          <a:spcPts val="0"/>
                        </a:spcAft>
                      </a:pPr>
                      <a:r>
                        <a:rPr lang="en-US" sz="1400" b="1">
                          <a:effectLst/>
                        </a:rPr>
                        <a:t>4</a:t>
                      </a:r>
                      <a:endParaRPr lang="en-US" sz="1100" b="1">
                        <a:effectLst/>
                        <a:latin typeface="Calibri"/>
                        <a:ea typeface="Calibri"/>
                        <a:cs typeface="Arial"/>
                      </a:endParaRPr>
                    </a:p>
                  </a:txBody>
                  <a:tcPr marL="68580" marR="68580" marT="0" marB="0" anchor="ctr"/>
                </a:tc>
                <a:tc>
                  <a:txBody>
                    <a:bodyPr/>
                    <a:lstStyle/>
                    <a:p>
                      <a:pPr algn="l" rtl="1">
                        <a:lnSpc>
                          <a:spcPct val="150000"/>
                        </a:lnSpc>
                        <a:spcAft>
                          <a:spcPts val="0"/>
                        </a:spcAft>
                      </a:pPr>
                      <a:r>
                        <a:rPr lang="en-US" sz="1400" b="1">
                          <a:effectLst/>
                        </a:rPr>
                        <a:t>Nitrous acid</a:t>
                      </a:r>
                      <a:endParaRPr lang="en-US" sz="1100" b="1">
                        <a:effectLst/>
                        <a:latin typeface="Calibri"/>
                        <a:ea typeface="Calibri"/>
                        <a:cs typeface="Arial"/>
                      </a:endParaRPr>
                    </a:p>
                  </a:txBody>
                  <a:tcPr marL="68580" marR="68580" marT="0" marB="0" anchor="ctr"/>
                </a:tc>
                <a:tc>
                  <a:txBody>
                    <a:bodyPr/>
                    <a:lstStyle/>
                    <a:p>
                      <a:pPr algn="ctr" rtl="0">
                        <a:lnSpc>
                          <a:spcPct val="150000"/>
                        </a:lnSpc>
                        <a:spcAft>
                          <a:spcPts val="0"/>
                        </a:spcAft>
                      </a:pPr>
                      <a:r>
                        <a:rPr lang="en-US" sz="1400" b="1">
                          <a:effectLst/>
                        </a:rPr>
                        <a:t>15.366</a:t>
                      </a:r>
                      <a:endParaRPr lang="en-US" sz="1100" b="1">
                        <a:effectLst/>
                        <a:latin typeface="Calibri"/>
                        <a:ea typeface="Calibri"/>
                        <a:cs typeface="Arial"/>
                      </a:endParaRPr>
                    </a:p>
                  </a:txBody>
                  <a:tcPr marL="68580" marR="68580" marT="0" marB="0" anchor="ctr"/>
                </a:tc>
                <a:tc>
                  <a:txBody>
                    <a:bodyPr/>
                    <a:lstStyle/>
                    <a:p>
                      <a:pPr algn="ctr" rtl="1">
                        <a:lnSpc>
                          <a:spcPct val="150000"/>
                        </a:lnSpc>
                        <a:spcAft>
                          <a:spcPts val="0"/>
                        </a:spcAft>
                      </a:pPr>
                      <a:r>
                        <a:rPr lang="en-US" sz="1400" b="1" dirty="0">
                          <a:effectLst/>
                        </a:rPr>
                        <a:t>24304</a:t>
                      </a:r>
                      <a:endParaRPr lang="en-US" sz="1100" b="1" dirty="0">
                        <a:effectLst/>
                        <a:latin typeface="Calibri"/>
                        <a:ea typeface="Calibri"/>
                        <a:cs typeface="Arial"/>
                      </a:endParaRPr>
                    </a:p>
                  </a:txBody>
                  <a:tcPr marL="68580" marR="68580" marT="0" marB="0" anchor="ctr"/>
                </a:tc>
                <a:extLst>
                  <a:ext uri="{0D108BD9-81ED-4DB2-BD59-A6C34878D82A}">
                    <a16:rowId xmlns:a16="http://schemas.microsoft.com/office/drawing/2014/main" val="10004"/>
                  </a:ext>
                </a:extLst>
              </a:tr>
              <a:tr h="360040">
                <a:tc>
                  <a:txBody>
                    <a:bodyPr/>
                    <a:lstStyle/>
                    <a:p>
                      <a:pPr algn="ctr" rtl="1">
                        <a:lnSpc>
                          <a:spcPct val="150000"/>
                        </a:lnSpc>
                        <a:spcAft>
                          <a:spcPts val="0"/>
                        </a:spcAft>
                      </a:pPr>
                      <a:r>
                        <a:rPr lang="en-US" sz="1400" b="1">
                          <a:effectLst/>
                        </a:rPr>
                        <a:t>5</a:t>
                      </a:r>
                      <a:endParaRPr lang="en-US" sz="1100" b="1">
                        <a:effectLst/>
                        <a:latin typeface="Calibri"/>
                        <a:ea typeface="Calibri"/>
                        <a:cs typeface="Arial"/>
                      </a:endParaRPr>
                    </a:p>
                  </a:txBody>
                  <a:tcPr marL="68580" marR="68580" marT="0" marB="0" anchor="ctr"/>
                </a:tc>
                <a:tc>
                  <a:txBody>
                    <a:bodyPr/>
                    <a:lstStyle/>
                    <a:p>
                      <a:pPr algn="ctr" rtl="0">
                        <a:lnSpc>
                          <a:spcPct val="150000"/>
                        </a:lnSpc>
                        <a:spcAft>
                          <a:spcPts val="0"/>
                        </a:spcAft>
                      </a:pPr>
                      <a:r>
                        <a:rPr lang="en-US" sz="1400" b="1">
                          <a:effectLst/>
                        </a:rPr>
                        <a:t>5</a:t>
                      </a:r>
                      <a:endParaRPr lang="en-US" sz="1100" b="1">
                        <a:effectLst/>
                        <a:latin typeface="Calibri"/>
                        <a:ea typeface="Calibri"/>
                        <a:cs typeface="Arial"/>
                      </a:endParaRPr>
                    </a:p>
                  </a:txBody>
                  <a:tcPr marL="68580" marR="68580" marT="0" marB="0" anchor="ctr"/>
                </a:tc>
                <a:tc>
                  <a:txBody>
                    <a:bodyPr/>
                    <a:lstStyle/>
                    <a:p>
                      <a:pPr algn="l" rtl="1">
                        <a:lnSpc>
                          <a:spcPct val="150000"/>
                        </a:lnSpc>
                        <a:spcAft>
                          <a:spcPts val="0"/>
                        </a:spcAft>
                      </a:pPr>
                      <a:r>
                        <a:rPr lang="en-US" sz="1400" b="1">
                          <a:effectLst/>
                        </a:rPr>
                        <a:t>Tetradecanoic acid, trimethylsilyl ester</a:t>
                      </a:r>
                      <a:endParaRPr lang="en-US" sz="1100" b="1">
                        <a:effectLst/>
                        <a:latin typeface="Calibri"/>
                        <a:ea typeface="Calibri"/>
                        <a:cs typeface="Arial"/>
                      </a:endParaRPr>
                    </a:p>
                  </a:txBody>
                  <a:tcPr marL="68580" marR="68580" marT="0" marB="0" anchor="ctr"/>
                </a:tc>
                <a:tc>
                  <a:txBody>
                    <a:bodyPr/>
                    <a:lstStyle/>
                    <a:p>
                      <a:pPr algn="ctr" rtl="1">
                        <a:lnSpc>
                          <a:spcPct val="150000"/>
                        </a:lnSpc>
                        <a:spcAft>
                          <a:spcPts val="0"/>
                        </a:spcAft>
                      </a:pPr>
                      <a:r>
                        <a:rPr lang="en-US" sz="1400" b="1">
                          <a:effectLst/>
                        </a:rPr>
                        <a:t>16.091</a:t>
                      </a:r>
                      <a:endParaRPr lang="en-US" sz="1100" b="1">
                        <a:effectLst/>
                        <a:latin typeface="Calibri"/>
                        <a:ea typeface="Calibri"/>
                        <a:cs typeface="Arial"/>
                      </a:endParaRPr>
                    </a:p>
                  </a:txBody>
                  <a:tcPr marL="68580" marR="68580" marT="0" marB="0" anchor="ctr"/>
                </a:tc>
                <a:tc>
                  <a:txBody>
                    <a:bodyPr/>
                    <a:lstStyle/>
                    <a:p>
                      <a:pPr algn="ctr" rtl="1">
                        <a:lnSpc>
                          <a:spcPct val="150000"/>
                        </a:lnSpc>
                        <a:spcAft>
                          <a:spcPts val="0"/>
                        </a:spcAft>
                      </a:pPr>
                      <a:r>
                        <a:rPr lang="en-US" sz="1400" b="1" dirty="0">
                          <a:effectLst/>
                        </a:rPr>
                        <a:t>15369</a:t>
                      </a:r>
                      <a:endParaRPr lang="en-US" sz="1100" b="1" dirty="0">
                        <a:effectLst/>
                        <a:latin typeface="Calibri"/>
                        <a:ea typeface="Calibri"/>
                        <a:cs typeface="Arial"/>
                      </a:endParaRPr>
                    </a:p>
                  </a:txBody>
                  <a:tcPr marL="68580" marR="68580" marT="0" marB="0" anchor="ctr"/>
                </a:tc>
                <a:extLst>
                  <a:ext uri="{0D108BD9-81ED-4DB2-BD59-A6C34878D82A}">
                    <a16:rowId xmlns:a16="http://schemas.microsoft.com/office/drawing/2014/main" val="10005"/>
                  </a:ext>
                </a:extLst>
              </a:tr>
              <a:tr h="432048">
                <a:tc>
                  <a:txBody>
                    <a:bodyPr/>
                    <a:lstStyle/>
                    <a:p>
                      <a:pPr algn="ctr" rtl="1">
                        <a:lnSpc>
                          <a:spcPct val="150000"/>
                        </a:lnSpc>
                        <a:spcAft>
                          <a:spcPts val="0"/>
                        </a:spcAft>
                      </a:pPr>
                      <a:r>
                        <a:rPr lang="en-US" sz="1400" b="1" dirty="0">
                          <a:solidFill>
                            <a:srgbClr val="FF0000"/>
                          </a:solidFill>
                          <a:effectLst/>
                        </a:rPr>
                        <a:t>6</a:t>
                      </a:r>
                      <a:endParaRPr lang="en-US" sz="1100" b="1" dirty="0">
                        <a:solidFill>
                          <a:srgbClr val="FF0000"/>
                        </a:solidFill>
                        <a:effectLst/>
                        <a:latin typeface="Calibri"/>
                        <a:ea typeface="Calibri"/>
                        <a:cs typeface="Arial"/>
                      </a:endParaRPr>
                    </a:p>
                  </a:txBody>
                  <a:tcPr marL="68580" marR="68580" marT="0" marB="0" anchor="ctr"/>
                </a:tc>
                <a:tc>
                  <a:txBody>
                    <a:bodyPr/>
                    <a:lstStyle/>
                    <a:p>
                      <a:pPr algn="ctr" rtl="1">
                        <a:lnSpc>
                          <a:spcPct val="150000"/>
                        </a:lnSpc>
                        <a:spcAft>
                          <a:spcPts val="0"/>
                        </a:spcAft>
                      </a:pPr>
                      <a:r>
                        <a:rPr lang="en-US" sz="1400" b="1">
                          <a:solidFill>
                            <a:srgbClr val="FF0000"/>
                          </a:solidFill>
                          <a:effectLst/>
                        </a:rPr>
                        <a:t>6</a:t>
                      </a:r>
                      <a:endParaRPr lang="en-US" sz="1100" b="1">
                        <a:solidFill>
                          <a:srgbClr val="FF0000"/>
                        </a:solidFill>
                        <a:effectLst/>
                        <a:latin typeface="Calibri"/>
                        <a:ea typeface="Calibri"/>
                        <a:cs typeface="Arial"/>
                      </a:endParaRPr>
                    </a:p>
                  </a:txBody>
                  <a:tcPr marL="68580" marR="68580" marT="0" marB="0" anchor="ctr"/>
                </a:tc>
                <a:tc>
                  <a:txBody>
                    <a:bodyPr/>
                    <a:lstStyle/>
                    <a:p>
                      <a:pPr algn="l" rtl="1">
                        <a:lnSpc>
                          <a:spcPct val="150000"/>
                        </a:lnSpc>
                        <a:spcAft>
                          <a:spcPts val="0"/>
                        </a:spcAft>
                      </a:pPr>
                      <a:r>
                        <a:rPr lang="en-US" sz="1400" b="1">
                          <a:solidFill>
                            <a:srgbClr val="FF0000"/>
                          </a:solidFill>
                          <a:effectLst/>
                        </a:rPr>
                        <a:t>Tetratetracontane</a:t>
                      </a:r>
                      <a:endParaRPr lang="en-US" sz="1100" b="1">
                        <a:solidFill>
                          <a:srgbClr val="FF0000"/>
                        </a:solidFill>
                        <a:effectLst/>
                        <a:latin typeface="Calibri"/>
                        <a:ea typeface="Calibri"/>
                        <a:cs typeface="Arial"/>
                      </a:endParaRPr>
                    </a:p>
                  </a:txBody>
                  <a:tcPr marL="68580" marR="68580" marT="0" marB="0" anchor="ctr"/>
                </a:tc>
                <a:tc>
                  <a:txBody>
                    <a:bodyPr/>
                    <a:lstStyle/>
                    <a:p>
                      <a:pPr algn="ctr" rtl="1">
                        <a:lnSpc>
                          <a:spcPct val="150000"/>
                        </a:lnSpc>
                        <a:spcAft>
                          <a:spcPts val="0"/>
                        </a:spcAft>
                      </a:pPr>
                      <a:r>
                        <a:rPr lang="en-US" sz="1400" b="1" dirty="0">
                          <a:solidFill>
                            <a:srgbClr val="FF0000"/>
                          </a:solidFill>
                          <a:effectLst/>
                        </a:rPr>
                        <a:t>24.764</a:t>
                      </a:r>
                      <a:endParaRPr lang="en-US" sz="1100" b="1" dirty="0">
                        <a:solidFill>
                          <a:srgbClr val="FF0000"/>
                        </a:solidFill>
                        <a:effectLst/>
                        <a:latin typeface="Calibri"/>
                        <a:ea typeface="Calibri"/>
                        <a:cs typeface="Arial"/>
                      </a:endParaRPr>
                    </a:p>
                  </a:txBody>
                  <a:tcPr marL="68580" marR="68580" marT="0" marB="0" anchor="ctr"/>
                </a:tc>
                <a:tc>
                  <a:txBody>
                    <a:bodyPr/>
                    <a:lstStyle/>
                    <a:p>
                      <a:pPr algn="ctr" rtl="1">
                        <a:lnSpc>
                          <a:spcPct val="150000"/>
                        </a:lnSpc>
                        <a:spcAft>
                          <a:spcPts val="0"/>
                        </a:spcAft>
                      </a:pPr>
                      <a:r>
                        <a:rPr lang="en-US" sz="1400" b="1" dirty="0">
                          <a:solidFill>
                            <a:srgbClr val="FF0000"/>
                          </a:solidFill>
                          <a:effectLst/>
                        </a:rPr>
                        <a:t>2045336</a:t>
                      </a:r>
                      <a:endParaRPr lang="en-US" sz="1100" b="1" dirty="0">
                        <a:solidFill>
                          <a:srgbClr val="FF0000"/>
                        </a:solidFill>
                        <a:effectLst/>
                        <a:latin typeface="Calibri"/>
                        <a:ea typeface="Calibri"/>
                        <a:cs typeface="Arial"/>
                      </a:endParaRPr>
                    </a:p>
                  </a:txBody>
                  <a:tcPr marL="68580" marR="68580" marT="0" marB="0" anchor="ctr"/>
                </a:tc>
                <a:extLst>
                  <a:ext uri="{0D108BD9-81ED-4DB2-BD59-A6C34878D82A}">
                    <a16:rowId xmlns:a16="http://schemas.microsoft.com/office/drawing/2014/main" val="10006"/>
                  </a:ext>
                </a:extLst>
              </a:tr>
              <a:tr h="360040">
                <a:tc>
                  <a:txBody>
                    <a:bodyPr/>
                    <a:lstStyle/>
                    <a:p>
                      <a:pPr algn="ctr" rtl="1">
                        <a:lnSpc>
                          <a:spcPct val="150000"/>
                        </a:lnSpc>
                        <a:spcAft>
                          <a:spcPts val="0"/>
                        </a:spcAft>
                      </a:pPr>
                      <a:r>
                        <a:rPr lang="en-US" sz="1400" b="1">
                          <a:effectLst/>
                        </a:rPr>
                        <a:t>7</a:t>
                      </a:r>
                      <a:endParaRPr lang="en-US" sz="1100" b="1">
                        <a:effectLst/>
                        <a:latin typeface="Calibri"/>
                        <a:ea typeface="Calibri"/>
                        <a:cs typeface="Arial"/>
                      </a:endParaRPr>
                    </a:p>
                  </a:txBody>
                  <a:tcPr marL="68580" marR="68580" marT="0" marB="0" anchor="ctr"/>
                </a:tc>
                <a:tc>
                  <a:txBody>
                    <a:bodyPr/>
                    <a:lstStyle/>
                    <a:p>
                      <a:pPr algn="ctr" rtl="1">
                        <a:lnSpc>
                          <a:spcPct val="150000"/>
                        </a:lnSpc>
                        <a:spcAft>
                          <a:spcPts val="0"/>
                        </a:spcAft>
                      </a:pPr>
                      <a:r>
                        <a:rPr lang="en-US" sz="1400" b="1">
                          <a:effectLst/>
                        </a:rPr>
                        <a:t>7</a:t>
                      </a:r>
                      <a:endParaRPr lang="en-US" sz="1100" b="1">
                        <a:effectLst/>
                        <a:latin typeface="Calibri"/>
                        <a:ea typeface="Calibri"/>
                        <a:cs typeface="Arial"/>
                      </a:endParaRPr>
                    </a:p>
                  </a:txBody>
                  <a:tcPr marL="68580" marR="68580" marT="0" marB="0" anchor="ctr"/>
                </a:tc>
                <a:tc>
                  <a:txBody>
                    <a:bodyPr/>
                    <a:lstStyle/>
                    <a:p>
                      <a:pPr algn="l" rtl="1">
                        <a:lnSpc>
                          <a:spcPct val="150000"/>
                        </a:lnSpc>
                        <a:spcAft>
                          <a:spcPts val="0"/>
                        </a:spcAft>
                      </a:pPr>
                      <a:r>
                        <a:rPr lang="en-US" sz="1400" b="1">
                          <a:effectLst/>
                        </a:rPr>
                        <a:t>4-Octanone</a:t>
                      </a:r>
                      <a:endParaRPr lang="en-US" sz="1100" b="1">
                        <a:effectLst/>
                        <a:latin typeface="Calibri"/>
                        <a:ea typeface="Calibri"/>
                        <a:cs typeface="Arial"/>
                      </a:endParaRPr>
                    </a:p>
                  </a:txBody>
                  <a:tcPr marL="68580" marR="68580" marT="0" marB="0" anchor="ctr"/>
                </a:tc>
                <a:tc>
                  <a:txBody>
                    <a:bodyPr/>
                    <a:lstStyle/>
                    <a:p>
                      <a:pPr algn="ctr" rtl="1">
                        <a:lnSpc>
                          <a:spcPct val="150000"/>
                        </a:lnSpc>
                        <a:spcAft>
                          <a:spcPts val="0"/>
                        </a:spcAft>
                      </a:pPr>
                      <a:r>
                        <a:rPr lang="en-US" sz="1400" b="1">
                          <a:effectLst/>
                        </a:rPr>
                        <a:t>28.240</a:t>
                      </a:r>
                      <a:endParaRPr lang="en-US" sz="1100" b="1">
                        <a:effectLst/>
                        <a:latin typeface="Calibri"/>
                        <a:ea typeface="Calibri"/>
                        <a:cs typeface="Arial"/>
                      </a:endParaRPr>
                    </a:p>
                  </a:txBody>
                  <a:tcPr marL="68580" marR="68580" marT="0" marB="0" anchor="ctr"/>
                </a:tc>
                <a:tc>
                  <a:txBody>
                    <a:bodyPr/>
                    <a:lstStyle/>
                    <a:p>
                      <a:pPr algn="ctr" rtl="1">
                        <a:lnSpc>
                          <a:spcPct val="150000"/>
                        </a:lnSpc>
                        <a:spcAft>
                          <a:spcPts val="0"/>
                        </a:spcAft>
                      </a:pPr>
                      <a:r>
                        <a:rPr lang="en-US" sz="1400" b="1" dirty="0">
                          <a:effectLst/>
                        </a:rPr>
                        <a:t>73891</a:t>
                      </a:r>
                      <a:endParaRPr lang="en-US" sz="1100" b="1" dirty="0">
                        <a:effectLst/>
                        <a:latin typeface="Calibri"/>
                        <a:ea typeface="Calibri"/>
                        <a:cs typeface="Arial"/>
                      </a:endParaRPr>
                    </a:p>
                  </a:txBody>
                  <a:tcPr marL="68580" marR="68580" marT="0" marB="0" anchor="ctr"/>
                </a:tc>
                <a:extLst>
                  <a:ext uri="{0D108BD9-81ED-4DB2-BD59-A6C34878D82A}">
                    <a16:rowId xmlns:a16="http://schemas.microsoft.com/office/drawing/2014/main" val="10007"/>
                  </a:ext>
                </a:extLst>
              </a:tr>
            </a:tbl>
          </a:graphicData>
        </a:graphic>
      </p:graphicFrame>
      <p:sp>
        <p:nvSpPr>
          <p:cNvPr id="5" name="Rectangle 1"/>
          <p:cNvSpPr>
            <a:spLocks noChangeArrowheads="1"/>
          </p:cNvSpPr>
          <p:nvPr/>
        </p:nvSpPr>
        <p:spPr bwMode="auto">
          <a:xfrm>
            <a:off x="457200" y="26267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96321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2133" y="457201"/>
            <a:ext cx="7704667" cy="1027583"/>
          </a:xfrm>
          <a:solidFill>
            <a:schemeClr val="accent6">
              <a:lumMod val="40000"/>
              <a:lumOff val="60000"/>
            </a:schemeClr>
          </a:solidFill>
          <a:ln>
            <a:solidFill>
              <a:schemeClr val="accent6">
                <a:lumMod val="50000"/>
              </a:schemeClr>
            </a:solidFill>
          </a:ln>
          <a:effectLst>
            <a:glow rad="127000">
              <a:schemeClr val="accent6">
                <a:lumMod val="50000"/>
              </a:schemeClr>
            </a:glow>
          </a:effectLst>
        </p:spPr>
        <p:txBody>
          <a:bodyPr>
            <a:normAutofit/>
          </a:bodyPr>
          <a:lstStyle/>
          <a:p>
            <a:pPr lvl="0" fontAlgn="base">
              <a:spcAft>
                <a:spcPct val="0"/>
              </a:spcAft>
            </a:pPr>
            <a:r>
              <a:rPr lang="ar-SA" sz="2000" b="1" dirty="0">
                <a:solidFill>
                  <a:schemeClr val="accent6">
                    <a:lumMod val="50000"/>
                  </a:schemeClr>
                </a:solidFill>
                <a:latin typeface="Simplified Arabic" pitchFamily="18" charset="-78"/>
                <a:ea typeface="Calibri" pitchFamily="34" charset="0"/>
                <a:cs typeface="Simplified Arabic" pitchFamily="18" charset="-78"/>
              </a:rPr>
              <a:t>المركبات المشخصة بتقنية </a:t>
            </a:r>
            <a:r>
              <a:rPr lang="ar-SA" sz="2000" b="1" dirty="0" err="1">
                <a:solidFill>
                  <a:schemeClr val="accent6">
                    <a:lumMod val="50000"/>
                  </a:schemeClr>
                </a:solidFill>
                <a:latin typeface="Simplified Arabic" pitchFamily="18" charset="-78"/>
                <a:ea typeface="Calibri" pitchFamily="34" charset="0"/>
                <a:cs typeface="Simplified Arabic" pitchFamily="18" charset="-78"/>
              </a:rPr>
              <a:t>كروماتوكرافيا</a:t>
            </a:r>
            <a:r>
              <a:rPr lang="ar-SA" sz="2000" b="1" dirty="0">
                <a:solidFill>
                  <a:schemeClr val="accent6">
                    <a:lumMod val="50000"/>
                  </a:schemeClr>
                </a:solidFill>
                <a:latin typeface="Simplified Arabic" pitchFamily="18" charset="-78"/>
                <a:ea typeface="Calibri" pitchFamily="34" charset="0"/>
                <a:cs typeface="Simplified Arabic" pitchFamily="18" charset="-78"/>
              </a:rPr>
              <a:t> الغاز</a:t>
            </a:r>
            <a:r>
              <a:rPr lang="ar-IQ" sz="2000" b="1" dirty="0">
                <a:solidFill>
                  <a:schemeClr val="accent6">
                    <a:lumMod val="50000"/>
                  </a:schemeClr>
                </a:solidFill>
                <a:latin typeface="Simplified Arabic" pitchFamily="18" charset="-78"/>
                <a:ea typeface="Calibri" pitchFamily="34" charset="0"/>
                <a:cs typeface="Simplified Arabic" pitchFamily="18" charset="-78"/>
              </a:rPr>
              <a:t>لساق نبات البروكلي</a:t>
            </a:r>
            <a:br>
              <a:rPr lang="ar-IQ" sz="2000" b="1" dirty="0">
                <a:solidFill>
                  <a:schemeClr val="accent6">
                    <a:lumMod val="50000"/>
                  </a:schemeClr>
                </a:solidFill>
                <a:latin typeface="Simplified Arabic" pitchFamily="18" charset="-78"/>
                <a:ea typeface="Calibri" pitchFamily="34" charset="0"/>
                <a:cs typeface="Simplified Arabic" pitchFamily="18" charset="-78"/>
              </a:rPr>
            </a:br>
            <a:r>
              <a:rPr lang="ar-IQ" sz="2000" b="1" dirty="0">
                <a:solidFill>
                  <a:schemeClr val="accent6">
                    <a:lumMod val="50000"/>
                  </a:schemeClr>
                </a:solidFill>
                <a:latin typeface="Arial" pitchFamily="34" charset="0"/>
                <a:ea typeface="+mn-ea"/>
                <a:cs typeface="Arial" pitchFamily="34" charset="0"/>
              </a:rPr>
              <a:t> </a:t>
            </a:r>
            <a:r>
              <a:rPr lang="ar-SA" sz="2000" dirty="0">
                <a:solidFill>
                  <a:schemeClr val="accent6">
                    <a:lumMod val="50000"/>
                  </a:schemeClr>
                </a:solidFill>
                <a:latin typeface="Arial" pitchFamily="34" charset="0"/>
                <a:ea typeface="+mn-ea"/>
                <a:cs typeface="Arial" pitchFamily="34" charset="0"/>
              </a:rPr>
              <a:t>حيث تم تشخيص اربعة مركبات </a:t>
            </a:r>
            <a:endParaRPr lang="ar-SA" sz="2000" dirty="0">
              <a:solidFill>
                <a:schemeClr val="accent6">
                  <a:lumMod val="50000"/>
                </a:schemeClr>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983964220"/>
              </p:ext>
            </p:extLst>
          </p:nvPr>
        </p:nvGraphicFramePr>
        <p:xfrm>
          <a:off x="1403649" y="2348880"/>
          <a:ext cx="7344815" cy="2914889"/>
        </p:xfrm>
        <a:graphic>
          <a:graphicData uri="http://schemas.openxmlformats.org/drawingml/2006/table">
            <a:tbl>
              <a:tblPr rtl="1" firstRow="1" firstCol="1" bandRow="1"/>
              <a:tblGrid>
                <a:gridCol w="741461">
                  <a:extLst>
                    <a:ext uri="{9D8B030D-6E8A-4147-A177-3AD203B41FA5}">
                      <a16:colId xmlns:a16="http://schemas.microsoft.com/office/drawing/2014/main" val="20000"/>
                    </a:ext>
                  </a:extLst>
                </a:gridCol>
                <a:gridCol w="612926">
                  <a:extLst>
                    <a:ext uri="{9D8B030D-6E8A-4147-A177-3AD203B41FA5}">
                      <a16:colId xmlns:a16="http://schemas.microsoft.com/office/drawing/2014/main" val="20001"/>
                    </a:ext>
                  </a:extLst>
                </a:gridCol>
                <a:gridCol w="3680538">
                  <a:extLst>
                    <a:ext uri="{9D8B030D-6E8A-4147-A177-3AD203B41FA5}">
                      <a16:colId xmlns:a16="http://schemas.microsoft.com/office/drawing/2014/main" val="20002"/>
                    </a:ext>
                  </a:extLst>
                </a:gridCol>
                <a:gridCol w="992509">
                  <a:extLst>
                    <a:ext uri="{9D8B030D-6E8A-4147-A177-3AD203B41FA5}">
                      <a16:colId xmlns:a16="http://schemas.microsoft.com/office/drawing/2014/main" val="20003"/>
                    </a:ext>
                  </a:extLst>
                </a:gridCol>
                <a:gridCol w="1317381">
                  <a:extLst>
                    <a:ext uri="{9D8B030D-6E8A-4147-A177-3AD203B41FA5}">
                      <a16:colId xmlns:a16="http://schemas.microsoft.com/office/drawing/2014/main" val="20004"/>
                    </a:ext>
                  </a:extLst>
                </a:gridCol>
              </a:tblGrid>
              <a:tr h="617270">
                <a:tc>
                  <a:txBody>
                    <a:bodyPr/>
                    <a:lstStyle/>
                    <a:p>
                      <a:pPr algn="ctr" rtl="1">
                        <a:lnSpc>
                          <a:spcPct val="150000"/>
                        </a:lnSpc>
                        <a:spcAft>
                          <a:spcPts val="0"/>
                        </a:spcAft>
                      </a:pPr>
                      <a:r>
                        <a:rPr lang="en-US" sz="1400" b="1" dirty="0">
                          <a:solidFill>
                            <a:srgbClr val="000000"/>
                          </a:solidFill>
                          <a:effectLst/>
                          <a:latin typeface="Times New Roman"/>
                          <a:ea typeface="Calibri"/>
                          <a:cs typeface="Simplified Arabic"/>
                        </a:rPr>
                        <a:t>N</a:t>
                      </a:r>
                      <a:endParaRPr lang="en-US" sz="1100" dirty="0">
                        <a:effectLst/>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a:lnSpc>
                          <a:spcPct val="150000"/>
                        </a:lnSpc>
                        <a:spcAft>
                          <a:spcPts val="0"/>
                        </a:spcAft>
                      </a:pPr>
                      <a:r>
                        <a:rPr lang="en-US" sz="1400" b="1">
                          <a:solidFill>
                            <a:srgbClr val="000000"/>
                          </a:solidFill>
                          <a:effectLst/>
                          <a:latin typeface="Times New Roman"/>
                          <a:ea typeface="Calibri"/>
                          <a:cs typeface="Simplified Arabic"/>
                        </a:rPr>
                        <a:t>Peak</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a:lnSpc>
                          <a:spcPct val="150000"/>
                        </a:lnSpc>
                        <a:spcAft>
                          <a:spcPts val="0"/>
                        </a:spcAft>
                      </a:pPr>
                      <a:r>
                        <a:rPr lang="en-US" sz="1400" b="1" dirty="0">
                          <a:solidFill>
                            <a:srgbClr val="000000"/>
                          </a:solidFill>
                          <a:effectLst/>
                          <a:latin typeface="Times New Roman"/>
                          <a:ea typeface="Calibri"/>
                          <a:cs typeface="Simplified Arabic"/>
                        </a:rPr>
                        <a:t>Compound</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a:lnSpc>
                          <a:spcPct val="150000"/>
                        </a:lnSpc>
                        <a:spcAft>
                          <a:spcPts val="0"/>
                        </a:spcAft>
                      </a:pPr>
                      <a:r>
                        <a:rPr lang="en-US" sz="1400" b="1" dirty="0">
                          <a:solidFill>
                            <a:srgbClr val="000000"/>
                          </a:solidFill>
                          <a:effectLst/>
                          <a:latin typeface="Times New Roman"/>
                          <a:ea typeface="Calibri"/>
                          <a:cs typeface="Simplified Arabic"/>
                        </a:rPr>
                        <a:t>R. Time</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a:lnSpc>
                          <a:spcPct val="150000"/>
                        </a:lnSpc>
                        <a:spcAft>
                          <a:spcPts val="0"/>
                        </a:spcAft>
                      </a:pPr>
                      <a:r>
                        <a:rPr lang="en-US" sz="1400" b="1">
                          <a:solidFill>
                            <a:srgbClr val="000000"/>
                          </a:solidFill>
                          <a:effectLst/>
                          <a:latin typeface="Times New Roman"/>
                          <a:ea typeface="Calibri"/>
                          <a:cs typeface="Simplified Arabic"/>
                        </a:rPr>
                        <a:t>Area</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577059">
                <a:tc>
                  <a:txBody>
                    <a:bodyPr/>
                    <a:lstStyle/>
                    <a:p>
                      <a:pPr algn="ctr" rtl="1">
                        <a:lnSpc>
                          <a:spcPct val="150000"/>
                        </a:lnSpc>
                        <a:spcAft>
                          <a:spcPts val="0"/>
                        </a:spcAft>
                      </a:pPr>
                      <a:r>
                        <a:rPr lang="en-US" sz="1400" b="1">
                          <a:solidFill>
                            <a:srgbClr val="000000"/>
                          </a:solidFill>
                          <a:effectLst/>
                          <a:latin typeface="Times New Roman"/>
                          <a:ea typeface="Calibri"/>
                          <a:cs typeface="Simplified Arabic"/>
                        </a:rPr>
                        <a:t>1</a:t>
                      </a:r>
                      <a:endParaRPr lang="en-US" sz="1100" b="1">
                        <a:effectLst/>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a:lnSpc>
                          <a:spcPct val="150000"/>
                        </a:lnSpc>
                        <a:spcAft>
                          <a:spcPts val="0"/>
                        </a:spcAft>
                      </a:pPr>
                      <a:r>
                        <a:rPr lang="en-US" sz="1400" b="1">
                          <a:solidFill>
                            <a:srgbClr val="000000"/>
                          </a:solidFill>
                          <a:effectLst/>
                          <a:latin typeface="Times New Roman"/>
                          <a:ea typeface="Calibri"/>
                          <a:cs typeface="Simplified Arabic"/>
                        </a:rPr>
                        <a:t>1</a:t>
                      </a:r>
                      <a:endParaRPr lang="en-US" sz="11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rtl="1">
                        <a:lnSpc>
                          <a:spcPct val="150000"/>
                        </a:lnSpc>
                        <a:spcAft>
                          <a:spcPts val="0"/>
                        </a:spcAft>
                      </a:pPr>
                      <a:r>
                        <a:rPr lang="en-US" sz="1400" b="1">
                          <a:solidFill>
                            <a:srgbClr val="000000"/>
                          </a:solidFill>
                          <a:effectLst/>
                          <a:latin typeface="Times New Roman"/>
                          <a:ea typeface="Calibri"/>
                          <a:cs typeface="Simplified Arabic"/>
                        </a:rPr>
                        <a:t>2,3-Dihydro-3,5-dihydroxy-6-methyl-4h-pyran-4-one</a:t>
                      </a:r>
                      <a:endParaRPr lang="en-US" sz="11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a:lnSpc>
                          <a:spcPct val="150000"/>
                        </a:lnSpc>
                        <a:spcAft>
                          <a:spcPts val="0"/>
                        </a:spcAft>
                      </a:pPr>
                      <a:r>
                        <a:rPr lang="en-US" sz="1400" b="1" dirty="0">
                          <a:solidFill>
                            <a:srgbClr val="000000"/>
                          </a:solidFill>
                          <a:effectLst/>
                          <a:latin typeface="Times New Roman"/>
                          <a:ea typeface="Calibri"/>
                          <a:cs typeface="Simplified Arabic"/>
                        </a:rPr>
                        <a:t>9.167</a:t>
                      </a:r>
                      <a:endParaRPr lang="en-US" sz="11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a:lnSpc>
                          <a:spcPct val="150000"/>
                        </a:lnSpc>
                        <a:spcAft>
                          <a:spcPts val="0"/>
                        </a:spcAft>
                      </a:pPr>
                      <a:r>
                        <a:rPr lang="en-US" sz="1400" b="1" dirty="0">
                          <a:solidFill>
                            <a:srgbClr val="000000"/>
                          </a:solidFill>
                          <a:effectLst/>
                          <a:latin typeface="Times New Roman"/>
                          <a:ea typeface="Calibri"/>
                          <a:cs typeface="Simplified Arabic"/>
                        </a:rPr>
                        <a:t>683907</a:t>
                      </a:r>
                      <a:endParaRPr lang="en-US" sz="11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617270">
                <a:tc>
                  <a:txBody>
                    <a:bodyPr/>
                    <a:lstStyle/>
                    <a:p>
                      <a:pPr algn="ctr" rtl="1">
                        <a:lnSpc>
                          <a:spcPct val="150000"/>
                        </a:lnSpc>
                        <a:spcAft>
                          <a:spcPts val="0"/>
                        </a:spcAft>
                      </a:pPr>
                      <a:r>
                        <a:rPr lang="en-US" sz="1400" b="1">
                          <a:solidFill>
                            <a:srgbClr val="FF0000"/>
                          </a:solidFill>
                          <a:effectLst/>
                          <a:latin typeface="Times New Roman"/>
                          <a:ea typeface="Calibri"/>
                          <a:cs typeface="Simplified Arabic"/>
                        </a:rPr>
                        <a:t>2</a:t>
                      </a:r>
                      <a:endParaRPr lang="en-US" sz="1100" b="1">
                        <a:solidFill>
                          <a:srgbClr val="FF0000"/>
                        </a:solidFill>
                        <a:effectLst/>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a:lnSpc>
                          <a:spcPct val="150000"/>
                        </a:lnSpc>
                        <a:spcAft>
                          <a:spcPts val="0"/>
                        </a:spcAft>
                      </a:pPr>
                      <a:r>
                        <a:rPr lang="en-US" sz="1400" b="1">
                          <a:solidFill>
                            <a:srgbClr val="FF0000"/>
                          </a:solidFill>
                          <a:effectLst/>
                          <a:latin typeface="Times New Roman"/>
                          <a:ea typeface="Calibri"/>
                          <a:cs typeface="Simplified Arabic"/>
                        </a:rPr>
                        <a:t>2</a:t>
                      </a:r>
                      <a:endParaRPr lang="en-US" sz="1100" b="1">
                        <a:solidFill>
                          <a:srgbClr val="FF0000"/>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rtl="1">
                        <a:lnSpc>
                          <a:spcPct val="150000"/>
                        </a:lnSpc>
                        <a:spcAft>
                          <a:spcPts val="0"/>
                        </a:spcAft>
                      </a:pPr>
                      <a:r>
                        <a:rPr lang="en-US" sz="1400" b="1">
                          <a:solidFill>
                            <a:srgbClr val="FF0000"/>
                          </a:solidFill>
                          <a:effectLst/>
                          <a:latin typeface="Times New Roman"/>
                          <a:ea typeface="Calibri"/>
                          <a:cs typeface="Simplified Arabic"/>
                        </a:rPr>
                        <a:t>(Hydroxymethyl)-2-uraancarboxaldehyde,5-</a:t>
                      </a:r>
                      <a:endParaRPr lang="en-US" sz="1100" b="1">
                        <a:solidFill>
                          <a:srgbClr val="FF0000"/>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a:lnSpc>
                          <a:spcPct val="150000"/>
                        </a:lnSpc>
                        <a:spcAft>
                          <a:spcPts val="0"/>
                        </a:spcAft>
                      </a:pPr>
                      <a:r>
                        <a:rPr lang="en-US" sz="1400" b="1" dirty="0">
                          <a:solidFill>
                            <a:srgbClr val="FF0000"/>
                          </a:solidFill>
                          <a:effectLst/>
                          <a:latin typeface="Times New Roman"/>
                          <a:ea typeface="Calibri"/>
                          <a:cs typeface="Simplified Arabic"/>
                        </a:rPr>
                        <a:t>10.749</a:t>
                      </a:r>
                      <a:endParaRPr lang="en-US" sz="1100" b="1" dirty="0">
                        <a:solidFill>
                          <a:srgbClr val="FF0000"/>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a:lnSpc>
                          <a:spcPct val="150000"/>
                        </a:lnSpc>
                        <a:spcAft>
                          <a:spcPts val="0"/>
                        </a:spcAft>
                      </a:pPr>
                      <a:r>
                        <a:rPr lang="en-US" sz="1400" b="1" dirty="0">
                          <a:solidFill>
                            <a:srgbClr val="FF0000"/>
                          </a:solidFill>
                          <a:effectLst/>
                          <a:latin typeface="Times New Roman"/>
                          <a:ea typeface="Calibri"/>
                          <a:cs typeface="Simplified Arabic"/>
                        </a:rPr>
                        <a:t>1077287</a:t>
                      </a:r>
                      <a:endParaRPr lang="en-US" sz="1100" b="1" dirty="0">
                        <a:solidFill>
                          <a:srgbClr val="FF0000"/>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548685">
                <a:tc>
                  <a:txBody>
                    <a:bodyPr/>
                    <a:lstStyle/>
                    <a:p>
                      <a:pPr algn="ctr" rtl="1">
                        <a:lnSpc>
                          <a:spcPct val="150000"/>
                        </a:lnSpc>
                        <a:spcAft>
                          <a:spcPts val="0"/>
                        </a:spcAft>
                      </a:pPr>
                      <a:r>
                        <a:rPr lang="en-US" sz="1400" b="1" dirty="0">
                          <a:solidFill>
                            <a:srgbClr val="000000"/>
                          </a:solidFill>
                          <a:effectLst/>
                          <a:latin typeface="Times New Roman"/>
                          <a:ea typeface="Calibri"/>
                          <a:cs typeface="Simplified Arabic"/>
                        </a:rPr>
                        <a:t>3</a:t>
                      </a:r>
                      <a:endParaRPr lang="en-US" sz="1100" b="1" dirty="0">
                        <a:effectLst/>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a:lnSpc>
                          <a:spcPct val="150000"/>
                        </a:lnSpc>
                        <a:spcAft>
                          <a:spcPts val="0"/>
                        </a:spcAft>
                      </a:pPr>
                      <a:r>
                        <a:rPr lang="en-US" sz="1400" b="1">
                          <a:solidFill>
                            <a:srgbClr val="000000"/>
                          </a:solidFill>
                          <a:effectLst/>
                          <a:latin typeface="Times New Roman"/>
                          <a:ea typeface="Calibri"/>
                          <a:cs typeface="Simplified Arabic"/>
                        </a:rPr>
                        <a:t>3</a:t>
                      </a:r>
                      <a:endParaRPr lang="en-US" sz="11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rtl="1">
                        <a:lnSpc>
                          <a:spcPct val="150000"/>
                        </a:lnSpc>
                        <a:spcAft>
                          <a:spcPts val="0"/>
                        </a:spcAft>
                      </a:pPr>
                      <a:r>
                        <a:rPr lang="en-US" sz="1400" b="1" dirty="0">
                          <a:solidFill>
                            <a:srgbClr val="000000"/>
                          </a:solidFill>
                          <a:effectLst/>
                          <a:latin typeface="Times New Roman"/>
                          <a:ea typeface="Calibri"/>
                          <a:cs typeface="Simplified Arabic"/>
                        </a:rPr>
                        <a:t>n-</a:t>
                      </a:r>
                      <a:r>
                        <a:rPr lang="en-US" sz="1400" b="1" dirty="0" err="1">
                          <a:solidFill>
                            <a:srgbClr val="000000"/>
                          </a:solidFill>
                          <a:effectLst/>
                          <a:latin typeface="Times New Roman"/>
                          <a:ea typeface="Calibri"/>
                          <a:cs typeface="Simplified Arabic"/>
                        </a:rPr>
                        <a:t>Hexadecanoic</a:t>
                      </a:r>
                      <a:r>
                        <a:rPr lang="en-US" sz="1400" b="1" dirty="0">
                          <a:solidFill>
                            <a:srgbClr val="000000"/>
                          </a:solidFill>
                          <a:effectLst/>
                          <a:latin typeface="Times New Roman"/>
                          <a:ea typeface="Calibri"/>
                          <a:cs typeface="Simplified Arabic"/>
                        </a:rPr>
                        <a:t> acid</a:t>
                      </a:r>
                      <a:endParaRPr lang="en-US" sz="11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a:lnSpc>
                          <a:spcPct val="150000"/>
                        </a:lnSpc>
                        <a:spcAft>
                          <a:spcPts val="0"/>
                        </a:spcAft>
                      </a:pPr>
                      <a:r>
                        <a:rPr lang="en-US" sz="1400" b="1">
                          <a:solidFill>
                            <a:srgbClr val="000000"/>
                          </a:solidFill>
                          <a:effectLst/>
                          <a:latin typeface="Times New Roman"/>
                          <a:ea typeface="Calibri"/>
                          <a:cs typeface="Simplified Arabic"/>
                        </a:rPr>
                        <a:t>19.460</a:t>
                      </a:r>
                      <a:endParaRPr lang="en-US" sz="11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a:lnSpc>
                          <a:spcPct val="150000"/>
                        </a:lnSpc>
                        <a:spcAft>
                          <a:spcPts val="0"/>
                        </a:spcAft>
                      </a:pPr>
                      <a:r>
                        <a:rPr lang="en-US" sz="1400" b="1">
                          <a:solidFill>
                            <a:srgbClr val="000000"/>
                          </a:solidFill>
                          <a:effectLst/>
                          <a:latin typeface="Times New Roman"/>
                          <a:ea typeface="Calibri"/>
                          <a:cs typeface="Simplified Arabic"/>
                        </a:rPr>
                        <a:t>231633</a:t>
                      </a:r>
                      <a:endParaRPr lang="en-US" sz="11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525810">
                <a:tc>
                  <a:txBody>
                    <a:bodyPr/>
                    <a:lstStyle/>
                    <a:p>
                      <a:pPr algn="ctr" rtl="1">
                        <a:lnSpc>
                          <a:spcPct val="150000"/>
                        </a:lnSpc>
                        <a:spcAft>
                          <a:spcPts val="0"/>
                        </a:spcAft>
                      </a:pPr>
                      <a:r>
                        <a:rPr lang="en-US" sz="1400" b="1">
                          <a:solidFill>
                            <a:srgbClr val="000000"/>
                          </a:solidFill>
                          <a:effectLst/>
                          <a:latin typeface="Times New Roman"/>
                          <a:ea typeface="Calibri"/>
                          <a:cs typeface="Simplified Arabic"/>
                        </a:rPr>
                        <a:t>4</a:t>
                      </a:r>
                      <a:endParaRPr lang="en-US" sz="1100" b="1">
                        <a:effectLst/>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a:lnSpc>
                          <a:spcPct val="150000"/>
                        </a:lnSpc>
                        <a:spcAft>
                          <a:spcPts val="0"/>
                        </a:spcAft>
                      </a:pPr>
                      <a:r>
                        <a:rPr lang="en-US" sz="1400" b="1">
                          <a:solidFill>
                            <a:srgbClr val="000000"/>
                          </a:solidFill>
                          <a:effectLst/>
                          <a:latin typeface="Times New Roman"/>
                          <a:ea typeface="Calibri"/>
                          <a:cs typeface="Simplified Arabic"/>
                        </a:rPr>
                        <a:t>4</a:t>
                      </a:r>
                      <a:endParaRPr lang="en-US" sz="11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rtl="1">
                        <a:lnSpc>
                          <a:spcPct val="150000"/>
                        </a:lnSpc>
                        <a:spcAft>
                          <a:spcPts val="0"/>
                        </a:spcAft>
                      </a:pPr>
                      <a:r>
                        <a:rPr lang="en-US" sz="1400" b="1" dirty="0">
                          <a:solidFill>
                            <a:srgbClr val="000000"/>
                          </a:solidFill>
                          <a:effectLst/>
                          <a:latin typeface="Times New Roman"/>
                          <a:ea typeface="Calibri"/>
                          <a:cs typeface="Simplified Arabic"/>
                        </a:rPr>
                        <a:t>7,8-Dioxabicyclo[4.2.2]dec-9-ene</a:t>
                      </a:r>
                      <a:endParaRPr lang="en-US" sz="11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a:lnSpc>
                          <a:spcPct val="150000"/>
                        </a:lnSpc>
                        <a:spcAft>
                          <a:spcPts val="0"/>
                        </a:spcAft>
                      </a:pPr>
                      <a:r>
                        <a:rPr lang="en-US" sz="1400" b="1">
                          <a:solidFill>
                            <a:srgbClr val="000000"/>
                          </a:solidFill>
                          <a:effectLst/>
                          <a:latin typeface="Times New Roman"/>
                          <a:ea typeface="Calibri"/>
                          <a:cs typeface="Simplified Arabic"/>
                        </a:rPr>
                        <a:t>21.243</a:t>
                      </a:r>
                      <a:endParaRPr lang="en-US" sz="11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a:lnSpc>
                          <a:spcPct val="150000"/>
                        </a:lnSpc>
                        <a:spcAft>
                          <a:spcPts val="0"/>
                        </a:spcAft>
                      </a:pPr>
                      <a:r>
                        <a:rPr lang="en-US" sz="1400" b="1" dirty="0">
                          <a:solidFill>
                            <a:srgbClr val="000000"/>
                          </a:solidFill>
                          <a:effectLst/>
                          <a:latin typeface="Times New Roman"/>
                          <a:ea typeface="Calibri"/>
                          <a:cs typeface="Simplified Arabic"/>
                        </a:rPr>
                        <a:t>66964</a:t>
                      </a:r>
                      <a:endParaRPr lang="en-US" sz="11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79339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2133" y="457201"/>
            <a:ext cx="7704667" cy="820378"/>
          </a:xfrm>
          <a:solidFill>
            <a:schemeClr val="accent6">
              <a:lumMod val="20000"/>
              <a:lumOff val="80000"/>
            </a:schemeClr>
          </a:solidFill>
          <a:effectLst>
            <a:glow rad="127000">
              <a:schemeClr val="accent6">
                <a:lumMod val="50000"/>
              </a:schemeClr>
            </a:glow>
          </a:effectLst>
        </p:spPr>
        <p:txBody>
          <a:bodyPr>
            <a:normAutofit/>
          </a:bodyPr>
          <a:lstStyle/>
          <a:p>
            <a:pPr lvl="0" fontAlgn="base">
              <a:spcAft>
                <a:spcPct val="0"/>
              </a:spcAft>
            </a:pPr>
            <a:r>
              <a:rPr lang="ar-SA" sz="2000" b="1" dirty="0">
                <a:solidFill>
                  <a:schemeClr val="accent6">
                    <a:lumMod val="50000"/>
                  </a:schemeClr>
                </a:solidFill>
                <a:latin typeface="Simplified Arabic" pitchFamily="18" charset="-78"/>
                <a:ea typeface="Calibri" pitchFamily="34" charset="0"/>
                <a:cs typeface="Simplified Arabic" pitchFamily="18" charset="-78"/>
              </a:rPr>
              <a:t>تأثير مستخلص ثمرة وساق نبات البروكلي على بعض الأنواع البكتيري</a:t>
            </a:r>
            <a:r>
              <a:rPr lang="ar-IQ" sz="2000" b="1" dirty="0">
                <a:solidFill>
                  <a:schemeClr val="accent6">
                    <a:lumMod val="50000"/>
                  </a:schemeClr>
                </a:solidFill>
                <a:latin typeface="Simplified Arabic" pitchFamily="18" charset="-78"/>
                <a:ea typeface="Calibri" pitchFamily="34" charset="0"/>
                <a:cs typeface="Simplified Arabic" pitchFamily="18" charset="-78"/>
              </a:rPr>
              <a:t>ة</a:t>
            </a:r>
            <a:br>
              <a:rPr lang="en-US" sz="2000" dirty="0">
                <a:solidFill>
                  <a:schemeClr val="accent6">
                    <a:lumMod val="50000"/>
                  </a:schemeClr>
                </a:solidFill>
                <a:latin typeface="Arial" pitchFamily="34" charset="0"/>
                <a:ea typeface="+mn-ea"/>
                <a:cs typeface="Arial" pitchFamily="34" charset="0"/>
              </a:rPr>
            </a:br>
            <a:endParaRPr lang="ar-SA" sz="2000" dirty="0">
              <a:solidFill>
                <a:schemeClr val="accent6">
                  <a:lumMod val="50000"/>
                </a:schemeClr>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893228473"/>
              </p:ext>
            </p:extLst>
          </p:nvPr>
        </p:nvGraphicFramePr>
        <p:xfrm>
          <a:off x="1619671" y="2052027"/>
          <a:ext cx="5250935" cy="3528394"/>
        </p:xfrm>
        <a:graphic>
          <a:graphicData uri="http://schemas.openxmlformats.org/drawingml/2006/table">
            <a:tbl>
              <a:tblPr firstRow="1" firstCol="1" bandRow="1"/>
              <a:tblGrid>
                <a:gridCol w="1748885">
                  <a:extLst>
                    <a:ext uri="{9D8B030D-6E8A-4147-A177-3AD203B41FA5}">
                      <a16:colId xmlns:a16="http://schemas.microsoft.com/office/drawing/2014/main" val="20000"/>
                    </a:ext>
                  </a:extLst>
                </a:gridCol>
                <a:gridCol w="1751025">
                  <a:extLst>
                    <a:ext uri="{9D8B030D-6E8A-4147-A177-3AD203B41FA5}">
                      <a16:colId xmlns:a16="http://schemas.microsoft.com/office/drawing/2014/main" val="20001"/>
                    </a:ext>
                  </a:extLst>
                </a:gridCol>
                <a:gridCol w="1751025">
                  <a:extLst>
                    <a:ext uri="{9D8B030D-6E8A-4147-A177-3AD203B41FA5}">
                      <a16:colId xmlns:a16="http://schemas.microsoft.com/office/drawing/2014/main" val="20002"/>
                    </a:ext>
                  </a:extLst>
                </a:gridCol>
              </a:tblGrid>
              <a:tr h="873521">
                <a:tc rowSpan="2">
                  <a:txBody>
                    <a:bodyPr/>
                    <a:lstStyle/>
                    <a:p>
                      <a:pPr algn="ctr" rtl="1">
                        <a:lnSpc>
                          <a:spcPct val="150000"/>
                        </a:lnSpc>
                        <a:spcBef>
                          <a:spcPts val="600"/>
                        </a:spcBef>
                        <a:spcAft>
                          <a:spcPts val="0"/>
                        </a:spcAft>
                      </a:pPr>
                      <a:r>
                        <a:rPr lang="en-US" sz="1400" b="1" dirty="0">
                          <a:solidFill>
                            <a:srgbClr val="000000"/>
                          </a:solidFill>
                          <a:effectLst/>
                          <a:latin typeface="Times New Roman"/>
                          <a:ea typeface="Calibri"/>
                          <a:cs typeface="Simplified Arabic"/>
                        </a:rPr>
                        <a:t>Bacteria</a:t>
                      </a:r>
                      <a:endParaRPr lang="en-US" sz="11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6">
                        <a:lumMod val="60000"/>
                        <a:lumOff val="40000"/>
                      </a:schemeClr>
                    </a:solidFill>
                  </a:tcPr>
                </a:tc>
                <a:tc gridSpan="2">
                  <a:txBody>
                    <a:bodyPr/>
                    <a:lstStyle/>
                    <a:p>
                      <a:pPr algn="ctr" rtl="1">
                        <a:lnSpc>
                          <a:spcPct val="150000"/>
                        </a:lnSpc>
                        <a:spcBef>
                          <a:spcPts val="600"/>
                        </a:spcBef>
                        <a:spcAft>
                          <a:spcPts val="0"/>
                        </a:spcAft>
                      </a:pPr>
                      <a:r>
                        <a:rPr lang="en-US" sz="1400" b="1" dirty="0">
                          <a:solidFill>
                            <a:srgbClr val="000000"/>
                          </a:solidFill>
                          <a:effectLst/>
                          <a:latin typeface="Times New Roman"/>
                          <a:ea typeface="Calibri"/>
                          <a:cs typeface="Simplified Arabic"/>
                        </a:rPr>
                        <a:t>Sample</a:t>
                      </a:r>
                      <a:endParaRPr lang="en-US"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pPr rtl="1"/>
                      <a:endParaRPr lang="ar-SA"/>
                    </a:p>
                  </a:txBody>
                  <a:tcPr/>
                </a:tc>
                <a:extLst>
                  <a:ext uri="{0D108BD9-81ED-4DB2-BD59-A6C34878D82A}">
                    <a16:rowId xmlns:a16="http://schemas.microsoft.com/office/drawing/2014/main" val="10000"/>
                  </a:ext>
                </a:extLst>
              </a:tr>
              <a:tr h="311220">
                <a:tc vMerge="1">
                  <a:txBody>
                    <a:bodyPr/>
                    <a:lstStyle/>
                    <a:p>
                      <a:pPr rtl="1"/>
                      <a:endParaRPr lang="ar-SA"/>
                    </a:p>
                  </a:txBody>
                  <a:tcPr/>
                </a:tc>
                <a:tc>
                  <a:txBody>
                    <a:bodyPr/>
                    <a:lstStyle/>
                    <a:p>
                      <a:pPr algn="ctr" rtl="1">
                        <a:lnSpc>
                          <a:spcPct val="150000"/>
                        </a:lnSpc>
                        <a:spcBef>
                          <a:spcPts val="600"/>
                        </a:spcBef>
                        <a:spcAft>
                          <a:spcPts val="0"/>
                        </a:spcAft>
                      </a:pPr>
                      <a:r>
                        <a:rPr lang="en-US" sz="1400" b="1" dirty="0">
                          <a:solidFill>
                            <a:srgbClr val="000000"/>
                          </a:solidFill>
                          <a:effectLst/>
                          <a:latin typeface="Times New Roman"/>
                          <a:ea typeface="Calibri"/>
                          <a:cs typeface="Simplified Arabic"/>
                        </a:rPr>
                        <a:t>Floret</a:t>
                      </a:r>
                      <a:endParaRPr lang="en-US"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1">
                        <a:lnSpc>
                          <a:spcPct val="150000"/>
                        </a:lnSpc>
                        <a:spcBef>
                          <a:spcPts val="600"/>
                        </a:spcBef>
                        <a:spcAft>
                          <a:spcPts val="0"/>
                        </a:spcAft>
                      </a:pPr>
                      <a:r>
                        <a:rPr lang="en-US" sz="1400" b="1" dirty="0">
                          <a:solidFill>
                            <a:srgbClr val="000000"/>
                          </a:solidFill>
                          <a:effectLst/>
                          <a:latin typeface="Times New Roman"/>
                          <a:ea typeface="Calibri"/>
                          <a:cs typeface="Simplified Arabic"/>
                        </a:rPr>
                        <a:t>Stem ±</a:t>
                      </a:r>
                      <a:endParaRPr lang="en-US"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1"/>
                  </a:ext>
                </a:extLst>
              </a:tr>
              <a:tr h="618660">
                <a:tc>
                  <a:txBody>
                    <a:bodyPr/>
                    <a:lstStyle/>
                    <a:p>
                      <a:pPr algn="ctr" rtl="1">
                        <a:lnSpc>
                          <a:spcPct val="150000"/>
                        </a:lnSpc>
                        <a:spcBef>
                          <a:spcPts val="600"/>
                        </a:spcBef>
                        <a:spcAft>
                          <a:spcPts val="0"/>
                        </a:spcAft>
                      </a:pPr>
                      <a:r>
                        <a:rPr lang="en-US" sz="1400" b="1" i="1" dirty="0" err="1">
                          <a:solidFill>
                            <a:srgbClr val="FF0000"/>
                          </a:solidFill>
                          <a:effectLst/>
                          <a:latin typeface="Times New Roman"/>
                          <a:ea typeface="Times New Roman"/>
                          <a:cs typeface="Simplified Arabic"/>
                        </a:rPr>
                        <a:t>Klebsiella</a:t>
                      </a:r>
                      <a:r>
                        <a:rPr lang="en-US" sz="1400" b="1" i="1" dirty="0">
                          <a:solidFill>
                            <a:srgbClr val="FF0000"/>
                          </a:solidFill>
                          <a:effectLst/>
                          <a:latin typeface="Times New Roman"/>
                          <a:ea typeface="Times New Roman"/>
                          <a:cs typeface="Simplified Arabic"/>
                        </a:rPr>
                        <a:t> </a:t>
                      </a:r>
                      <a:r>
                        <a:rPr lang="en-US" sz="1400" b="1" dirty="0" err="1">
                          <a:solidFill>
                            <a:srgbClr val="FF0000"/>
                          </a:solidFill>
                          <a:effectLst/>
                          <a:latin typeface="Times New Roman"/>
                          <a:ea typeface="Times New Roman"/>
                          <a:cs typeface="Simplified Arabic"/>
                        </a:rPr>
                        <a:t>sp</a:t>
                      </a:r>
                      <a:endParaRPr lang="en-US" sz="1100" dirty="0">
                        <a:solidFill>
                          <a:srgbClr val="FF0000"/>
                        </a:solidFill>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1">
                        <a:lnSpc>
                          <a:spcPct val="150000"/>
                        </a:lnSpc>
                        <a:spcBef>
                          <a:spcPts val="600"/>
                        </a:spcBef>
                        <a:spcAft>
                          <a:spcPts val="0"/>
                        </a:spcAft>
                      </a:pPr>
                      <a:r>
                        <a:rPr lang="en-US" sz="1400" b="1" dirty="0">
                          <a:solidFill>
                            <a:srgbClr val="FF0000"/>
                          </a:solidFill>
                          <a:effectLst/>
                          <a:latin typeface="Times New Roman"/>
                          <a:ea typeface="Calibri"/>
                          <a:cs typeface="Simplified Arabic"/>
                        </a:rPr>
                        <a:t>17.67± 0.57 </a:t>
                      </a:r>
                      <a:r>
                        <a:rPr lang="en-US" sz="1400" b="1" baseline="30000" dirty="0">
                          <a:solidFill>
                            <a:srgbClr val="FF0000"/>
                          </a:solidFill>
                          <a:effectLst/>
                          <a:latin typeface="Times New Roman"/>
                          <a:ea typeface="Calibri"/>
                          <a:cs typeface="Simplified Arabic"/>
                        </a:rPr>
                        <a:t>a</a:t>
                      </a:r>
                      <a:endParaRPr lang="en-US" sz="1100" b="1" dirty="0">
                        <a:solidFill>
                          <a:srgbClr val="FF0000"/>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a:lnSpc>
                          <a:spcPct val="150000"/>
                        </a:lnSpc>
                        <a:spcBef>
                          <a:spcPts val="600"/>
                        </a:spcBef>
                        <a:spcAft>
                          <a:spcPts val="0"/>
                        </a:spcAft>
                      </a:pPr>
                      <a:r>
                        <a:rPr lang="en-US" sz="1400" b="1" dirty="0">
                          <a:solidFill>
                            <a:srgbClr val="FF0000"/>
                          </a:solidFill>
                          <a:effectLst/>
                          <a:latin typeface="Times New Roman"/>
                          <a:ea typeface="Calibri"/>
                          <a:cs typeface="Simplified Arabic"/>
                        </a:rPr>
                        <a:t>12.67 ± 1.52 </a:t>
                      </a:r>
                      <a:r>
                        <a:rPr lang="en-US" sz="1400" b="1" baseline="30000" dirty="0">
                          <a:solidFill>
                            <a:srgbClr val="FF0000"/>
                          </a:solidFill>
                          <a:effectLst/>
                          <a:latin typeface="Times New Roman"/>
                          <a:ea typeface="Calibri"/>
                          <a:cs typeface="Simplified Arabic"/>
                        </a:rPr>
                        <a:t>b</a:t>
                      </a:r>
                      <a:endParaRPr lang="en-US" sz="1100" b="1" dirty="0">
                        <a:solidFill>
                          <a:srgbClr val="FF0000"/>
                        </a:solidFill>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583807">
                <a:tc>
                  <a:txBody>
                    <a:bodyPr/>
                    <a:lstStyle/>
                    <a:p>
                      <a:pPr algn="ctr" rtl="1">
                        <a:lnSpc>
                          <a:spcPct val="150000"/>
                        </a:lnSpc>
                        <a:spcBef>
                          <a:spcPts val="600"/>
                        </a:spcBef>
                        <a:spcAft>
                          <a:spcPts val="0"/>
                        </a:spcAft>
                      </a:pPr>
                      <a:r>
                        <a:rPr lang="en-US" sz="1400" b="1" i="1" dirty="0">
                          <a:solidFill>
                            <a:srgbClr val="000000"/>
                          </a:solidFill>
                          <a:effectLst/>
                          <a:latin typeface="Times New Roman"/>
                          <a:ea typeface="Times New Roman"/>
                          <a:cs typeface="Simplified Arabic"/>
                        </a:rPr>
                        <a:t>P. aeruginosa</a:t>
                      </a:r>
                      <a:endParaRPr lang="en-US" sz="11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1">
                        <a:lnSpc>
                          <a:spcPct val="150000"/>
                        </a:lnSpc>
                        <a:spcBef>
                          <a:spcPts val="600"/>
                        </a:spcBef>
                        <a:spcAft>
                          <a:spcPts val="0"/>
                        </a:spcAft>
                      </a:pPr>
                      <a:r>
                        <a:rPr lang="en-US" sz="1400" b="1" dirty="0">
                          <a:solidFill>
                            <a:srgbClr val="000000"/>
                          </a:solidFill>
                          <a:effectLst/>
                          <a:latin typeface="Times New Roman"/>
                          <a:ea typeface="Calibri"/>
                          <a:cs typeface="Simplified Arabic"/>
                        </a:rPr>
                        <a:t>15.00 ± 0.50 </a:t>
                      </a:r>
                      <a:r>
                        <a:rPr lang="en-US" sz="1400" b="1" baseline="30000" dirty="0">
                          <a:solidFill>
                            <a:srgbClr val="000000"/>
                          </a:solidFill>
                          <a:effectLst/>
                          <a:latin typeface="Times New Roman"/>
                          <a:ea typeface="Calibri"/>
                          <a:cs typeface="Simplified Arabic"/>
                        </a:rPr>
                        <a:t>a</a:t>
                      </a:r>
                      <a:endParaRPr lang="en-US" sz="11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a:lnSpc>
                          <a:spcPct val="150000"/>
                        </a:lnSpc>
                        <a:spcBef>
                          <a:spcPts val="600"/>
                        </a:spcBef>
                        <a:spcAft>
                          <a:spcPts val="0"/>
                        </a:spcAft>
                      </a:pPr>
                      <a:r>
                        <a:rPr kumimoji="0" lang="en-US" sz="1400" b="1" i="0" u="none" strike="noStrike" kern="1200" cap="none" spc="0" normalizeH="0" baseline="0" noProof="0" dirty="0">
                          <a:ln>
                            <a:noFill/>
                          </a:ln>
                          <a:solidFill>
                            <a:srgbClr val="000000"/>
                          </a:solidFill>
                          <a:effectLst/>
                          <a:uLnTx/>
                          <a:uFillTx/>
                          <a:latin typeface="Times New Roman"/>
                          <a:ea typeface="Calibri"/>
                          <a:cs typeface="Simplified Arabic"/>
                        </a:rPr>
                        <a:t>±1.00</a:t>
                      </a:r>
                      <a:r>
                        <a:rPr kumimoji="0" lang="en-US" sz="1400" b="1" i="0" u="none" strike="noStrike" kern="1200" cap="none" spc="0" normalizeH="0" baseline="30000" noProof="0" dirty="0">
                          <a:ln>
                            <a:noFill/>
                          </a:ln>
                          <a:solidFill>
                            <a:srgbClr val="000000"/>
                          </a:solidFill>
                          <a:effectLst/>
                          <a:uLnTx/>
                          <a:uFillTx/>
                          <a:latin typeface="Times New Roman"/>
                          <a:ea typeface="Calibri"/>
                          <a:cs typeface="Simplified Arabic"/>
                        </a:rPr>
                        <a:t> b</a:t>
                      </a:r>
                      <a:r>
                        <a:rPr lang="ar-SA" sz="1400" b="1" dirty="0">
                          <a:solidFill>
                            <a:srgbClr val="000000"/>
                          </a:solidFill>
                          <a:effectLst/>
                          <a:latin typeface="Times New Roman"/>
                          <a:ea typeface="Calibri"/>
                          <a:cs typeface="Simplified Arabic"/>
                        </a:rPr>
                        <a:t> </a:t>
                      </a:r>
                      <a:r>
                        <a:rPr lang="en-US" sz="1400" b="1" dirty="0">
                          <a:solidFill>
                            <a:srgbClr val="000000"/>
                          </a:solidFill>
                          <a:effectLst/>
                          <a:latin typeface="Times New Roman"/>
                          <a:ea typeface="Calibri"/>
                          <a:cs typeface="Simplified Arabic"/>
                        </a:rPr>
                        <a:t>7.00</a:t>
                      </a:r>
                      <a:endParaRPr lang="en-US" sz="11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513916">
                <a:tc>
                  <a:txBody>
                    <a:bodyPr/>
                    <a:lstStyle/>
                    <a:p>
                      <a:pPr algn="ctr" rtl="1">
                        <a:lnSpc>
                          <a:spcPct val="150000"/>
                        </a:lnSpc>
                        <a:spcBef>
                          <a:spcPts val="600"/>
                        </a:spcBef>
                        <a:spcAft>
                          <a:spcPts val="0"/>
                        </a:spcAft>
                      </a:pPr>
                      <a:r>
                        <a:rPr lang="en-US" sz="1400" b="1" i="1" dirty="0">
                          <a:solidFill>
                            <a:srgbClr val="000000"/>
                          </a:solidFill>
                          <a:effectLst/>
                          <a:latin typeface="Times New Roman"/>
                          <a:ea typeface="Times New Roman"/>
                          <a:cs typeface="Simplified Arabic"/>
                        </a:rPr>
                        <a:t>E. coli</a:t>
                      </a:r>
                      <a:endParaRPr lang="en-US" sz="11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1">
                        <a:lnSpc>
                          <a:spcPct val="150000"/>
                        </a:lnSpc>
                        <a:spcBef>
                          <a:spcPts val="600"/>
                        </a:spcBef>
                        <a:spcAft>
                          <a:spcPts val="0"/>
                        </a:spcAft>
                      </a:pPr>
                      <a:r>
                        <a:rPr lang="en-US" sz="1400" b="1" dirty="0">
                          <a:solidFill>
                            <a:srgbClr val="000000"/>
                          </a:solidFill>
                          <a:effectLst/>
                          <a:latin typeface="Times New Roman"/>
                          <a:ea typeface="Calibri"/>
                          <a:cs typeface="Simplified Arabic"/>
                        </a:rPr>
                        <a:t>13.00 ± 1.00 </a:t>
                      </a:r>
                      <a:r>
                        <a:rPr lang="en-US" sz="1400" b="1" baseline="30000" dirty="0">
                          <a:solidFill>
                            <a:srgbClr val="000000"/>
                          </a:solidFill>
                          <a:effectLst/>
                          <a:latin typeface="Times New Roman"/>
                          <a:ea typeface="Calibri"/>
                          <a:cs typeface="Simplified Arabic"/>
                        </a:rPr>
                        <a:t>a</a:t>
                      </a:r>
                      <a:endParaRPr lang="en-US" sz="11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a:lnSpc>
                          <a:spcPct val="150000"/>
                        </a:lnSpc>
                        <a:spcBef>
                          <a:spcPts val="600"/>
                        </a:spcBef>
                        <a:spcAft>
                          <a:spcPts val="0"/>
                        </a:spcAft>
                      </a:pPr>
                      <a:r>
                        <a:rPr lang="en-US" sz="1400" b="1">
                          <a:solidFill>
                            <a:srgbClr val="000000"/>
                          </a:solidFill>
                          <a:effectLst/>
                          <a:latin typeface="Times New Roman"/>
                          <a:ea typeface="Calibri"/>
                          <a:cs typeface="Simplified Arabic"/>
                        </a:rPr>
                        <a:t>8.33 ± 0.58 </a:t>
                      </a:r>
                      <a:r>
                        <a:rPr lang="en-US" sz="1400" b="1" baseline="30000">
                          <a:solidFill>
                            <a:srgbClr val="000000"/>
                          </a:solidFill>
                          <a:effectLst/>
                          <a:latin typeface="Times New Roman"/>
                          <a:ea typeface="Calibri"/>
                          <a:cs typeface="Simplified Arabic"/>
                        </a:rPr>
                        <a:t>b</a:t>
                      </a:r>
                      <a:endParaRPr lang="en-US" sz="1100" b="1">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627270">
                <a:tc>
                  <a:txBody>
                    <a:bodyPr/>
                    <a:lstStyle/>
                    <a:p>
                      <a:pPr algn="ctr" rtl="1">
                        <a:lnSpc>
                          <a:spcPct val="150000"/>
                        </a:lnSpc>
                        <a:spcBef>
                          <a:spcPts val="600"/>
                        </a:spcBef>
                        <a:spcAft>
                          <a:spcPts val="0"/>
                        </a:spcAft>
                      </a:pPr>
                      <a:r>
                        <a:rPr lang="en-US" sz="1400" b="1" i="1" dirty="0">
                          <a:solidFill>
                            <a:srgbClr val="000000"/>
                          </a:solidFill>
                          <a:effectLst/>
                          <a:latin typeface="Times New Roman"/>
                          <a:ea typeface="Times New Roman"/>
                          <a:cs typeface="Simplified Arabic"/>
                        </a:rPr>
                        <a:t>S. </a:t>
                      </a:r>
                      <a:r>
                        <a:rPr lang="en-US" sz="1400" b="1" i="1" dirty="0" err="1">
                          <a:solidFill>
                            <a:srgbClr val="000000"/>
                          </a:solidFill>
                          <a:effectLst/>
                          <a:latin typeface="Times New Roman"/>
                          <a:ea typeface="Times New Roman"/>
                          <a:cs typeface="Simplified Arabic"/>
                        </a:rPr>
                        <a:t>aureu</a:t>
                      </a:r>
                      <a:endParaRPr lang="en-US" sz="1100" dirty="0">
                        <a:effectLst/>
                        <a:latin typeface="Calibri"/>
                        <a:ea typeface="Calibri"/>
                        <a:cs typeface="Arial"/>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a:lnSpc>
                          <a:spcPct val="150000"/>
                        </a:lnSpc>
                        <a:spcBef>
                          <a:spcPts val="600"/>
                        </a:spcBef>
                        <a:spcAft>
                          <a:spcPts val="0"/>
                        </a:spcAft>
                      </a:pPr>
                      <a:r>
                        <a:rPr lang="en-US" sz="1400" b="1" dirty="0">
                          <a:solidFill>
                            <a:srgbClr val="000000"/>
                          </a:solidFill>
                          <a:effectLst/>
                          <a:latin typeface="Times New Roman"/>
                          <a:ea typeface="Calibri"/>
                          <a:cs typeface="Simplified Arabic"/>
                        </a:rPr>
                        <a:t>12.00 ± 1.00 </a:t>
                      </a:r>
                      <a:r>
                        <a:rPr lang="en-US" sz="1400" b="1" baseline="30000" dirty="0">
                          <a:solidFill>
                            <a:srgbClr val="000000"/>
                          </a:solidFill>
                          <a:effectLst/>
                          <a:latin typeface="Times New Roman"/>
                          <a:ea typeface="Calibri"/>
                          <a:cs typeface="Simplified Arabic"/>
                        </a:rPr>
                        <a:t>a</a:t>
                      </a:r>
                      <a:endParaRPr lang="en-US" sz="11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a:lnSpc>
                          <a:spcPct val="150000"/>
                        </a:lnSpc>
                        <a:spcBef>
                          <a:spcPts val="600"/>
                        </a:spcBef>
                        <a:spcAft>
                          <a:spcPts val="0"/>
                        </a:spcAft>
                      </a:pPr>
                      <a:r>
                        <a:rPr lang="en-US" sz="1400" b="1" dirty="0">
                          <a:solidFill>
                            <a:srgbClr val="000000"/>
                          </a:solidFill>
                          <a:effectLst/>
                          <a:latin typeface="Times New Roman"/>
                          <a:ea typeface="Calibri"/>
                          <a:cs typeface="Simplified Arabic"/>
                        </a:rPr>
                        <a:t>9.33 ± 0.57 </a:t>
                      </a:r>
                      <a:r>
                        <a:rPr lang="en-US" sz="1400" b="1" baseline="30000" dirty="0">
                          <a:solidFill>
                            <a:srgbClr val="000000"/>
                          </a:solidFill>
                          <a:effectLst/>
                          <a:latin typeface="Times New Roman"/>
                          <a:ea typeface="Calibri"/>
                          <a:cs typeface="Simplified Arabic"/>
                        </a:rPr>
                        <a:t>b</a:t>
                      </a:r>
                      <a:endParaRPr lang="en-US" sz="1100" b="1"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bl>
          </a:graphicData>
        </a:graphic>
      </p:graphicFrame>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5661248"/>
            <a:ext cx="5267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85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340768"/>
            <a:ext cx="5275126" cy="3885304"/>
          </a:xfrm>
          <a:prstGeom prst="ellipse">
            <a:avLst/>
          </a:prstGeom>
          <a:ln w="9525">
            <a:solidFill>
              <a:schemeClr val="accent6">
                <a:lumMod val="60000"/>
                <a:lumOff val="40000"/>
              </a:schemeClr>
            </a:solidFill>
            <a:miter lim="800000"/>
            <a:headEnd/>
            <a:tailEnd/>
          </a:ln>
          <a:effectLst>
            <a:glow rad="127000">
              <a:schemeClr val="accent6">
                <a:lumMod val="60000"/>
                <a:lumOff val="40000"/>
              </a:schemeClr>
            </a:glow>
            <a:outerShdw dist="35921" dir="2700000" algn="ctr" rotWithShape="0">
              <a:schemeClr val="bg2"/>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58911685"/>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2133" y="457200"/>
            <a:ext cx="7704667" cy="5636095"/>
          </a:xfrm>
          <a:solidFill>
            <a:schemeClr val="accent6">
              <a:lumMod val="20000"/>
              <a:lumOff val="80000"/>
            </a:schemeClr>
          </a:solidFill>
          <a:effectLst>
            <a:glow rad="127000">
              <a:schemeClr val="accent6">
                <a:lumMod val="50000"/>
              </a:schemeClr>
            </a:glow>
          </a:effectLst>
        </p:spPr>
        <p:txBody>
          <a:bodyPr/>
          <a:lstStyle/>
          <a:p>
            <a:endParaRPr lang="ar-SA" dirty="0"/>
          </a:p>
        </p:txBody>
      </p:sp>
      <p:pic>
        <p:nvPicPr>
          <p:cNvPr id="1536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72200" y="1766174"/>
            <a:ext cx="1567153" cy="1621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110" y="1766174"/>
            <a:ext cx="1343073" cy="1536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773669"/>
            <a:ext cx="1450975" cy="1543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53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3543831"/>
            <a:ext cx="2088232" cy="1543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صورة 9"/>
          <p:cNvPicPr/>
          <p:nvPr/>
        </p:nvPicPr>
        <p:blipFill>
          <a:blip r:embed="rId6">
            <a:extLst>
              <a:ext uri="{28A0092B-C50C-407E-A947-70E740481C1C}">
                <a14:useLocalDpi xmlns:a14="http://schemas.microsoft.com/office/drawing/2010/main" val="0"/>
              </a:ext>
            </a:extLst>
          </a:blip>
          <a:srcRect/>
          <a:stretch>
            <a:fillRect/>
          </a:stretch>
        </p:blipFill>
        <p:spPr bwMode="auto">
          <a:xfrm>
            <a:off x="5868144" y="3573016"/>
            <a:ext cx="2088232" cy="15138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صورة 10"/>
          <p:cNvPicPr/>
          <p:nvPr/>
        </p:nvPicPr>
        <p:blipFill>
          <a:blip r:embed="rId7">
            <a:extLst>
              <a:ext uri="{28A0092B-C50C-407E-A947-70E740481C1C}">
                <a14:useLocalDpi xmlns:a14="http://schemas.microsoft.com/office/drawing/2010/main" val="0"/>
              </a:ext>
            </a:extLst>
          </a:blip>
          <a:srcRect/>
          <a:stretch>
            <a:fillRect/>
          </a:stretch>
        </p:blipFill>
        <p:spPr bwMode="auto">
          <a:xfrm>
            <a:off x="3733800" y="3573016"/>
            <a:ext cx="1918320" cy="14846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صورة 11"/>
          <p:cNvPicPr/>
          <p:nvPr/>
        </p:nvPicPr>
        <p:blipFill>
          <a:blip r:embed="rId8">
            <a:extLst>
              <a:ext uri="{28A0092B-C50C-407E-A947-70E740481C1C}">
                <a14:useLocalDpi xmlns:a14="http://schemas.microsoft.com/office/drawing/2010/main" val="0"/>
              </a:ext>
            </a:extLst>
          </a:blip>
          <a:srcRect/>
          <a:stretch>
            <a:fillRect/>
          </a:stretch>
        </p:blipFill>
        <p:spPr bwMode="auto">
          <a:xfrm>
            <a:off x="1403648" y="1766173"/>
            <a:ext cx="1584176" cy="1550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مستطيل 4"/>
          <p:cNvSpPr/>
          <p:nvPr/>
        </p:nvSpPr>
        <p:spPr>
          <a:xfrm>
            <a:off x="1403648" y="5043437"/>
            <a:ext cx="6552727" cy="430887"/>
          </a:xfrm>
          <a:prstGeom prst="rect">
            <a:avLst/>
          </a:prstGeom>
        </p:spPr>
        <p:txBody>
          <a:bodyPr wrap="square">
            <a:spAutoFit/>
          </a:bodyPr>
          <a:lstStyle/>
          <a:p>
            <a:pPr algn="ctr">
              <a:lnSpc>
                <a:spcPct val="150000"/>
              </a:lnSpc>
            </a:pPr>
            <a:r>
              <a:rPr lang="ar-SA" sz="1600" b="1" dirty="0">
                <a:solidFill>
                  <a:srgbClr val="000000"/>
                </a:solidFill>
                <a:effectLst/>
                <a:latin typeface="Times New Roman"/>
                <a:ea typeface="Calibri"/>
                <a:cs typeface="Simplified Arabic"/>
              </a:rPr>
              <a:t>صورة (</a:t>
            </a:r>
            <a:r>
              <a:rPr lang="en-US" sz="1600" b="1" dirty="0">
                <a:solidFill>
                  <a:srgbClr val="000000"/>
                </a:solidFill>
                <a:effectLst/>
                <a:latin typeface="Times New Roman"/>
                <a:ea typeface="Calibri"/>
                <a:cs typeface="Simplified Arabic"/>
              </a:rPr>
              <a:t>1-4</a:t>
            </a:r>
            <a:r>
              <a:rPr lang="ar-SA" sz="1600" b="1" dirty="0">
                <a:solidFill>
                  <a:srgbClr val="000000"/>
                </a:solidFill>
                <a:effectLst/>
                <a:latin typeface="Times New Roman"/>
                <a:ea typeface="Calibri"/>
                <a:cs typeface="Simplified Arabic"/>
              </a:rPr>
              <a:t>) يوضح الكشوفات النوعية الأولية للمركبات الفعالة في نبات البروكلي</a:t>
            </a:r>
            <a:endParaRPr lang="en-US" sz="1600" dirty="0">
              <a:ea typeface="Calibri"/>
              <a:cs typeface="Arial"/>
            </a:endParaRPr>
          </a:p>
        </p:txBody>
      </p:sp>
    </p:spTree>
    <p:extLst>
      <p:ext uri="{BB962C8B-B14F-4D97-AF65-F5344CB8AC3E}">
        <p14:creationId xmlns:p14="http://schemas.microsoft.com/office/powerpoint/2010/main" val="3926502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87624" y="980728"/>
            <a:ext cx="7499176" cy="5256583"/>
          </a:xfrm>
          <a:solidFill>
            <a:schemeClr val="accent6">
              <a:lumMod val="20000"/>
              <a:lumOff val="80000"/>
            </a:schemeClr>
          </a:solidFill>
          <a:effectLst>
            <a:glow rad="127000">
              <a:schemeClr val="accent6">
                <a:lumMod val="50000"/>
              </a:schemeClr>
            </a:glow>
          </a:effectLst>
        </p:spPr>
        <p:txBody>
          <a:bodyPr/>
          <a:lstStyle/>
          <a:p>
            <a:endParaRPr lang="ar-SA" dirty="0"/>
          </a:p>
        </p:txBody>
      </p:sp>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34437" y="1124744"/>
            <a:ext cx="5275126" cy="424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1570892" y="5230978"/>
            <a:ext cx="6030416" cy="738664"/>
          </a:xfrm>
          <a:prstGeom prst="rect">
            <a:avLst/>
          </a:prstGeom>
        </p:spPr>
        <p:txBody>
          <a:bodyPr wrap="square">
            <a:spAutoFit/>
          </a:bodyPr>
          <a:lstStyle/>
          <a:p>
            <a:pPr lvl="0" algn="ctr">
              <a:lnSpc>
                <a:spcPct val="150000"/>
              </a:lnSpc>
            </a:pPr>
            <a:r>
              <a:rPr lang="ar-IQ" sz="1400" b="1" dirty="0">
                <a:solidFill>
                  <a:srgbClr val="000000"/>
                </a:solidFill>
                <a:latin typeface="Times New Roman"/>
                <a:ea typeface="Calibri"/>
                <a:cs typeface="Simplified Arabic"/>
              </a:rPr>
              <a:t>الشكل (</a:t>
            </a:r>
            <a:r>
              <a:rPr lang="en-US" sz="1400" b="1" dirty="0">
                <a:solidFill>
                  <a:srgbClr val="000000"/>
                </a:solidFill>
                <a:latin typeface="Times New Roman"/>
                <a:ea typeface="Calibri"/>
                <a:cs typeface="Simplified Arabic"/>
              </a:rPr>
              <a:t>2-4</a:t>
            </a:r>
            <a:r>
              <a:rPr lang="ar-IQ" sz="1400" b="1" dirty="0">
                <a:solidFill>
                  <a:srgbClr val="000000"/>
                </a:solidFill>
                <a:latin typeface="Times New Roman"/>
                <a:ea typeface="Calibri"/>
                <a:cs typeface="Simplified Arabic"/>
              </a:rPr>
              <a:t>) يوضح النسبة المئوية لكسح الجذور الحرة لنبات البروكلي والأحرف الأبجدية </a:t>
            </a:r>
            <a:r>
              <a:rPr lang="en-US" sz="1400" b="1" dirty="0">
                <a:solidFill>
                  <a:srgbClr val="000000"/>
                </a:solidFill>
                <a:latin typeface="Times New Roman"/>
                <a:ea typeface="Calibri"/>
                <a:cs typeface="Simplified Arabic"/>
              </a:rPr>
              <a:t>a, b</a:t>
            </a:r>
            <a:r>
              <a:rPr lang="en-US" sz="1400" b="1" dirty="0">
                <a:solidFill>
                  <a:srgbClr val="000000"/>
                </a:solidFill>
                <a:latin typeface="Simplified Arabic"/>
                <a:ea typeface="Calibri"/>
                <a:cs typeface="Arial"/>
              </a:rPr>
              <a:t> </a:t>
            </a:r>
            <a:r>
              <a:rPr lang="ar-SA" sz="1400" b="1" dirty="0">
                <a:solidFill>
                  <a:srgbClr val="000000"/>
                </a:solidFill>
                <a:latin typeface="Times New Roman"/>
                <a:ea typeface="Calibri"/>
                <a:cs typeface="Simplified Arabic"/>
              </a:rPr>
              <a:t>تعني وجود فروقات معنوية تحت مستوى احتمال </a:t>
            </a:r>
            <a:r>
              <a:rPr lang="en-GB" sz="1400" b="1" dirty="0">
                <a:solidFill>
                  <a:srgbClr val="000000"/>
                </a:solidFill>
                <a:latin typeface="Times New Roman"/>
                <a:ea typeface="Calibri"/>
                <a:cs typeface="Simplified Arabic"/>
              </a:rPr>
              <a:t>0.05</a:t>
            </a:r>
            <a:endParaRPr lang="en-US" sz="1400" dirty="0">
              <a:solidFill>
                <a:prstClr val="black"/>
              </a:solidFill>
              <a:ea typeface="Calibri"/>
              <a:cs typeface="Arial"/>
            </a:endParaRPr>
          </a:p>
        </p:txBody>
      </p:sp>
    </p:spTree>
    <p:extLst>
      <p:ext uri="{BB962C8B-B14F-4D97-AF65-F5344CB8AC3E}">
        <p14:creationId xmlns:p14="http://schemas.microsoft.com/office/powerpoint/2010/main" val="1730893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2133" y="858184"/>
            <a:ext cx="7704667" cy="5595151"/>
          </a:xfrm>
          <a:solidFill>
            <a:schemeClr val="accent6">
              <a:lumMod val="20000"/>
              <a:lumOff val="80000"/>
            </a:schemeClr>
          </a:solidFill>
          <a:effectLst>
            <a:glow rad="127000">
              <a:schemeClr val="accent6">
                <a:lumMod val="50000"/>
              </a:schemeClr>
            </a:glow>
          </a:effectLst>
        </p:spPr>
        <p:txBody>
          <a:bodyPr/>
          <a:lstStyle/>
          <a:p>
            <a:endParaRPr lang="ar-SA" dirty="0"/>
          </a:p>
        </p:txBody>
      </p:sp>
      <p:sp>
        <p:nvSpPr>
          <p:cNvPr id="3" name="عنصر نائب للمحتوى 2"/>
          <p:cNvSpPr>
            <a:spLocks noGrp="1"/>
          </p:cNvSpPr>
          <p:nvPr>
            <p:ph idx="1"/>
          </p:nvPr>
        </p:nvSpPr>
        <p:spPr/>
        <p:txBody>
          <a:bodyPr/>
          <a:lstStyle/>
          <a:p>
            <a:pPr algn="ctr" rtl="0">
              <a:lnSpc>
                <a:spcPct val="150000"/>
              </a:lnSpc>
              <a:spcBef>
                <a:spcPts val="600"/>
              </a:spcBef>
              <a:spcAft>
                <a:spcPts val="0"/>
              </a:spcAft>
            </a:pPr>
            <a:endParaRPr lang="ar-SA" dirty="0">
              <a:solidFill>
                <a:srgbClr val="000000"/>
              </a:solidFill>
              <a:effectLst/>
              <a:latin typeface="Times New Roman"/>
              <a:ea typeface="Calibri"/>
              <a:cs typeface="Simplified Arabic"/>
            </a:endParaRPr>
          </a:p>
          <a:p>
            <a:endParaRPr lang="ar-SA" i="1"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8338" y="1606550"/>
            <a:ext cx="5267325" cy="364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043608" y="5013176"/>
            <a:ext cx="7344816" cy="830997"/>
          </a:xfrm>
          <a:prstGeom prst="rect">
            <a:avLst/>
          </a:prstGeom>
        </p:spPr>
        <p:txBody>
          <a:bodyPr wrap="square">
            <a:spAutoFit/>
          </a:bodyPr>
          <a:lstStyle/>
          <a:p>
            <a:pPr algn="ctr">
              <a:lnSpc>
                <a:spcPct val="150000"/>
              </a:lnSpc>
            </a:pPr>
            <a:r>
              <a:rPr lang="ar-IQ" sz="1400" b="1" dirty="0">
                <a:solidFill>
                  <a:srgbClr val="000000"/>
                </a:solidFill>
                <a:effectLst/>
                <a:latin typeface="Times New Roman"/>
                <a:ea typeface="Calibri"/>
                <a:cs typeface="Simplified Arabic"/>
              </a:rPr>
              <a:t>الشكل (</a:t>
            </a:r>
            <a:r>
              <a:rPr lang="en-US" sz="1400" b="1" dirty="0">
                <a:solidFill>
                  <a:srgbClr val="000000"/>
                </a:solidFill>
                <a:effectLst/>
                <a:latin typeface="Times New Roman"/>
                <a:ea typeface="Calibri"/>
                <a:cs typeface="Simplified Arabic"/>
              </a:rPr>
              <a:t>3-4</a:t>
            </a:r>
            <a:r>
              <a:rPr lang="ar-IQ" sz="1400" b="1" dirty="0">
                <a:solidFill>
                  <a:srgbClr val="000000"/>
                </a:solidFill>
                <a:effectLst/>
                <a:latin typeface="Times New Roman"/>
                <a:ea typeface="Calibri"/>
                <a:cs typeface="Simplified Arabic"/>
              </a:rPr>
              <a:t>) يوضح تركيز محتوى الفينول الكلي في أزهار وساق نبات البروكلي</a:t>
            </a:r>
            <a:endParaRPr lang="en-US" sz="1400" dirty="0">
              <a:ea typeface="Calibri"/>
              <a:cs typeface="Arial"/>
            </a:endParaRPr>
          </a:p>
          <a:p>
            <a:pPr algn="ctr">
              <a:lnSpc>
                <a:spcPct val="150000"/>
              </a:lnSpc>
            </a:pPr>
            <a:r>
              <a:rPr lang="ar-SA" sz="1400" b="1" dirty="0">
                <a:solidFill>
                  <a:srgbClr val="000000"/>
                </a:solidFill>
                <a:effectLst/>
                <a:latin typeface="Times New Roman"/>
                <a:ea typeface="Calibri"/>
                <a:cs typeface="Simplified Arabic"/>
              </a:rPr>
              <a:t>الأحرف الأبجدية </a:t>
            </a:r>
            <a:r>
              <a:rPr lang="en-US" sz="1400" b="1" dirty="0" err="1">
                <a:solidFill>
                  <a:srgbClr val="000000"/>
                </a:solidFill>
                <a:effectLst/>
                <a:latin typeface="Times New Roman"/>
                <a:ea typeface="Calibri"/>
                <a:cs typeface="Simplified Arabic"/>
              </a:rPr>
              <a:t>a,b</a:t>
            </a:r>
            <a:r>
              <a:rPr lang="ar-SA" sz="1400" b="1" dirty="0">
                <a:solidFill>
                  <a:srgbClr val="000000"/>
                </a:solidFill>
                <a:effectLst/>
                <a:latin typeface="Times New Roman"/>
                <a:ea typeface="Calibri"/>
                <a:cs typeface="Simplified Arabic"/>
              </a:rPr>
              <a:t> المختلفة تعني وجود اختلافات معنوية تحت مستوى احتمال</a:t>
            </a:r>
            <a:r>
              <a:rPr lang="en-US" b="1" dirty="0">
                <a:solidFill>
                  <a:srgbClr val="000000"/>
                </a:solidFill>
                <a:effectLst/>
                <a:latin typeface="Times New Roman"/>
                <a:ea typeface="Calibri"/>
                <a:cs typeface="Simplified Arabic"/>
              </a:rPr>
              <a:t>0.05</a:t>
            </a:r>
            <a:r>
              <a:rPr lang="en-US" b="1" dirty="0">
                <a:solidFill>
                  <a:srgbClr val="000000"/>
                </a:solidFill>
                <a:effectLst/>
                <a:latin typeface="Simplified Arabic"/>
                <a:ea typeface="Calibri"/>
                <a:cs typeface="Arial"/>
              </a:rPr>
              <a:t> </a:t>
            </a:r>
            <a:endParaRPr lang="en-US" dirty="0">
              <a:ea typeface="Calibri"/>
              <a:cs typeface="Arial"/>
            </a:endParaRPr>
          </a:p>
        </p:txBody>
      </p:sp>
    </p:spTree>
    <p:extLst>
      <p:ext uri="{BB962C8B-B14F-4D97-AF65-F5344CB8AC3E}">
        <p14:creationId xmlns:p14="http://schemas.microsoft.com/office/powerpoint/2010/main" val="2428818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2133" y="1124744"/>
            <a:ext cx="7704667" cy="4896543"/>
          </a:xfrm>
          <a:solidFill>
            <a:schemeClr val="accent6">
              <a:lumMod val="20000"/>
              <a:lumOff val="80000"/>
            </a:schemeClr>
          </a:solidFill>
          <a:effectLst>
            <a:glow rad="127000">
              <a:schemeClr val="accent6">
                <a:lumMod val="50000"/>
              </a:schemeClr>
            </a:glow>
          </a:effectLst>
        </p:spPr>
        <p:txBody>
          <a:bodyPr/>
          <a:lstStyle/>
          <a:p>
            <a:endParaRPr lang="ar-SA" dirty="0"/>
          </a:p>
        </p:txBody>
      </p:sp>
      <p:pic>
        <p:nvPicPr>
          <p:cNvPr id="1843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772816"/>
            <a:ext cx="5276652"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145396" y="4380786"/>
            <a:ext cx="4572000" cy="2100575"/>
          </a:xfrm>
          <a:prstGeom prst="rect">
            <a:avLst/>
          </a:prstGeom>
        </p:spPr>
        <p:txBody>
          <a:bodyPr>
            <a:spAutoFit/>
          </a:bodyPr>
          <a:lstStyle/>
          <a:p>
            <a:pPr algn="ctr">
              <a:lnSpc>
                <a:spcPct val="150000"/>
              </a:lnSpc>
            </a:pPr>
            <a:endParaRPr lang="en-US" sz="1400" b="1" dirty="0">
              <a:solidFill>
                <a:srgbClr val="000000"/>
              </a:solidFill>
              <a:effectLst/>
              <a:latin typeface="Times New Roman"/>
              <a:ea typeface="Calibri"/>
              <a:cs typeface="Simplified Arabic"/>
            </a:endParaRPr>
          </a:p>
          <a:p>
            <a:pPr algn="ctr">
              <a:lnSpc>
                <a:spcPct val="150000"/>
              </a:lnSpc>
            </a:pPr>
            <a:endParaRPr lang="en-US" sz="1400" b="1" dirty="0">
              <a:solidFill>
                <a:srgbClr val="000000"/>
              </a:solidFill>
              <a:latin typeface="Times New Roman"/>
              <a:ea typeface="Calibri"/>
              <a:cs typeface="Simplified Arabic"/>
            </a:endParaRPr>
          </a:p>
          <a:p>
            <a:pPr algn="ctr">
              <a:lnSpc>
                <a:spcPct val="150000"/>
              </a:lnSpc>
            </a:pPr>
            <a:r>
              <a:rPr lang="ar-IQ" sz="1400" b="1" dirty="0">
                <a:solidFill>
                  <a:srgbClr val="000000"/>
                </a:solidFill>
                <a:effectLst/>
                <a:latin typeface="Times New Roman"/>
                <a:ea typeface="Calibri"/>
                <a:cs typeface="Simplified Arabic"/>
              </a:rPr>
              <a:t>الشكل (</a:t>
            </a:r>
            <a:r>
              <a:rPr lang="en-US" sz="1400" b="1" dirty="0">
                <a:solidFill>
                  <a:srgbClr val="000000"/>
                </a:solidFill>
                <a:effectLst/>
                <a:latin typeface="Times New Roman"/>
                <a:ea typeface="Calibri"/>
                <a:cs typeface="Simplified Arabic"/>
              </a:rPr>
              <a:t>4-4</a:t>
            </a:r>
            <a:r>
              <a:rPr lang="ar-IQ" sz="1400" b="1" dirty="0">
                <a:solidFill>
                  <a:srgbClr val="000000"/>
                </a:solidFill>
                <a:effectLst/>
                <a:latin typeface="Times New Roman"/>
                <a:ea typeface="Calibri"/>
                <a:cs typeface="Simplified Arabic"/>
              </a:rPr>
              <a:t>) المنحنى القياسي لمحتوى الفينول الكلي لحامض </a:t>
            </a:r>
            <a:r>
              <a:rPr lang="en-US" sz="1400" b="1" dirty="0">
                <a:solidFill>
                  <a:srgbClr val="000000"/>
                </a:solidFill>
                <a:effectLst/>
                <a:latin typeface="Times New Roman"/>
                <a:ea typeface="Calibri"/>
                <a:cs typeface="Simplified Arabic"/>
              </a:rPr>
              <a:t>Gallic acid</a:t>
            </a:r>
            <a:endParaRPr lang="en-US" sz="1400" dirty="0">
              <a:ea typeface="Calibri"/>
              <a:cs typeface="Arial"/>
            </a:endParaRPr>
          </a:p>
          <a:p>
            <a:pPr algn="justLow">
              <a:lnSpc>
                <a:spcPct val="150000"/>
              </a:lnSpc>
              <a:spcBef>
                <a:spcPts val="600"/>
              </a:spcBef>
            </a:pPr>
            <a:r>
              <a:rPr lang="ar-SA" sz="2000" b="1" dirty="0">
                <a:solidFill>
                  <a:srgbClr val="000000"/>
                </a:solidFill>
                <a:effectLst/>
                <a:latin typeface="Times New Roman"/>
                <a:ea typeface="Calibri"/>
                <a:cs typeface="Simplified Arabic"/>
              </a:rPr>
              <a:t> </a:t>
            </a:r>
            <a:endParaRPr lang="en-US" sz="1600" dirty="0">
              <a:ea typeface="Calibri"/>
              <a:cs typeface="Arial"/>
            </a:endParaRPr>
          </a:p>
          <a:p>
            <a:pPr algn="justLow">
              <a:lnSpc>
                <a:spcPct val="150000"/>
              </a:lnSpc>
              <a:spcBef>
                <a:spcPts val="600"/>
              </a:spcBef>
            </a:pPr>
            <a:r>
              <a:rPr lang="ar-SA" sz="2000" b="1" dirty="0">
                <a:solidFill>
                  <a:srgbClr val="000000"/>
                </a:solidFill>
                <a:effectLst/>
                <a:latin typeface="Times New Roman"/>
                <a:ea typeface="Calibri"/>
                <a:cs typeface="Simplified Arabic"/>
              </a:rPr>
              <a:t> </a:t>
            </a:r>
            <a:endParaRPr lang="en-US" sz="1600" dirty="0">
              <a:ea typeface="Calibri"/>
              <a:cs typeface="Arial"/>
            </a:endParaRPr>
          </a:p>
        </p:txBody>
      </p:sp>
    </p:spTree>
    <p:extLst>
      <p:ext uri="{BB962C8B-B14F-4D97-AF65-F5344CB8AC3E}">
        <p14:creationId xmlns:p14="http://schemas.microsoft.com/office/powerpoint/2010/main" val="2550029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2133" y="1124744"/>
            <a:ext cx="7704667" cy="4824535"/>
          </a:xfrm>
          <a:solidFill>
            <a:schemeClr val="accent6">
              <a:lumMod val="20000"/>
              <a:lumOff val="80000"/>
            </a:schemeClr>
          </a:solidFill>
          <a:effectLst>
            <a:glow rad="127000">
              <a:schemeClr val="accent6">
                <a:lumMod val="75000"/>
              </a:schemeClr>
            </a:glow>
          </a:effectLst>
        </p:spPr>
        <p:txBody>
          <a:bodyPr/>
          <a:lstStyle/>
          <a:p>
            <a:endParaRPr lang="ar-SA" dirty="0"/>
          </a:p>
        </p:txBody>
      </p:sp>
      <p:pic>
        <p:nvPicPr>
          <p:cNvPr id="1945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98062" y="1872319"/>
            <a:ext cx="7272808"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123728" y="5013176"/>
            <a:ext cx="5328592" cy="430887"/>
          </a:xfrm>
          <a:prstGeom prst="rect">
            <a:avLst/>
          </a:prstGeom>
        </p:spPr>
        <p:txBody>
          <a:bodyPr wrap="square">
            <a:spAutoFit/>
          </a:bodyPr>
          <a:lstStyle/>
          <a:p>
            <a:pPr algn="ctr">
              <a:lnSpc>
                <a:spcPct val="150000"/>
              </a:lnSpc>
            </a:pPr>
            <a:r>
              <a:rPr lang="ar-IQ" sz="1600" b="1" dirty="0">
                <a:solidFill>
                  <a:srgbClr val="000000"/>
                </a:solidFill>
                <a:effectLst/>
                <a:latin typeface="Times New Roman"/>
                <a:ea typeface="Calibri"/>
                <a:cs typeface="Simplified Arabic"/>
              </a:rPr>
              <a:t>شكل</a:t>
            </a:r>
            <a:r>
              <a:rPr lang="ar-IQ" sz="1400" b="1" dirty="0">
                <a:solidFill>
                  <a:srgbClr val="000000"/>
                </a:solidFill>
                <a:effectLst/>
                <a:latin typeface="Times New Roman"/>
                <a:ea typeface="Calibri"/>
                <a:cs typeface="Simplified Arabic"/>
              </a:rPr>
              <a:t> (</a:t>
            </a:r>
            <a:r>
              <a:rPr lang="en-US" sz="1400" b="1" dirty="0">
                <a:solidFill>
                  <a:srgbClr val="000000"/>
                </a:solidFill>
                <a:effectLst/>
                <a:latin typeface="Times New Roman"/>
                <a:ea typeface="Calibri"/>
                <a:cs typeface="Simplified Arabic"/>
              </a:rPr>
              <a:t>5-4</a:t>
            </a:r>
            <a:r>
              <a:rPr lang="ar-IQ" sz="1400" b="1" dirty="0">
                <a:solidFill>
                  <a:srgbClr val="000000"/>
                </a:solidFill>
                <a:effectLst/>
                <a:latin typeface="Times New Roman"/>
                <a:ea typeface="Calibri"/>
                <a:cs typeface="Simplified Arabic"/>
              </a:rPr>
              <a:t>) مخطط لمركبات لثمرة نبات البروكلي المحددة بتقنية </a:t>
            </a:r>
            <a:r>
              <a:rPr lang="en-US" sz="1400" b="1" dirty="0">
                <a:solidFill>
                  <a:srgbClr val="000000"/>
                </a:solidFill>
                <a:effectLst/>
                <a:latin typeface="Times New Roman"/>
                <a:ea typeface="Calibri"/>
                <a:cs typeface="Simplified Arabic"/>
              </a:rPr>
              <a:t>GC-MS</a:t>
            </a:r>
            <a:endParaRPr lang="en-US" sz="1400" dirty="0">
              <a:ea typeface="Calibri"/>
              <a:cs typeface="Arial"/>
            </a:endParaRPr>
          </a:p>
        </p:txBody>
      </p:sp>
    </p:spTree>
    <p:extLst>
      <p:ext uri="{BB962C8B-B14F-4D97-AF65-F5344CB8AC3E}">
        <p14:creationId xmlns:p14="http://schemas.microsoft.com/office/powerpoint/2010/main" val="1224286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2133" y="457200"/>
            <a:ext cx="7704667" cy="5492079"/>
          </a:xfrm>
          <a:solidFill>
            <a:schemeClr val="accent6">
              <a:lumMod val="20000"/>
              <a:lumOff val="80000"/>
            </a:schemeClr>
          </a:solidFill>
          <a:effectLst>
            <a:glow rad="127000">
              <a:schemeClr val="accent6">
                <a:lumMod val="50000"/>
              </a:schemeClr>
            </a:glow>
          </a:effectLst>
        </p:spPr>
        <p:txBody>
          <a:bodyPr/>
          <a:lstStyle/>
          <a:p>
            <a:endParaRPr lang="ar-SA" dirty="0"/>
          </a:p>
        </p:txBody>
      </p:sp>
      <p:pic>
        <p:nvPicPr>
          <p:cNvPr id="2048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56784" y="1506989"/>
            <a:ext cx="763284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259632" y="5038708"/>
            <a:ext cx="6768752" cy="430887"/>
          </a:xfrm>
          <a:prstGeom prst="rect">
            <a:avLst/>
          </a:prstGeom>
        </p:spPr>
        <p:txBody>
          <a:bodyPr wrap="square">
            <a:spAutoFit/>
          </a:bodyPr>
          <a:lstStyle/>
          <a:p>
            <a:pPr algn="ctr">
              <a:lnSpc>
                <a:spcPct val="150000"/>
              </a:lnSpc>
            </a:pPr>
            <a:r>
              <a:rPr lang="ar-IQ" sz="1600" b="1" dirty="0">
                <a:solidFill>
                  <a:srgbClr val="000000"/>
                </a:solidFill>
                <a:effectLst/>
                <a:latin typeface="Times New Roman"/>
                <a:ea typeface="Calibri"/>
                <a:cs typeface="Simplified Arabic"/>
              </a:rPr>
              <a:t>شكل (4-6) مخطط مركبات ساق نبات البروكلي المحددة بتقنية </a:t>
            </a:r>
            <a:r>
              <a:rPr lang="en-US" sz="1400" b="1" dirty="0">
                <a:solidFill>
                  <a:srgbClr val="000000"/>
                </a:solidFill>
                <a:effectLst/>
                <a:latin typeface="Times New Roman"/>
                <a:ea typeface="Calibri"/>
                <a:cs typeface="Simplified Arabic"/>
              </a:rPr>
              <a:t>GC-MS</a:t>
            </a:r>
            <a:endParaRPr lang="en-US" sz="1400" dirty="0">
              <a:ea typeface="Calibri"/>
              <a:cs typeface="Arial"/>
            </a:endParaRPr>
          </a:p>
        </p:txBody>
      </p:sp>
    </p:spTree>
    <p:extLst>
      <p:ext uri="{BB962C8B-B14F-4D97-AF65-F5344CB8AC3E}">
        <p14:creationId xmlns:p14="http://schemas.microsoft.com/office/powerpoint/2010/main" val="471732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 </a:t>
            </a:r>
            <a:endParaRPr lang="ar-SA" dirty="0"/>
          </a:p>
        </p:txBody>
      </p:sp>
      <p:pic>
        <p:nvPicPr>
          <p:cNvPr id="2150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490301"/>
            <a:ext cx="5275126"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763688" y="4941168"/>
            <a:ext cx="5832648" cy="738664"/>
          </a:xfrm>
          <a:prstGeom prst="rect">
            <a:avLst/>
          </a:prstGeom>
        </p:spPr>
        <p:txBody>
          <a:bodyPr wrap="square">
            <a:spAutoFit/>
          </a:bodyPr>
          <a:lstStyle/>
          <a:p>
            <a:pPr algn="ctr">
              <a:lnSpc>
                <a:spcPct val="150000"/>
              </a:lnSpc>
            </a:pPr>
            <a:r>
              <a:rPr lang="en-US" sz="1400" b="1" dirty="0" err="1">
                <a:solidFill>
                  <a:srgbClr val="000000"/>
                </a:solidFill>
                <a:effectLst/>
                <a:latin typeface="Times New Roman"/>
                <a:ea typeface="Calibri"/>
                <a:cs typeface="Simplified Arabic"/>
              </a:rPr>
              <a:t>a,b</a:t>
            </a:r>
            <a:r>
              <a:rPr lang="ar-IQ" sz="1400" b="1" dirty="0">
                <a:solidFill>
                  <a:srgbClr val="000000"/>
                </a:solidFill>
                <a:effectLst/>
                <a:latin typeface="Times New Roman"/>
                <a:ea typeface="Calibri"/>
                <a:cs typeface="Simplified Arabic"/>
              </a:rPr>
              <a:t> الأحرف الأبجدية المختلفة تعني وجود اختلافات معنوية تحت مستوى احتمال 0.05</a:t>
            </a:r>
            <a:endParaRPr lang="en-US" sz="1400" dirty="0">
              <a:ea typeface="Calibri"/>
              <a:cs typeface="Arial"/>
            </a:endParaRPr>
          </a:p>
          <a:p>
            <a:pPr algn="ctr">
              <a:lnSpc>
                <a:spcPct val="150000"/>
              </a:lnSpc>
            </a:pPr>
            <a:r>
              <a:rPr lang="ar-IQ" sz="1400" b="1" dirty="0">
                <a:solidFill>
                  <a:srgbClr val="000000"/>
                </a:solidFill>
                <a:effectLst/>
                <a:latin typeface="Times New Roman"/>
                <a:ea typeface="Calibri"/>
                <a:cs typeface="Simplified Arabic"/>
              </a:rPr>
              <a:t>الشكل (4-7) يوضح تركيز عنصر الكالسيوم في أزهار وساق نبات البروكلي</a:t>
            </a:r>
            <a:endParaRPr lang="en-US" sz="1400" dirty="0">
              <a:ea typeface="Calibri"/>
              <a:cs typeface="Arial"/>
            </a:endParaRPr>
          </a:p>
        </p:txBody>
      </p:sp>
    </p:spTree>
    <p:extLst>
      <p:ext uri="{BB962C8B-B14F-4D97-AF65-F5344CB8AC3E}">
        <p14:creationId xmlns:p14="http://schemas.microsoft.com/office/powerpoint/2010/main" val="2673520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2253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34437" y="1628801"/>
            <a:ext cx="5275126"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259632" y="5301208"/>
            <a:ext cx="6120680" cy="584775"/>
          </a:xfrm>
          <a:prstGeom prst="rect">
            <a:avLst/>
          </a:prstGeom>
        </p:spPr>
        <p:txBody>
          <a:bodyPr wrap="square">
            <a:spAutoFit/>
          </a:bodyPr>
          <a:lstStyle/>
          <a:p>
            <a:r>
              <a:rPr lang="en-US" sz="1600" b="1" dirty="0" err="1"/>
              <a:t>a,b</a:t>
            </a:r>
            <a:r>
              <a:rPr lang="ar-IQ" sz="1600" b="1" dirty="0"/>
              <a:t> الأحرف الأبجدية المختلفة تعني وجود اختلافات معنوية تحت مستوى احتمال 0.05</a:t>
            </a:r>
            <a:endParaRPr lang="en-US" sz="1600" dirty="0"/>
          </a:p>
          <a:p>
            <a:r>
              <a:rPr lang="ar-IQ" sz="1600" b="1" dirty="0"/>
              <a:t>الشكل (4-8) يوضح تركيز عنصر المغنسيوم في أزهار وساق نبات البروكلي</a:t>
            </a:r>
            <a:endParaRPr lang="en-US" sz="1600" dirty="0"/>
          </a:p>
        </p:txBody>
      </p:sp>
    </p:spTree>
    <p:extLst>
      <p:ext uri="{BB962C8B-B14F-4D97-AF65-F5344CB8AC3E}">
        <p14:creationId xmlns:p14="http://schemas.microsoft.com/office/powerpoint/2010/main" val="4078076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2355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700808"/>
            <a:ext cx="7170225" cy="374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267744" y="5229200"/>
            <a:ext cx="5472608" cy="738664"/>
          </a:xfrm>
          <a:prstGeom prst="rect">
            <a:avLst/>
          </a:prstGeom>
        </p:spPr>
        <p:txBody>
          <a:bodyPr wrap="square">
            <a:spAutoFit/>
          </a:bodyPr>
          <a:lstStyle/>
          <a:p>
            <a:pPr algn="ctr">
              <a:lnSpc>
                <a:spcPct val="150000"/>
              </a:lnSpc>
            </a:pPr>
            <a:r>
              <a:rPr lang="en-US" sz="1400" b="1" dirty="0" err="1">
                <a:solidFill>
                  <a:srgbClr val="000000"/>
                </a:solidFill>
                <a:effectLst/>
                <a:latin typeface="Times New Roman"/>
                <a:ea typeface="Calibri"/>
                <a:cs typeface="Simplified Arabic"/>
              </a:rPr>
              <a:t>a,b</a:t>
            </a:r>
            <a:r>
              <a:rPr lang="ar-IQ" sz="1400" b="1" dirty="0">
                <a:solidFill>
                  <a:srgbClr val="000000"/>
                </a:solidFill>
                <a:effectLst/>
                <a:latin typeface="Times New Roman"/>
                <a:ea typeface="Calibri"/>
                <a:cs typeface="Simplified Arabic"/>
              </a:rPr>
              <a:t> الأحرف الأبجدية المختلفة تعني وجود اختلافات معنوية تحت مستوى احتمال 0.05</a:t>
            </a:r>
            <a:endParaRPr lang="en-US" sz="1400" dirty="0">
              <a:ea typeface="Calibri"/>
              <a:cs typeface="Arial"/>
            </a:endParaRPr>
          </a:p>
          <a:p>
            <a:pPr algn="ctr">
              <a:lnSpc>
                <a:spcPct val="150000"/>
              </a:lnSpc>
            </a:pPr>
            <a:r>
              <a:rPr lang="ar-IQ" sz="1400" b="1" dirty="0">
                <a:solidFill>
                  <a:srgbClr val="000000"/>
                </a:solidFill>
                <a:effectLst/>
                <a:latin typeface="Times New Roman"/>
                <a:ea typeface="Calibri"/>
                <a:cs typeface="Simplified Arabic"/>
              </a:rPr>
              <a:t>الشكل (4-9) يوضح تركيز عنصر الحديد في أزهار وساق نبات البروكلي</a:t>
            </a:r>
            <a:endParaRPr lang="en-US" sz="1400" dirty="0">
              <a:ea typeface="Calibri"/>
              <a:cs typeface="Arial"/>
            </a:endParaRPr>
          </a:p>
        </p:txBody>
      </p:sp>
    </p:spTree>
    <p:extLst>
      <p:ext uri="{BB962C8B-B14F-4D97-AF65-F5344CB8AC3E}">
        <p14:creationId xmlns:p14="http://schemas.microsoft.com/office/powerpoint/2010/main" val="1736027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2457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34437" y="1556793"/>
            <a:ext cx="527512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971600" y="5301208"/>
            <a:ext cx="6768752" cy="683264"/>
          </a:xfrm>
          <a:prstGeom prst="rect">
            <a:avLst/>
          </a:prstGeom>
        </p:spPr>
        <p:txBody>
          <a:bodyPr wrap="square">
            <a:spAutoFit/>
          </a:bodyPr>
          <a:lstStyle/>
          <a:p>
            <a:pPr algn="ctr">
              <a:lnSpc>
                <a:spcPct val="120000"/>
              </a:lnSpc>
            </a:pPr>
            <a:r>
              <a:rPr lang="en-US" sz="1600" b="1" dirty="0" err="1">
                <a:solidFill>
                  <a:srgbClr val="000000"/>
                </a:solidFill>
                <a:effectLst/>
                <a:latin typeface="Times New Roman"/>
                <a:ea typeface="Calibri"/>
                <a:cs typeface="Simplified Arabic"/>
              </a:rPr>
              <a:t>a,b</a:t>
            </a:r>
            <a:r>
              <a:rPr lang="ar-IQ" sz="1600" b="1" dirty="0">
                <a:solidFill>
                  <a:srgbClr val="000000"/>
                </a:solidFill>
                <a:effectLst/>
                <a:latin typeface="Times New Roman"/>
                <a:ea typeface="Calibri"/>
                <a:cs typeface="Simplified Arabic"/>
              </a:rPr>
              <a:t> الأحرف الأبجدية المختلفة تعني وجود اختلافات معنوية تحت مستوى احتمال 0.05</a:t>
            </a:r>
            <a:endParaRPr lang="en-US" sz="1600" dirty="0">
              <a:ea typeface="Calibri"/>
              <a:cs typeface="Arial"/>
            </a:endParaRPr>
          </a:p>
          <a:p>
            <a:pPr algn="ctr">
              <a:lnSpc>
                <a:spcPct val="120000"/>
              </a:lnSpc>
            </a:pPr>
            <a:r>
              <a:rPr lang="ar-IQ" sz="1600" b="1" dirty="0">
                <a:solidFill>
                  <a:srgbClr val="000000"/>
                </a:solidFill>
                <a:effectLst/>
                <a:latin typeface="Times New Roman"/>
                <a:ea typeface="Calibri"/>
                <a:cs typeface="Simplified Arabic"/>
              </a:rPr>
              <a:t>الشكل (4-10) يوضح تركيز عنصر الخارصين في أزهار وساق نبات البروكلي</a:t>
            </a:r>
            <a:endParaRPr lang="en-US" sz="1600" dirty="0">
              <a:ea typeface="Calibri"/>
              <a:cs typeface="Arial"/>
            </a:endParaRPr>
          </a:p>
        </p:txBody>
      </p:sp>
    </p:spTree>
    <p:extLst>
      <p:ext uri="{BB962C8B-B14F-4D97-AF65-F5344CB8AC3E}">
        <p14:creationId xmlns:p14="http://schemas.microsoft.com/office/powerpoint/2010/main" val="2133479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2133" y="457201"/>
            <a:ext cx="7704667" cy="955575"/>
          </a:xfrm>
          <a:ln/>
          <a:effectLst>
            <a:glow rad="127000">
              <a:schemeClr val="accent6">
                <a:lumMod val="50000"/>
              </a:schemeClr>
            </a:glow>
          </a:effectLst>
        </p:spPr>
        <p:style>
          <a:lnRef idx="1">
            <a:schemeClr val="accent6"/>
          </a:lnRef>
          <a:fillRef idx="2">
            <a:schemeClr val="accent6"/>
          </a:fillRef>
          <a:effectRef idx="1">
            <a:schemeClr val="accent6"/>
          </a:effectRef>
          <a:fontRef idx="minor">
            <a:schemeClr val="dk1"/>
          </a:fontRef>
        </p:style>
        <p:txBody>
          <a:bodyPr>
            <a:normAutofit/>
          </a:bodyPr>
          <a:lstStyle/>
          <a:p>
            <a:r>
              <a:rPr lang="ar-IQ" b="1" dirty="0">
                <a:solidFill>
                  <a:schemeClr val="accent6">
                    <a:lumMod val="50000"/>
                  </a:schemeClr>
                </a:solidFill>
                <a:latin typeface="Times New Roman" pitchFamily="18" charset="0"/>
                <a:ea typeface="Calibri" pitchFamily="34" charset="0"/>
                <a:cs typeface="Times New Roman" pitchFamily="18" charset="0"/>
              </a:rPr>
              <a:t>المقدمة</a:t>
            </a:r>
            <a:endParaRPr lang="ar-SA" dirty="0">
              <a:solidFill>
                <a:schemeClr val="accent6">
                  <a:lumMod val="50000"/>
                </a:schemeClr>
              </a:solidFill>
            </a:endParaRPr>
          </a:p>
        </p:txBody>
      </p:sp>
      <p:sp>
        <p:nvSpPr>
          <p:cNvPr id="3" name="عنصر نائب للمحتوى 2"/>
          <p:cNvSpPr>
            <a:spLocks noGrp="1"/>
          </p:cNvSpPr>
          <p:nvPr>
            <p:ph idx="1"/>
          </p:nvPr>
        </p:nvSpPr>
        <p:spPr/>
        <p:txBody>
          <a:bodyPr>
            <a:noAutofit/>
          </a:bodyPr>
          <a:lstStyle/>
          <a:p>
            <a:pPr indent="457200" algn="r">
              <a:lnSpc>
                <a:spcPct val="150000"/>
              </a:lnSpc>
              <a:spcBef>
                <a:spcPts val="600"/>
              </a:spcBef>
            </a:pPr>
            <a:r>
              <a:rPr lang="ar-SA" sz="1200" b="1" dirty="0">
                <a:solidFill>
                  <a:srgbClr val="000000"/>
                </a:solidFill>
                <a:effectLst/>
                <a:latin typeface="Times New Roman"/>
                <a:ea typeface="Calibri"/>
                <a:cs typeface="Simplified Arabic"/>
              </a:rPr>
              <a:t>إن دراسة علم النبات والتعرف عليه أمر ضروري لأن حياة الإنسان أصبحت مرتبطة ارتباطًا وثيقًا بحياة النبات كغذاء، </a:t>
            </a:r>
            <a:r>
              <a:rPr lang="ar-IQ" sz="1200" b="1" dirty="0">
                <a:solidFill>
                  <a:srgbClr val="000000"/>
                </a:solidFill>
                <a:effectLst/>
                <a:latin typeface="Times New Roman"/>
                <a:ea typeface="Calibri"/>
                <a:cs typeface="Simplified Arabic"/>
              </a:rPr>
              <a:t>في السنوات الأخيرة اهتمت الكثير من الدول المتقدمة في التركيز على أهمية طب الأعشاب حيث أصبح في أمريكا ما يقارب 25% من الأدوية عبارة عن أعشاب. كما أصبح التداوي بالأعشاب يجد قبولاً وانتشارًا بين الناس بشكل عام والمختصين في الأدوية بشكل خاص. ويعرف النبات الطبي بأن جزء واحد أو أكثر من أجز</a:t>
            </a:r>
            <a:r>
              <a:rPr lang="ar-SA" sz="1200" b="1" dirty="0">
                <a:solidFill>
                  <a:srgbClr val="000000"/>
                </a:solidFill>
                <a:effectLst/>
                <a:latin typeface="Times New Roman"/>
                <a:ea typeface="Calibri"/>
                <a:cs typeface="Simplified Arabic"/>
              </a:rPr>
              <a:t>ء</a:t>
            </a:r>
            <a:r>
              <a:rPr lang="ar-IQ" sz="1200" b="1" dirty="0">
                <a:solidFill>
                  <a:srgbClr val="000000"/>
                </a:solidFill>
                <a:effectLst/>
                <a:latin typeface="Times New Roman"/>
                <a:ea typeface="Calibri"/>
                <a:cs typeface="Simplified Arabic"/>
              </a:rPr>
              <a:t> يحتوي على مركبات كيميائية فعالة بتركيز عالي أو منخفض، ويمكن أن يعالج مرضًا معينًا أو عدة أمراض أو يحد أو يقلل من أعراض الإصابة باستخدام هذا الجزء النباتي بصورته الطبيعية أو عن طريق فصل واستخلاص المواد الفعالة منه</a:t>
            </a:r>
            <a:r>
              <a:rPr lang="ar-SA" sz="1200" b="1" dirty="0">
                <a:solidFill>
                  <a:srgbClr val="000000"/>
                </a:solidFill>
                <a:effectLst/>
                <a:latin typeface="Times New Roman"/>
                <a:ea typeface="Calibri"/>
                <a:cs typeface="Simplified Arabic"/>
              </a:rPr>
              <a:t> (حمزة ،2006</a:t>
            </a:r>
            <a:r>
              <a:rPr lang="ar-IQ" sz="1200" b="1" dirty="0">
                <a:solidFill>
                  <a:srgbClr val="000000"/>
                </a:solidFill>
                <a:effectLst/>
                <a:latin typeface="Times New Roman"/>
                <a:ea typeface="Calibri"/>
                <a:cs typeface="Simplified Arabic"/>
              </a:rPr>
              <a:t>).</a:t>
            </a:r>
            <a:r>
              <a:rPr lang="ar-IQ" sz="1200" b="1" dirty="0">
                <a:solidFill>
                  <a:srgbClr val="000000"/>
                </a:solidFill>
                <a:ea typeface="Calibri"/>
                <a:cs typeface="Times New Roman"/>
              </a:rPr>
              <a:t> </a:t>
            </a:r>
            <a:endParaRPr lang="en-US" sz="1200" b="1" dirty="0">
              <a:ea typeface="Calibri"/>
              <a:cs typeface="Arial"/>
            </a:endParaRPr>
          </a:p>
          <a:p>
            <a:pPr indent="457200" algn="r">
              <a:lnSpc>
                <a:spcPct val="150000"/>
              </a:lnSpc>
              <a:spcBef>
                <a:spcPts val="600"/>
              </a:spcBef>
            </a:pPr>
            <a:r>
              <a:rPr lang="ar-SA" sz="1200" b="1" dirty="0">
                <a:solidFill>
                  <a:srgbClr val="000000"/>
                </a:solidFill>
                <a:effectLst/>
                <a:latin typeface="Times New Roman"/>
                <a:ea typeface="Calibri"/>
                <a:cs typeface="Simplified Arabic"/>
              </a:rPr>
              <a:t>إن نبات البروكلي هو شكل من أشكال الكرنب واسمه العلمي</a:t>
            </a:r>
            <a:r>
              <a:rPr lang="en-US" sz="1200" b="1" dirty="0">
                <a:solidFill>
                  <a:srgbClr val="000000"/>
                </a:solidFill>
                <a:effectLst/>
                <a:latin typeface="Times New Roman"/>
                <a:ea typeface="Calibri"/>
                <a:cs typeface="Simplified Arabic"/>
              </a:rPr>
              <a:t>(Brassica </a:t>
            </a:r>
            <a:r>
              <a:rPr lang="en-US" sz="1200" b="1" dirty="0" err="1">
                <a:solidFill>
                  <a:srgbClr val="000000"/>
                </a:solidFill>
                <a:effectLst/>
                <a:latin typeface="Times New Roman"/>
                <a:ea typeface="Calibri"/>
                <a:cs typeface="Simplified Arabic"/>
              </a:rPr>
              <a:t>Oleracea</a:t>
            </a:r>
            <a:r>
              <a:rPr lang="en-US" sz="1200" b="1" dirty="0">
                <a:solidFill>
                  <a:srgbClr val="000000"/>
                </a:solidFill>
                <a:effectLst/>
                <a:latin typeface="Times New Roman"/>
                <a:ea typeface="Calibri"/>
                <a:cs typeface="Simplified Arabic"/>
              </a:rPr>
              <a:t> var. </a:t>
            </a:r>
            <a:r>
              <a:rPr lang="en-US" sz="1200" b="1" dirty="0" err="1">
                <a:solidFill>
                  <a:srgbClr val="000000"/>
                </a:solidFill>
                <a:effectLst/>
                <a:latin typeface="Times New Roman"/>
                <a:ea typeface="Calibri"/>
                <a:cs typeface="Simplified Arabic"/>
              </a:rPr>
              <a:t>italica</a:t>
            </a:r>
            <a:r>
              <a:rPr lang="en-US" sz="1200" b="1" dirty="0">
                <a:solidFill>
                  <a:srgbClr val="000000"/>
                </a:solidFill>
                <a:effectLst/>
                <a:latin typeface="Times New Roman"/>
                <a:ea typeface="Calibri"/>
                <a:cs typeface="Simplified Arabic"/>
              </a:rPr>
              <a:t>)</a:t>
            </a:r>
            <a:r>
              <a:rPr lang="ar-SA" sz="1200" b="1" dirty="0">
                <a:solidFill>
                  <a:srgbClr val="000000"/>
                </a:solidFill>
                <a:effectLst/>
                <a:latin typeface="Times New Roman"/>
                <a:ea typeface="Calibri"/>
                <a:cs typeface="Simplified Arabic"/>
              </a:rPr>
              <a:t> فكلمة (البروكلي) هي مجرد تعريب للكلمة الإنجليزية </a:t>
            </a:r>
            <a:r>
              <a:rPr lang="en-US" sz="1200" b="1" dirty="0">
                <a:solidFill>
                  <a:srgbClr val="000000"/>
                </a:solidFill>
                <a:effectLst/>
                <a:latin typeface="Times New Roman"/>
                <a:ea typeface="Calibri"/>
                <a:cs typeface="Simplified Arabic"/>
              </a:rPr>
              <a:t>(Broccoli)</a:t>
            </a:r>
            <a:r>
              <a:rPr lang="en-US" sz="1200" b="1" dirty="0">
                <a:solidFill>
                  <a:srgbClr val="000000"/>
                </a:solidFill>
                <a:effectLst/>
                <a:latin typeface="Simplified Arabic"/>
                <a:ea typeface="Calibri"/>
                <a:cs typeface="Arial"/>
              </a:rPr>
              <a:t> </a:t>
            </a:r>
            <a:r>
              <a:rPr lang="ar-SA" sz="1200" b="1" dirty="0">
                <a:solidFill>
                  <a:srgbClr val="000000"/>
                </a:solidFill>
                <a:effectLst/>
                <a:latin typeface="Times New Roman"/>
                <a:ea typeface="Calibri"/>
                <a:cs typeface="Simplified Arabic"/>
              </a:rPr>
              <a:t>وهذه الكلمة إيطالية الأصل، وهي بهذا الشكل بصيغة الجمع حسب قواعد اللغة الإيطالية، وأما صيغة المفرد منها فهي </a:t>
            </a:r>
            <a:r>
              <a:rPr lang="en-US" sz="1200" b="1" dirty="0">
                <a:solidFill>
                  <a:srgbClr val="000000"/>
                </a:solidFill>
                <a:effectLst/>
                <a:latin typeface="Times New Roman"/>
                <a:ea typeface="Calibri"/>
                <a:cs typeface="Simplified Arabic"/>
              </a:rPr>
              <a:t>(</a:t>
            </a:r>
            <a:r>
              <a:rPr lang="en-US" sz="1200" b="1" dirty="0" err="1">
                <a:solidFill>
                  <a:srgbClr val="000000"/>
                </a:solidFill>
                <a:effectLst/>
                <a:latin typeface="Times New Roman"/>
                <a:ea typeface="Calibri"/>
                <a:cs typeface="Simplified Arabic"/>
              </a:rPr>
              <a:t>Broccolo</a:t>
            </a:r>
            <a:r>
              <a:rPr lang="en-US" sz="1200" b="1" dirty="0">
                <a:solidFill>
                  <a:srgbClr val="000000"/>
                </a:solidFill>
                <a:effectLst/>
                <a:latin typeface="Times New Roman"/>
                <a:ea typeface="Calibri"/>
                <a:cs typeface="Simplified Arabic"/>
              </a:rPr>
              <a:t>)</a:t>
            </a:r>
            <a:r>
              <a:rPr lang="ar-IQ" sz="1200" b="1" dirty="0">
                <a:solidFill>
                  <a:srgbClr val="000000"/>
                </a:solidFill>
                <a:effectLst/>
                <a:latin typeface="Times New Roman"/>
                <a:ea typeface="Calibri"/>
                <a:cs typeface="Simplified Arabic"/>
              </a:rPr>
              <a:t>،</a:t>
            </a:r>
            <a:r>
              <a:rPr lang="ar-SA" sz="1200" b="1" dirty="0">
                <a:solidFill>
                  <a:srgbClr val="000000"/>
                </a:solidFill>
                <a:effectLst/>
                <a:latin typeface="Times New Roman"/>
                <a:ea typeface="Calibri"/>
                <a:cs typeface="Simplified Arabic"/>
              </a:rPr>
              <a:t> والتي تعني القمة المُزْهِرة</a:t>
            </a:r>
            <a:r>
              <a:rPr lang="en-US" sz="1200" b="1" dirty="0">
                <a:solidFill>
                  <a:srgbClr val="000000"/>
                </a:solidFill>
                <a:effectLst/>
                <a:latin typeface="Times New Roman"/>
                <a:ea typeface="Calibri"/>
                <a:cs typeface="Simplified Arabic"/>
              </a:rPr>
              <a:t>.</a:t>
            </a:r>
            <a:r>
              <a:rPr lang="ar-IQ" sz="1200" b="1" dirty="0">
                <a:solidFill>
                  <a:srgbClr val="000000"/>
                </a:solidFill>
                <a:effectLst/>
                <a:latin typeface="Times New Roman"/>
                <a:ea typeface="Calibri"/>
                <a:cs typeface="Simplified Arabic"/>
              </a:rPr>
              <a:t> ينتمي البروكلي (</a:t>
            </a:r>
            <a:r>
              <a:rPr lang="en-US" sz="1200" b="1" dirty="0">
                <a:solidFill>
                  <a:srgbClr val="000000"/>
                </a:solidFill>
                <a:effectLst/>
                <a:latin typeface="Times New Roman"/>
                <a:ea typeface="Calibri"/>
                <a:cs typeface="Simplified Arabic"/>
              </a:rPr>
              <a:t>Brassica </a:t>
            </a:r>
            <a:r>
              <a:rPr lang="en-US" sz="1200" b="1" dirty="0" err="1">
                <a:solidFill>
                  <a:srgbClr val="000000"/>
                </a:solidFill>
                <a:effectLst/>
                <a:latin typeface="Times New Roman"/>
                <a:ea typeface="Calibri"/>
                <a:cs typeface="Simplified Arabic"/>
              </a:rPr>
              <a:t>oleracea</a:t>
            </a:r>
            <a:r>
              <a:rPr lang="en-US" sz="1200" b="1" dirty="0">
                <a:solidFill>
                  <a:srgbClr val="000000"/>
                </a:solidFill>
                <a:effectLst/>
                <a:latin typeface="Times New Roman"/>
                <a:ea typeface="Calibri"/>
                <a:cs typeface="Simplified Arabic"/>
              </a:rPr>
              <a:t> var. </a:t>
            </a:r>
            <a:r>
              <a:rPr lang="en-US" sz="1200" b="1" dirty="0" err="1">
                <a:solidFill>
                  <a:srgbClr val="000000"/>
                </a:solidFill>
                <a:effectLst/>
                <a:latin typeface="Times New Roman"/>
                <a:ea typeface="Calibri"/>
                <a:cs typeface="Simplified Arabic"/>
              </a:rPr>
              <a:t>Italica</a:t>
            </a:r>
            <a:r>
              <a:rPr lang="ar-SA" sz="1200" b="1" dirty="0">
                <a:solidFill>
                  <a:srgbClr val="000000"/>
                </a:solidFill>
                <a:effectLst/>
                <a:latin typeface="Times New Roman"/>
                <a:ea typeface="Calibri"/>
                <a:cs typeface="Simplified Arabic"/>
              </a:rPr>
              <a:t>)</a:t>
            </a:r>
            <a:r>
              <a:rPr lang="ar-IQ" sz="1200" b="1" dirty="0">
                <a:solidFill>
                  <a:srgbClr val="000000"/>
                </a:solidFill>
                <a:effectLst/>
                <a:latin typeface="Times New Roman"/>
                <a:ea typeface="Calibri"/>
                <a:cs typeface="Simplified Arabic"/>
              </a:rPr>
              <a:t> للعائلة الصليبية (</a:t>
            </a:r>
            <a:r>
              <a:rPr lang="en-US" sz="1200" b="1" dirty="0" err="1">
                <a:solidFill>
                  <a:srgbClr val="000000"/>
                </a:solidFill>
                <a:effectLst/>
                <a:latin typeface="Times New Roman"/>
                <a:ea typeface="Calibri"/>
                <a:cs typeface="Simplified Arabic"/>
              </a:rPr>
              <a:t>Brassicaceae</a:t>
            </a:r>
            <a:r>
              <a:rPr lang="ar-IQ" sz="1200" b="1" dirty="0">
                <a:solidFill>
                  <a:srgbClr val="000000"/>
                </a:solidFill>
                <a:effectLst/>
                <a:latin typeface="Times New Roman"/>
                <a:ea typeface="Calibri"/>
                <a:cs typeface="Simplified Arabic"/>
              </a:rPr>
              <a:t>). سميت العائلة الصليبية وذلك لكون أزهارها تتكون من أربعة بتلات مرتبة بشكل صليب تضم هذه العائلة (الفجل والملفوف واللفت والكرنب والجرجير </a:t>
            </a:r>
            <a:r>
              <a:rPr lang="ar-IQ" sz="1200" b="1" dirty="0" err="1">
                <a:solidFill>
                  <a:srgbClr val="000000"/>
                </a:solidFill>
                <a:effectLst/>
                <a:latin typeface="Times New Roman"/>
                <a:ea typeface="Calibri"/>
                <a:cs typeface="Simplified Arabic"/>
              </a:rPr>
              <a:t>والشلغم</a:t>
            </a:r>
            <a:r>
              <a:rPr lang="ar-IQ" sz="1200" b="1" dirty="0">
                <a:solidFill>
                  <a:srgbClr val="000000"/>
                </a:solidFill>
                <a:effectLst/>
                <a:latin typeface="Times New Roman"/>
                <a:ea typeface="Calibri"/>
                <a:cs typeface="Simplified Arabic"/>
              </a:rPr>
              <a:t> </a:t>
            </a:r>
            <a:r>
              <a:rPr lang="ar-IQ" sz="1200" b="1" dirty="0" err="1">
                <a:solidFill>
                  <a:srgbClr val="000000"/>
                </a:solidFill>
                <a:effectLst/>
                <a:latin typeface="Times New Roman"/>
                <a:ea typeface="Calibri"/>
                <a:cs typeface="Simplified Arabic"/>
              </a:rPr>
              <a:t>والقرنابيط</a:t>
            </a:r>
            <a:r>
              <a:rPr lang="ar-IQ" sz="1200" b="1" dirty="0">
                <a:solidFill>
                  <a:srgbClr val="000000"/>
                </a:solidFill>
                <a:effectLst/>
                <a:latin typeface="Times New Roman"/>
                <a:ea typeface="Calibri"/>
                <a:cs typeface="Simplified Arabic"/>
              </a:rPr>
              <a:t> والبروكلي) وتضم هذه العائلة ما يقارب </a:t>
            </a:r>
            <a:r>
              <a:rPr lang="en-US" sz="1200" b="1" dirty="0">
                <a:solidFill>
                  <a:srgbClr val="000000"/>
                </a:solidFill>
                <a:effectLst/>
                <a:latin typeface="Times New Roman"/>
                <a:ea typeface="Calibri"/>
                <a:cs typeface="Simplified Arabic"/>
              </a:rPr>
              <a:t>350</a:t>
            </a:r>
            <a:r>
              <a:rPr lang="ar-SA" sz="1200" b="1" dirty="0">
                <a:solidFill>
                  <a:srgbClr val="000000"/>
                </a:solidFill>
                <a:effectLst/>
                <a:latin typeface="Times New Roman"/>
                <a:ea typeface="Calibri"/>
                <a:cs typeface="Simplified Arabic"/>
              </a:rPr>
              <a:t> نوعًا و</a:t>
            </a:r>
            <a:r>
              <a:rPr lang="en-US" sz="1200" b="1" dirty="0">
                <a:solidFill>
                  <a:srgbClr val="000000"/>
                </a:solidFill>
                <a:effectLst/>
                <a:latin typeface="Times New Roman"/>
                <a:ea typeface="Calibri"/>
                <a:cs typeface="Simplified Arabic"/>
              </a:rPr>
              <a:t>3000</a:t>
            </a:r>
            <a:r>
              <a:rPr lang="ar-SA" sz="1200" b="1" dirty="0">
                <a:solidFill>
                  <a:srgbClr val="000000"/>
                </a:solidFill>
                <a:effectLst/>
                <a:latin typeface="Times New Roman"/>
                <a:ea typeface="Calibri"/>
                <a:cs typeface="Simplified Arabic"/>
              </a:rPr>
              <a:t> جنس</a:t>
            </a:r>
            <a:r>
              <a:rPr lang="ar-EG" sz="1200" b="1" dirty="0">
                <a:solidFill>
                  <a:srgbClr val="000000"/>
                </a:solidFill>
                <a:effectLst/>
                <a:latin typeface="Times New Roman"/>
                <a:ea typeface="Calibri"/>
                <a:cs typeface="Simplified Arabic"/>
              </a:rPr>
              <a:t>ً</a:t>
            </a:r>
            <a:r>
              <a:rPr lang="ar-SA" sz="1200" b="1" dirty="0">
                <a:solidFill>
                  <a:srgbClr val="000000"/>
                </a:solidFill>
                <a:effectLst/>
                <a:latin typeface="Times New Roman"/>
                <a:ea typeface="Calibri"/>
                <a:cs typeface="Simplified Arabic"/>
              </a:rPr>
              <a:t>ا (برواس وآخرون، </a:t>
            </a:r>
            <a:r>
              <a:rPr lang="en-US" sz="1200" b="1" dirty="0">
                <a:solidFill>
                  <a:srgbClr val="000000"/>
                </a:solidFill>
                <a:effectLst/>
                <a:latin typeface="Times New Roman"/>
                <a:ea typeface="Calibri"/>
                <a:cs typeface="Simplified Arabic"/>
              </a:rPr>
              <a:t>(2004</a:t>
            </a:r>
            <a:r>
              <a:rPr lang="ar-IQ" sz="1200" b="1" dirty="0">
                <a:solidFill>
                  <a:srgbClr val="000000"/>
                </a:solidFill>
                <a:effectLst/>
                <a:latin typeface="Times New Roman"/>
                <a:ea typeface="Calibri"/>
                <a:cs typeface="Simplified Arabic"/>
              </a:rPr>
              <a:t>.</a:t>
            </a:r>
            <a:endParaRPr lang="en-US" sz="1200" b="1" dirty="0">
              <a:ea typeface="Calibri"/>
              <a:cs typeface="Arial"/>
            </a:endParaRPr>
          </a:p>
          <a:p>
            <a:pPr indent="457200" algn="r">
              <a:lnSpc>
                <a:spcPct val="150000"/>
              </a:lnSpc>
              <a:spcBef>
                <a:spcPts val="600"/>
              </a:spcBef>
            </a:pPr>
            <a:r>
              <a:rPr lang="ar-IQ" sz="1200" b="1" dirty="0">
                <a:solidFill>
                  <a:srgbClr val="000000"/>
                </a:solidFill>
                <a:effectLst/>
                <a:latin typeface="Times New Roman"/>
                <a:ea typeface="Calibri"/>
                <a:cs typeface="Simplified Arabic"/>
              </a:rPr>
              <a:t> تم التعرف على البروكلي في مناطق البحر الأبيض المتوسط وآسيا الصغرى قبل أكثر من (</a:t>
            </a:r>
            <a:r>
              <a:rPr lang="en-US" sz="1200" b="1" dirty="0">
                <a:solidFill>
                  <a:srgbClr val="000000"/>
                </a:solidFill>
                <a:effectLst/>
                <a:latin typeface="Times New Roman"/>
                <a:ea typeface="Calibri"/>
                <a:cs typeface="Simplified Arabic"/>
              </a:rPr>
              <a:t>2700</a:t>
            </a:r>
            <a:r>
              <a:rPr lang="ar-IQ" sz="1200" b="1" dirty="0">
                <a:solidFill>
                  <a:srgbClr val="000000"/>
                </a:solidFill>
                <a:effectLst/>
                <a:latin typeface="Times New Roman"/>
                <a:ea typeface="Calibri"/>
                <a:cs typeface="Simplified Arabic"/>
              </a:rPr>
              <a:t>) عام، كانوا الرومانيون هم أول من تعرفوا عليه بينما يعتبر الإيطاليون هم أول من قام بزراعته وتهجينه كما عملوا على نقله إلى الولايات المتحدة الأمريكية في عام </a:t>
            </a:r>
            <a:r>
              <a:rPr lang="en-US" sz="1200" b="1" dirty="0">
                <a:solidFill>
                  <a:srgbClr val="000000"/>
                </a:solidFill>
                <a:effectLst/>
                <a:latin typeface="Times New Roman"/>
                <a:ea typeface="Calibri"/>
                <a:cs typeface="Simplified Arabic"/>
              </a:rPr>
              <a:t>1806</a:t>
            </a:r>
            <a:r>
              <a:rPr lang="ar-IQ" sz="1200" b="1" dirty="0">
                <a:solidFill>
                  <a:srgbClr val="000000"/>
                </a:solidFill>
                <a:effectLst/>
                <a:latin typeface="Times New Roman"/>
                <a:ea typeface="Calibri"/>
                <a:cs typeface="Simplified Arabic"/>
              </a:rPr>
              <a:t>م، وفي عام </a:t>
            </a:r>
            <a:r>
              <a:rPr lang="en-US" sz="1200" b="1" dirty="0">
                <a:solidFill>
                  <a:srgbClr val="000000"/>
                </a:solidFill>
                <a:effectLst/>
                <a:latin typeface="Times New Roman"/>
                <a:ea typeface="Calibri"/>
                <a:cs typeface="Simplified Arabic"/>
              </a:rPr>
              <a:t>1923</a:t>
            </a:r>
            <a:r>
              <a:rPr lang="ar-SA" sz="1200" b="1" dirty="0">
                <a:solidFill>
                  <a:srgbClr val="000000"/>
                </a:solidFill>
                <a:effectLst/>
                <a:latin typeface="Times New Roman"/>
                <a:ea typeface="Calibri"/>
                <a:cs typeface="Simplified Arabic"/>
              </a:rPr>
              <a:t> قاموا بزراعته تجاريًا </a:t>
            </a:r>
            <a:r>
              <a:rPr lang="ar-IQ" sz="1200" b="1" dirty="0">
                <a:solidFill>
                  <a:srgbClr val="000000"/>
                </a:solidFill>
                <a:effectLst/>
                <a:latin typeface="Times New Roman"/>
                <a:ea typeface="Calibri"/>
                <a:cs typeface="Simplified Arabic"/>
              </a:rPr>
              <a:t>(</a:t>
            </a:r>
            <a:r>
              <a:rPr lang="en-US" sz="1200" b="1" dirty="0" err="1">
                <a:solidFill>
                  <a:srgbClr val="000000"/>
                </a:solidFill>
                <a:effectLst/>
                <a:latin typeface="Times New Roman"/>
                <a:ea typeface="Calibri"/>
                <a:cs typeface="Simplified Arabic"/>
              </a:rPr>
              <a:t>Decoteau</a:t>
            </a:r>
            <a:r>
              <a:rPr lang="en-US" sz="1200" b="1" dirty="0">
                <a:solidFill>
                  <a:srgbClr val="000000"/>
                </a:solidFill>
                <a:effectLst/>
                <a:latin typeface="Times New Roman"/>
                <a:ea typeface="Calibri"/>
                <a:cs typeface="Simplified Arabic"/>
              </a:rPr>
              <a:t>, 2000</a:t>
            </a:r>
            <a:r>
              <a:rPr lang="ar-IQ" sz="1200" b="1" dirty="0">
                <a:solidFill>
                  <a:srgbClr val="000000"/>
                </a:solidFill>
                <a:effectLst/>
                <a:latin typeface="Times New Roman"/>
                <a:ea typeface="Calibri"/>
                <a:cs typeface="Simplified Arabic"/>
              </a:rPr>
              <a:t>) و(حسن،</a:t>
            </a:r>
            <a:r>
              <a:rPr lang="en-US" sz="1200" b="1" dirty="0">
                <a:solidFill>
                  <a:srgbClr val="000000"/>
                </a:solidFill>
                <a:effectLst/>
                <a:latin typeface="Times New Roman"/>
                <a:ea typeface="Calibri"/>
                <a:cs typeface="Simplified Arabic"/>
              </a:rPr>
              <a:t>2004 </a:t>
            </a:r>
            <a:r>
              <a:rPr lang="ar-IQ" sz="1200" b="1" dirty="0">
                <a:solidFill>
                  <a:srgbClr val="000000"/>
                </a:solidFill>
                <a:effectLst/>
                <a:latin typeface="Times New Roman"/>
                <a:ea typeface="Calibri"/>
                <a:cs typeface="Simplified Arabic"/>
              </a:rPr>
              <a:t>)</a:t>
            </a:r>
            <a:r>
              <a:rPr lang="ar-SA" sz="1200" b="1" dirty="0">
                <a:solidFill>
                  <a:srgbClr val="000000"/>
                </a:solidFill>
                <a:effectLst/>
                <a:latin typeface="Times New Roman"/>
                <a:ea typeface="Calibri"/>
                <a:cs typeface="Simplified Arabic"/>
              </a:rPr>
              <a:t>. </a:t>
            </a:r>
            <a:r>
              <a:rPr lang="ar-SA" sz="1200" b="1" dirty="0">
                <a:ea typeface="Calibri"/>
                <a:cs typeface="Simplified Arabic"/>
              </a:rPr>
              <a:t>لذلك يعتبر البروكلي من اكثر الخضروات شيوعا في الولايات المتحدة أذ يزرع البروكلي على نطاق واسع في امريكا والصين والهند وإسبانيا وإيطاليا وفرنسا والمكسيك حيث تعد هذه الدول السبعة هي المنتج الرئيسي للبروكلي في جميع أنحاء العالم, وتصل  نسبة البروكلي الذي تنتجه كاليفورنيا (95٪) وهي تمثل أعلى كمية من البروكلي الطازج المنتج</a:t>
            </a:r>
            <a:r>
              <a:rPr lang="en-US" sz="1200" b="1" dirty="0">
                <a:solidFill>
                  <a:prstClr val="black"/>
                </a:solidFill>
                <a:latin typeface="AdvPL"/>
                <a:ea typeface="Calibri"/>
                <a:cs typeface="AdvPL"/>
              </a:rPr>
              <a:t>FAO,2007</a:t>
            </a:r>
            <a:r>
              <a:rPr lang="ar-SA" sz="1200" b="1" dirty="0">
                <a:effectLst/>
                <a:latin typeface="Simplified Arabic"/>
                <a:ea typeface="Calibri"/>
                <a:cs typeface="Arial"/>
              </a:rPr>
              <a:t>؛</a:t>
            </a:r>
            <a:r>
              <a:rPr lang="en-US" sz="1200" b="1" dirty="0">
                <a:effectLst/>
                <a:latin typeface="Simplified Arabic"/>
                <a:ea typeface="Calibri"/>
                <a:cs typeface="Arial"/>
              </a:rPr>
              <a:t> </a:t>
            </a:r>
            <a:r>
              <a:rPr lang="en-US" sz="1200" b="1" dirty="0">
                <a:solidFill>
                  <a:prstClr val="black"/>
                </a:solidFill>
                <a:latin typeface="Simplified Arabic"/>
                <a:ea typeface="Calibri"/>
                <a:cs typeface="Arial"/>
              </a:rPr>
              <a:t>FAO, </a:t>
            </a:r>
            <a:r>
              <a:rPr lang="ar-IQ" sz="1200" b="1" dirty="0">
                <a:solidFill>
                  <a:prstClr val="black"/>
                </a:solidFill>
                <a:latin typeface="Simplified Arabic"/>
                <a:ea typeface="Calibri"/>
                <a:cs typeface="Arial"/>
              </a:rPr>
              <a:t>)</a:t>
            </a:r>
            <a:r>
              <a:rPr lang="en-US" sz="1200" b="1" dirty="0">
                <a:solidFill>
                  <a:prstClr val="black"/>
                </a:solidFill>
                <a:latin typeface="Simplified Arabic"/>
                <a:ea typeface="Calibri"/>
                <a:cs typeface="Arial"/>
              </a:rPr>
              <a:t>2018</a:t>
            </a:r>
            <a:r>
              <a:rPr lang="ar-SA" sz="1200" b="1" dirty="0">
                <a:solidFill>
                  <a:prstClr val="black"/>
                </a:solidFill>
                <a:latin typeface="Simplified Arabic"/>
                <a:ea typeface="Calibri"/>
              </a:rPr>
              <a:t>؛</a:t>
            </a:r>
            <a:r>
              <a:rPr lang="en-US" sz="1200" b="1" dirty="0">
                <a:effectLst/>
                <a:latin typeface="Simplified Arabic"/>
                <a:ea typeface="Calibri"/>
                <a:cs typeface="Arial"/>
              </a:rPr>
              <a:t>. PBH ,2015</a:t>
            </a:r>
            <a:r>
              <a:rPr lang="ar-IQ" sz="1200" b="1" dirty="0">
                <a:effectLst/>
                <a:latin typeface="Simplified Arabic"/>
                <a:ea typeface="Calibri"/>
                <a:cs typeface="Arial"/>
              </a:rPr>
              <a:t>(</a:t>
            </a:r>
            <a:endParaRPr lang="en-US" sz="1200" b="1" dirty="0">
              <a:ea typeface="Calibri"/>
              <a:cs typeface="Arial"/>
            </a:endParaRPr>
          </a:p>
        </p:txBody>
      </p:sp>
    </p:spTree>
    <p:extLst>
      <p:ext uri="{BB962C8B-B14F-4D97-AF65-F5344CB8AC3E}">
        <p14:creationId xmlns:p14="http://schemas.microsoft.com/office/powerpoint/2010/main" val="323531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2560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412776"/>
            <a:ext cx="5275126" cy="345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1547664" y="4869160"/>
            <a:ext cx="5760640" cy="683264"/>
          </a:xfrm>
          <a:prstGeom prst="rect">
            <a:avLst/>
          </a:prstGeom>
        </p:spPr>
        <p:txBody>
          <a:bodyPr wrap="square">
            <a:spAutoFit/>
          </a:bodyPr>
          <a:lstStyle/>
          <a:p>
            <a:pPr algn="ctr">
              <a:lnSpc>
                <a:spcPct val="120000"/>
              </a:lnSpc>
            </a:pPr>
            <a:r>
              <a:rPr lang="en-US" sz="1600" b="1" dirty="0" err="1">
                <a:solidFill>
                  <a:srgbClr val="000000"/>
                </a:solidFill>
                <a:effectLst/>
                <a:latin typeface="Times New Roman"/>
                <a:ea typeface="Calibri"/>
                <a:cs typeface="Simplified Arabic"/>
              </a:rPr>
              <a:t>a,b</a:t>
            </a:r>
            <a:r>
              <a:rPr lang="ar-IQ" sz="1600" b="1" dirty="0">
                <a:solidFill>
                  <a:srgbClr val="000000"/>
                </a:solidFill>
                <a:effectLst/>
                <a:latin typeface="Times New Roman"/>
                <a:ea typeface="Calibri"/>
                <a:cs typeface="Simplified Arabic"/>
              </a:rPr>
              <a:t> الأبجدية المختلفة تعني وجود اختلافات معنوية تحت مستوى احتمال 0.05</a:t>
            </a:r>
            <a:endParaRPr lang="en-US" sz="1600" dirty="0">
              <a:ea typeface="Calibri"/>
              <a:cs typeface="Arial"/>
            </a:endParaRPr>
          </a:p>
          <a:p>
            <a:pPr algn="ctr">
              <a:lnSpc>
                <a:spcPct val="120000"/>
              </a:lnSpc>
            </a:pPr>
            <a:r>
              <a:rPr lang="ar-IQ" sz="1600" b="1" dirty="0">
                <a:solidFill>
                  <a:srgbClr val="000000"/>
                </a:solidFill>
                <a:effectLst/>
                <a:latin typeface="Times New Roman"/>
                <a:ea typeface="Calibri"/>
                <a:cs typeface="Simplified Arabic"/>
              </a:rPr>
              <a:t>الشكل (4- 11) يوضح تركيز عنصر المنغنيز في أزهار وساق نبات البروكلي</a:t>
            </a:r>
            <a:endParaRPr lang="en-US" sz="1600" dirty="0">
              <a:ea typeface="Calibri"/>
              <a:cs typeface="Arial"/>
            </a:endParaRPr>
          </a:p>
        </p:txBody>
      </p:sp>
    </p:spTree>
    <p:extLst>
      <p:ext uri="{BB962C8B-B14F-4D97-AF65-F5344CB8AC3E}">
        <p14:creationId xmlns:p14="http://schemas.microsoft.com/office/powerpoint/2010/main" val="1687385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266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34437" y="1484784"/>
            <a:ext cx="527512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899592" y="5157192"/>
            <a:ext cx="6984776" cy="683264"/>
          </a:xfrm>
          <a:prstGeom prst="rect">
            <a:avLst/>
          </a:prstGeom>
        </p:spPr>
        <p:txBody>
          <a:bodyPr wrap="square">
            <a:spAutoFit/>
          </a:bodyPr>
          <a:lstStyle/>
          <a:p>
            <a:pPr algn="ctr">
              <a:lnSpc>
                <a:spcPct val="120000"/>
              </a:lnSpc>
            </a:pPr>
            <a:r>
              <a:rPr lang="en-US" sz="1600" b="1" dirty="0" err="1">
                <a:solidFill>
                  <a:srgbClr val="000000"/>
                </a:solidFill>
                <a:effectLst/>
                <a:latin typeface="Times New Roman"/>
                <a:ea typeface="Calibri"/>
                <a:cs typeface="Simplified Arabic"/>
              </a:rPr>
              <a:t>a,b</a:t>
            </a:r>
            <a:r>
              <a:rPr lang="ar-IQ" sz="1600" b="1" dirty="0">
                <a:solidFill>
                  <a:srgbClr val="000000"/>
                </a:solidFill>
                <a:effectLst/>
                <a:latin typeface="Times New Roman"/>
                <a:ea typeface="Calibri"/>
                <a:cs typeface="Simplified Arabic"/>
              </a:rPr>
              <a:t> الأحرف الأبجدية المختلفة تعني وجود اختلافات معنوية تحت مستوى احتمال 0.05</a:t>
            </a:r>
            <a:endParaRPr lang="en-US" sz="1600" dirty="0">
              <a:ea typeface="Calibri"/>
              <a:cs typeface="Arial"/>
            </a:endParaRPr>
          </a:p>
          <a:p>
            <a:pPr algn="ctr">
              <a:lnSpc>
                <a:spcPct val="120000"/>
              </a:lnSpc>
            </a:pPr>
            <a:r>
              <a:rPr lang="ar-IQ" sz="1600" b="1" dirty="0">
                <a:solidFill>
                  <a:srgbClr val="000000"/>
                </a:solidFill>
                <a:effectLst/>
                <a:latin typeface="Times New Roman"/>
                <a:ea typeface="Calibri"/>
                <a:cs typeface="Simplified Arabic"/>
              </a:rPr>
              <a:t>الشكل (4-12) يوضح تركيز عنصر النحاس في أزهار وساق نبات البروكلي</a:t>
            </a:r>
            <a:endParaRPr lang="en-US" sz="1600" dirty="0">
              <a:ea typeface="Calibri"/>
              <a:cs typeface="Arial"/>
            </a:endParaRPr>
          </a:p>
        </p:txBody>
      </p:sp>
    </p:spTree>
    <p:extLst>
      <p:ext uri="{BB962C8B-B14F-4D97-AF65-F5344CB8AC3E}">
        <p14:creationId xmlns:p14="http://schemas.microsoft.com/office/powerpoint/2010/main" val="3006804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276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34437" y="1484784"/>
            <a:ext cx="5275126" cy="374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259632" y="5157192"/>
            <a:ext cx="6912768" cy="683264"/>
          </a:xfrm>
          <a:prstGeom prst="rect">
            <a:avLst/>
          </a:prstGeom>
        </p:spPr>
        <p:txBody>
          <a:bodyPr wrap="square">
            <a:spAutoFit/>
          </a:bodyPr>
          <a:lstStyle/>
          <a:p>
            <a:pPr algn="ctr">
              <a:lnSpc>
                <a:spcPct val="120000"/>
              </a:lnSpc>
            </a:pPr>
            <a:r>
              <a:rPr lang="en-US" sz="1600" b="1" dirty="0" err="1">
                <a:solidFill>
                  <a:srgbClr val="000000"/>
                </a:solidFill>
                <a:effectLst/>
                <a:latin typeface="Times New Roman"/>
                <a:ea typeface="Calibri"/>
                <a:cs typeface="Simplified Arabic"/>
              </a:rPr>
              <a:t>a,b</a:t>
            </a:r>
            <a:r>
              <a:rPr lang="ar-IQ" sz="1600" b="1" dirty="0">
                <a:solidFill>
                  <a:srgbClr val="000000"/>
                </a:solidFill>
                <a:effectLst/>
                <a:latin typeface="Times New Roman"/>
                <a:ea typeface="Calibri"/>
                <a:cs typeface="Simplified Arabic"/>
              </a:rPr>
              <a:t> الأحرف الأبجدية المختلفة تعني وجود اختلافات معنوية تحت مستوى احتمال 0.05</a:t>
            </a:r>
            <a:endParaRPr lang="en-US" sz="1600" dirty="0">
              <a:ea typeface="Calibri"/>
              <a:cs typeface="Arial"/>
            </a:endParaRPr>
          </a:p>
          <a:p>
            <a:pPr algn="ctr">
              <a:lnSpc>
                <a:spcPct val="120000"/>
              </a:lnSpc>
            </a:pPr>
            <a:r>
              <a:rPr lang="ar-IQ" sz="1600" b="1" dirty="0">
                <a:solidFill>
                  <a:srgbClr val="000000"/>
                </a:solidFill>
                <a:effectLst/>
                <a:latin typeface="Times New Roman"/>
                <a:ea typeface="Calibri"/>
                <a:cs typeface="Simplified Arabic"/>
              </a:rPr>
              <a:t>الشكل (</a:t>
            </a:r>
            <a:r>
              <a:rPr lang="en-US" sz="1600" b="1" dirty="0">
                <a:solidFill>
                  <a:srgbClr val="000000"/>
                </a:solidFill>
                <a:effectLst/>
                <a:latin typeface="Times New Roman"/>
                <a:ea typeface="Calibri"/>
                <a:cs typeface="Simplified Arabic"/>
              </a:rPr>
              <a:t>4</a:t>
            </a:r>
            <a:r>
              <a:rPr lang="ar-IQ" sz="1600" b="1" dirty="0">
                <a:solidFill>
                  <a:srgbClr val="000000"/>
                </a:solidFill>
                <a:effectLst/>
                <a:latin typeface="Times New Roman"/>
                <a:ea typeface="Calibri"/>
                <a:cs typeface="Simplified Arabic"/>
              </a:rPr>
              <a:t>-</a:t>
            </a:r>
            <a:r>
              <a:rPr lang="en-US" sz="1600" b="1" dirty="0">
                <a:solidFill>
                  <a:srgbClr val="000000"/>
                </a:solidFill>
                <a:effectLst/>
                <a:latin typeface="Times New Roman"/>
                <a:ea typeface="Calibri"/>
                <a:cs typeface="Simplified Arabic"/>
              </a:rPr>
              <a:t>13</a:t>
            </a:r>
            <a:r>
              <a:rPr lang="ar-IQ" sz="1600" b="1" dirty="0">
                <a:solidFill>
                  <a:srgbClr val="000000"/>
                </a:solidFill>
                <a:effectLst/>
                <a:latin typeface="Times New Roman"/>
                <a:ea typeface="Calibri"/>
                <a:cs typeface="Simplified Arabic"/>
              </a:rPr>
              <a:t>) يوضح تركيز عنصر البوتاسيوم في أزهار وساق نبات البروكلي</a:t>
            </a:r>
            <a:endParaRPr lang="en-US" sz="1600" dirty="0">
              <a:ea typeface="Calibri"/>
              <a:cs typeface="Arial"/>
            </a:endParaRPr>
          </a:p>
        </p:txBody>
      </p:sp>
    </p:spTree>
    <p:extLst>
      <p:ext uri="{BB962C8B-B14F-4D97-AF65-F5344CB8AC3E}">
        <p14:creationId xmlns:p14="http://schemas.microsoft.com/office/powerpoint/2010/main" val="615616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286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34437" y="1556792"/>
            <a:ext cx="5275126" cy="36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043608" y="5094276"/>
            <a:ext cx="6768752" cy="683264"/>
          </a:xfrm>
          <a:prstGeom prst="rect">
            <a:avLst/>
          </a:prstGeom>
        </p:spPr>
        <p:txBody>
          <a:bodyPr wrap="square">
            <a:spAutoFit/>
          </a:bodyPr>
          <a:lstStyle/>
          <a:p>
            <a:pPr algn="ctr">
              <a:lnSpc>
                <a:spcPct val="120000"/>
              </a:lnSpc>
            </a:pPr>
            <a:r>
              <a:rPr lang="en-US" sz="1600" b="1" dirty="0" err="1">
                <a:solidFill>
                  <a:srgbClr val="000000"/>
                </a:solidFill>
                <a:effectLst/>
                <a:latin typeface="Times New Roman"/>
                <a:ea typeface="Calibri"/>
                <a:cs typeface="Simplified Arabic"/>
              </a:rPr>
              <a:t>a,b</a:t>
            </a:r>
            <a:r>
              <a:rPr lang="ar-IQ" sz="1600" b="1" dirty="0">
                <a:solidFill>
                  <a:srgbClr val="000000"/>
                </a:solidFill>
                <a:effectLst/>
                <a:latin typeface="Times New Roman"/>
                <a:ea typeface="Calibri"/>
                <a:cs typeface="Simplified Arabic"/>
              </a:rPr>
              <a:t> الأحرف الأبجدية المختلفة تعني وجود اختلافات معنوية تحت مستوى احتمال 0.05</a:t>
            </a:r>
            <a:endParaRPr lang="en-US" sz="1600" dirty="0">
              <a:ea typeface="Calibri"/>
              <a:cs typeface="Arial"/>
            </a:endParaRPr>
          </a:p>
          <a:p>
            <a:pPr algn="ctr">
              <a:lnSpc>
                <a:spcPct val="120000"/>
              </a:lnSpc>
            </a:pPr>
            <a:r>
              <a:rPr lang="ar-IQ" sz="1600" b="1" dirty="0">
                <a:solidFill>
                  <a:srgbClr val="000000"/>
                </a:solidFill>
                <a:effectLst/>
                <a:latin typeface="Times New Roman"/>
                <a:ea typeface="Calibri"/>
                <a:cs typeface="Simplified Arabic"/>
              </a:rPr>
              <a:t>الشكل (</a:t>
            </a:r>
            <a:r>
              <a:rPr lang="en-US" sz="1600" b="1" dirty="0">
                <a:solidFill>
                  <a:srgbClr val="000000"/>
                </a:solidFill>
                <a:effectLst/>
                <a:latin typeface="Times New Roman"/>
                <a:ea typeface="Calibri"/>
                <a:cs typeface="Simplified Arabic"/>
              </a:rPr>
              <a:t>4</a:t>
            </a:r>
            <a:r>
              <a:rPr lang="ar-IQ" sz="1600" b="1" dirty="0">
                <a:solidFill>
                  <a:srgbClr val="000000"/>
                </a:solidFill>
                <a:effectLst/>
                <a:latin typeface="Times New Roman"/>
                <a:ea typeface="Calibri"/>
                <a:cs typeface="Simplified Arabic"/>
              </a:rPr>
              <a:t>-</a:t>
            </a:r>
            <a:r>
              <a:rPr lang="en-US" sz="1600" b="1" dirty="0">
                <a:solidFill>
                  <a:srgbClr val="000000"/>
                </a:solidFill>
                <a:effectLst/>
                <a:latin typeface="Times New Roman"/>
                <a:ea typeface="Calibri"/>
                <a:cs typeface="Simplified Arabic"/>
              </a:rPr>
              <a:t>(14</a:t>
            </a:r>
            <a:r>
              <a:rPr lang="ar-IQ" sz="1600" b="1" dirty="0">
                <a:solidFill>
                  <a:srgbClr val="000000"/>
                </a:solidFill>
                <a:effectLst/>
                <a:latin typeface="Times New Roman"/>
                <a:ea typeface="Calibri"/>
                <a:cs typeface="Simplified Arabic"/>
              </a:rPr>
              <a:t> يوضح تركيز عنصر الصوديوم في أزهار وساق نبات البروكلي</a:t>
            </a:r>
            <a:endParaRPr lang="en-US" sz="1600" dirty="0">
              <a:ea typeface="Calibri"/>
              <a:cs typeface="Arial"/>
            </a:endParaRPr>
          </a:p>
        </p:txBody>
      </p:sp>
    </p:spTree>
    <p:extLst>
      <p:ext uri="{BB962C8B-B14F-4D97-AF65-F5344CB8AC3E}">
        <p14:creationId xmlns:p14="http://schemas.microsoft.com/office/powerpoint/2010/main" val="2697525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7444" y="1556793"/>
            <a:ext cx="5249111" cy="36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619672" y="5373216"/>
            <a:ext cx="5760640" cy="923330"/>
          </a:xfrm>
          <a:prstGeom prst="rect">
            <a:avLst/>
          </a:prstGeom>
        </p:spPr>
        <p:txBody>
          <a:bodyPr wrap="square">
            <a:spAutoFit/>
          </a:bodyPr>
          <a:lstStyle/>
          <a:p>
            <a:pPr algn="ctr">
              <a:lnSpc>
                <a:spcPct val="150000"/>
              </a:lnSpc>
            </a:pPr>
            <a:r>
              <a:rPr lang="ar-IQ" b="1" dirty="0">
                <a:solidFill>
                  <a:srgbClr val="000000"/>
                </a:solidFill>
                <a:effectLst/>
                <a:latin typeface="Times New Roman"/>
                <a:ea typeface="Calibri"/>
                <a:cs typeface="Simplified Arabic"/>
              </a:rPr>
              <a:t>صورة (</a:t>
            </a:r>
            <a:r>
              <a:rPr lang="en-US" b="1" dirty="0">
                <a:solidFill>
                  <a:srgbClr val="000000"/>
                </a:solidFill>
                <a:effectLst/>
                <a:latin typeface="Times New Roman"/>
                <a:ea typeface="Calibri"/>
                <a:cs typeface="Simplified Arabic"/>
              </a:rPr>
              <a:t>1-4</a:t>
            </a:r>
            <a:r>
              <a:rPr lang="ar-IQ" b="1" dirty="0">
                <a:solidFill>
                  <a:srgbClr val="000000"/>
                </a:solidFill>
                <a:effectLst/>
                <a:latin typeface="Times New Roman"/>
                <a:ea typeface="Calibri"/>
                <a:cs typeface="Simplified Arabic"/>
              </a:rPr>
              <a:t>): تأثير</a:t>
            </a:r>
            <a:r>
              <a:rPr lang="ar-IQ" b="1" dirty="0">
                <a:solidFill>
                  <a:srgbClr val="000000"/>
                </a:solidFill>
                <a:ea typeface="Calibri"/>
                <a:cs typeface="Times New Roman"/>
              </a:rPr>
              <a:t> </a:t>
            </a:r>
            <a:r>
              <a:rPr lang="ar-IQ" b="1" dirty="0">
                <a:solidFill>
                  <a:srgbClr val="000000"/>
                </a:solidFill>
                <a:effectLst/>
                <a:latin typeface="Times New Roman"/>
                <a:ea typeface="Calibri"/>
                <a:cs typeface="Simplified Arabic"/>
              </a:rPr>
              <a:t>المستخلص</a:t>
            </a:r>
            <a:r>
              <a:rPr lang="ar-IQ" b="1" dirty="0">
                <a:solidFill>
                  <a:srgbClr val="000000"/>
                </a:solidFill>
                <a:ea typeface="Calibri"/>
                <a:cs typeface="Times New Roman"/>
              </a:rPr>
              <a:t> </a:t>
            </a:r>
            <a:r>
              <a:rPr lang="ar-IQ" b="1" dirty="0" err="1">
                <a:solidFill>
                  <a:srgbClr val="000000"/>
                </a:solidFill>
                <a:effectLst/>
                <a:latin typeface="Times New Roman"/>
                <a:ea typeface="Calibri"/>
                <a:cs typeface="Simplified Arabic"/>
              </a:rPr>
              <a:t>الاستوني</a:t>
            </a:r>
            <a:r>
              <a:rPr lang="ar-IQ" b="1" dirty="0">
                <a:solidFill>
                  <a:srgbClr val="000000"/>
                </a:solidFill>
                <a:effectLst/>
                <a:latin typeface="Times New Roman"/>
                <a:ea typeface="Calibri"/>
                <a:cs typeface="Simplified Arabic"/>
              </a:rPr>
              <a:t> لثمرة وساق البروكلي على</a:t>
            </a:r>
            <a:r>
              <a:rPr lang="ar-IQ" b="1" dirty="0">
                <a:solidFill>
                  <a:srgbClr val="000000"/>
                </a:solidFill>
                <a:ea typeface="Calibri"/>
                <a:cs typeface="Times New Roman"/>
              </a:rPr>
              <a:t> </a:t>
            </a:r>
            <a:r>
              <a:rPr lang="ar-IQ" b="1" dirty="0">
                <a:solidFill>
                  <a:srgbClr val="000000"/>
                </a:solidFill>
                <a:effectLst/>
                <a:latin typeface="Times New Roman"/>
                <a:ea typeface="Calibri"/>
                <a:cs typeface="Simplified Arabic"/>
              </a:rPr>
              <a:t>بكتريا </a:t>
            </a:r>
            <a:r>
              <a:rPr lang="en-US" b="1" dirty="0" err="1">
                <a:solidFill>
                  <a:srgbClr val="000000"/>
                </a:solidFill>
                <a:effectLst/>
                <a:latin typeface="Times New Roman"/>
                <a:ea typeface="Calibri"/>
                <a:cs typeface="Simplified Arabic"/>
              </a:rPr>
              <a:t>Klebsiella</a:t>
            </a:r>
            <a:endParaRPr lang="en-US" sz="1600" dirty="0">
              <a:ea typeface="Calibri"/>
              <a:cs typeface="Arial"/>
            </a:endParaRPr>
          </a:p>
        </p:txBody>
      </p:sp>
    </p:spTree>
    <p:extLst>
      <p:ext uri="{BB962C8B-B14F-4D97-AF65-F5344CB8AC3E}">
        <p14:creationId xmlns:p14="http://schemas.microsoft.com/office/powerpoint/2010/main" val="3938592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3058" y="1628801"/>
            <a:ext cx="5297883" cy="345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187624" y="5085184"/>
            <a:ext cx="6696744" cy="923330"/>
          </a:xfrm>
          <a:prstGeom prst="rect">
            <a:avLst/>
          </a:prstGeom>
        </p:spPr>
        <p:txBody>
          <a:bodyPr wrap="square">
            <a:spAutoFit/>
          </a:bodyPr>
          <a:lstStyle/>
          <a:p>
            <a:pPr algn="ctr">
              <a:lnSpc>
                <a:spcPct val="150000"/>
              </a:lnSpc>
            </a:pPr>
            <a:r>
              <a:rPr lang="ar-IQ" b="1" dirty="0">
                <a:solidFill>
                  <a:srgbClr val="000000"/>
                </a:solidFill>
                <a:effectLst/>
                <a:latin typeface="Times New Roman"/>
                <a:ea typeface="Calibri"/>
                <a:cs typeface="Simplified Arabic"/>
              </a:rPr>
              <a:t>صورة </a:t>
            </a:r>
            <a:r>
              <a:rPr lang="ar-IQ" b="1" dirty="0">
                <a:solidFill>
                  <a:srgbClr val="000000"/>
                </a:solidFill>
                <a:ea typeface="Calibri"/>
                <a:cs typeface="Times New Roman"/>
              </a:rPr>
              <a:t> </a:t>
            </a:r>
            <a:r>
              <a:rPr lang="en-US" b="1" dirty="0">
                <a:solidFill>
                  <a:srgbClr val="000000"/>
                </a:solidFill>
                <a:effectLst/>
                <a:latin typeface="Times New Roman"/>
                <a:ea typeface="Calibri"/>
                <a:cs typeface="Simplified Arabic"/>
              </a:rPr>
              <a:t>:(2-4)</a:t>
            </a:r>
            <a:r>
              <a:rPr lang="ar-IQ" b="1" dirty="0">
                <a:solidFill>
                  <a:srgbClr val="000000"/>
                </a:solidFill>
                <a:effectLst/>
                <a:latin typeface="Times New Roman"/>
                <a:ea typeface="Calibri"/>
                <a:cs typeface="Simplified Arabic"/>
              </a:rPr>
              <a:t>تأثير المستخلص </a:t>
            </a:r>
            <a:r>
              <a:rPr lang="ar-IQ" b="1" dirty="0" err="1">
                <a:solidFill>
                  <a:srgbClr val="000000"/>
                </a:solidFill>
                <a:effectLst/>
                <a:latin typeface="Times New Roman"/>
                <a:ea typeface="Calibri"/>
                <a:cs typeface="Simplified Arabic"/>
              </a:rPr>
              <a:t>الاستوني</a:t>
            </a:r>
            <a:r>
              <a:rPr lang="ar-IQ" b="1" dirty="0">
                <a:solidFill>
                  <a:srgbClr val="000000"/>
                </a:solidFill>
                <a:effectLst/>
                <a:latin typeface="Times New Roman"/>
                <a:ea typeface="Calibri"/>
                <a:cs typeface="Simplified Arabic"/>
              </a:rPr>
              <a:t> لثمرة وساق البروكلي على بكتريا </a:t>
            </a:r>
            <a:r>
              <a:rPr lang="en-US" b="1" dirty="0" err="1">
                <a:solidFill>
                  <a:srgbClr val="000000"/>
                </a:solidFill>
                <a:effectLst/>
                <a:latin typeface="Times New Roman"/>
                <a:ea typeface="Calibri"/>
                <a:cs typeface="Simplified Arabic"/>
              </a:rPr>
              <a:t>P.aeruginosa</a:t>
            </a:r>
            <a:endParaRPr lang="en-US" sz="1600" dirty="0">
              <a:ea typeface="Calibri"/>
              <a:cs typeface="Arial"/>
            </a:endParaRPr>
          </a:p>
        </p:txBody>
      </p:sp>
    </p:spTree>
    <p:extLst>
      <p:ext uri="{BB962C8B-B14F-4D97-AF65-F5344CB8AC3E}">
        <p14:creationId xmlns:p14="http://schemas.microsoft.com/office/powerpoint/2010/main" val="1558754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317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3058" y="1700809"/>
            <a:ext cx="5297883"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547664" y="5229200"/>
            <a:ext cx="5904656" cy="923330"/>
          </a:xfrm>
          <a:prstGeom prst="rect">
            <a:avLst/>
          </a:prstGeom>
        </p:spPr>
        <p:txBody>
          <a:bodyPr wrap="square">
            <a:spAutoFit/>
          </a:bodyPr>
          <a:lstStyle/>
          <a:p>
            <a:pPr algn="ctr">
              <a:lnSpc>
                <a:spcPct val="150000"/>
              </a:lnSpc>
            </a:pPr>
            <a:r>
              <a:rPr lang="ar-IQ" b="1" dirty="0">
                <a:solidFill>
                  <a:srgbClr val="000000"/>
                </a:solidFill>
                <a:effectLst/>
                <a:latin typeface="Times New Roman"/>
                <a:ea typeface="Calibri"/>
                <a:cs typeface="Simplified Arabic"/>
              </a:rPr>
              <a:t>صورة </a:t>
            </a:r>
            <a:r>
              <a:rPr lang="en-US" b="1" dirty="0">
                <a:solidFill>
                  <a:srgbClr val="000000"/>
                </a:solidFill>
                <a:effectLst/>
                <a:latin typeface="Times New Roman"/>
                <a:ea typeface="Calibri"/>
                <a:cs typeface="Simplified Arabic"/>
              </a:rPr>
              <a:t>:(3-4)</a:t>
            </a:r>
            <a:r>
              <a:rPr lang="en-US" b="1" dirty="0">
                <a:solidFill>
                  <a:srgbClr val="000000"/>
                </a:solidFill>
                <a:effectLst/>
                <a:latin typeface="Simplified Arabic"/>
                <a:ea typeface="Calibri"/>
                <a:cs typeface="Arial"/>
              </a:rPr>
              <a:t> </a:t>
            </a:r>
            <a:r>
              <a:rPr lang="ar-IQ" b="1" dirty="0">
                <a:solidFill>
                  <a:srgbClr val="000000"/>
                </a:solidFill>
                <a:latin typeface="Simplified Arabic"/>
                <a:ea typeface="Calibri"/>
              </a:rPr>
              <a:t>تأثير</a:t>
            </a:r>
            <a:r>
              <a:rPr lang="ar-IQ" b="1" dirty="0">
                <a:solidFill>
                  <a:srgbClr val="000000"/>
                </a:solidFill>
                <a:ea typeface="Calibri"/>
                <a:cs typeface="Times New Roman"/>
              </a:rPr>
              <a:t> </a:t>
            </a:r>
            <a:r>
              <a:rPr lang="ar-IQ" b="1" dirty="0">
                <a:solidFill>
                  <a:srgbClr val="000000"/>
                </a:solidFill>
                <a:effectLst/>
                <a:latin typeface="Times New Roman"/>
                <a:ea typeface="Calibri"/>
                <a:cs typeface="Simplified Arabic"/>
              </a:rPr>
              <a:t>المستخلص </a:t>
            </a:r>
            <a:r>
              <a:rPr lang="ar-IQ" b="1" dirty="0" err="1">
                <a:solidFill>
                  <a:srgbClr val="000000"/>
                </a:solidFill>
                <a:effectLst/>
                <a:latin typeface="Times New Roman"/>
                <a:ea typeface="Calibri"/>
                <a:cs typeface="Simplified Arabic"/>
              </a:rPr>
              <a:t>الاستوني</a:t>
            </a:r>
            <a:r>
              <a:rPr lang="ar-IQ" b="1" dirty="0">
                <a:solidFill>
                  <a:srgbClr val="000000"/>
                </a:solidFill>
                <a:effectLst/>
                <a:latin typeface="Times New Roman"/>
                <a:ea typeface="Calibri"/>
                <a:cs typeface="Simplified Arabic"/>
              </a:rPr>
              <a:t> لثمرة وساق البروكلي على</a:t>
            </a:r>
            <a:r>
              <a:rPr lang="ar-IQ" b="1" dirty="0">
                <a:solidFill>
                  <a:srgbClr val="000000"/>
                </a:solidFill>
                <a:ea typeface="Calibri"/>
                <a:cs typeface="Times New Roman"/>
              </a:rPr>
              <a:t> </a:t>
            </a:r>
            <a:r>
              <a:rPr lang="ar-IQ" b="1" dirty="0">
                <a:solidFill>
                  <a:srgbClr val="000000"/>
                </a:solidFill>
                <a:effectLst/>
                <a:latin typeface="Times New Roman"/>
                <a:ea typeface="Calibri"/>
                <a:cs typeface="Simplified Arabic"/>
              </a:rPr>
              <a:t>بكتريا </a:t>
            </a:r>
            <a:r>
              <a:rPr lang="en-US" b="1" dirty="0" err="1">
                <a:solidFill>
                  <a:srgbClr val="000000"/>
                </a:solidFill>
                <a:effectLst/>
                <a:latin typeface="Times New Roman"/>
                <a:ea typeface="Calibri"/>
                <a:cs typeface="Simplified Arabic"/>
              </a:rPr>
              <a:t>E.col</a:t>
            </a:r>
            <a:endParaRPr lang="en-US" sz="1600" dirty="0">
              <a:ea typeface="Calibri"/>
              <a:cs typeface="Arial"/>
            </a:endParaRPr>
          </a:p>
        </p:txBody>
      </p:sp>
    </p:spTree>
    <p:extLst>
      <p:ext uri="{BB962C8B-B14F-4D97-AF65-F5344CB8AC3E}">
        <p14:creationId xmlns:p14="http://schemas.microsoft.com/office/powerpoint/2010/main" val="887335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327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8299" y="1772817"/>
            <a:ext cx="5267401"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763688" y="5229200"/>
            <a:ext cx="5616624" cy="923330"/>
          </a:xfrm>
          <a:prstGeom prst="rect">
            <a:avLst/>
          </a:prstGeom>
        </p:spPr>
        <p:txBody>
          <a:bodyPr wrap="square">
            <a:spAutoFit/>
          </a:bodyPr>
          <a:lstStyle/>
          <a:p>
            <a:pPr algn="ctr">
              <a:lnSpc>
                <a:spcPct val="150000"/>
              </a:lnSpc>
            </a:pPr>
            <a:r>
              <a:rPr lang="ar-IQ" b="1" dirty="0">
                <a:solidFill>
                  <a:srgbClr val="000000"/>
                </a:solidFill>
                <a:effectLst/>
                <a:latin typeface="Times New Roman"/>
                <a:ea typeface="Calibri"/>
                <a:cs typeface="Simplified Arabic"/>
              </a:rPr>
              <a:t>صورة (</a:t>
            </a:r>
            <a:r>
              <a:rPr lang="en-US" b="1" dirty="0">
                <a:solidFill>
                  <a:srgbClr val="000000"/>
                </a:solidFill>
                <a:effectLst/>
                <a:latin typeface="Times New Roman"/>
                <a:ea typeface="Calibri"/>
                <a:cs typeface="Simplified Arabic"/>
              </a:rPr>
              <a:t>4-4</a:t>
            </a:r>
            <a:r>
              <a:rPr lang="ar-IQ" b="1" dirty="0">
                <a:solidFill>
                  <a:srgbClr val="000000"/>
                </a:solidFill>
                <a:effectLst/>
                <a:latin typeface="Times New Roman"/>
                <a:ea typeface="Calibri"/>
                <a:cs typeface="Simplified Arabic"/>
              </a:rPr>
              <a:t>): تأثير</a:t>
            </a:r>
            <a:r>
              <a:rPr lang="ar-IQ" b="1" dirty="0">
                <a:solidFill>
                  <a:srgbClr val="000000"/>
                </a:solidFill>
                <a:ea typeface="Calibri"/>
                <a:cs typeface="Times New Roman"/>
              </a:rPr>
              <a:t> </a:t>
            </a:r>
            <a:r>
              <a:rPr lang="ar-IQ" b="1" dirty="0">
                <a:solidFill>
                  <a:srgbClr val="000000"/>
                </a:solidFill>
                <a:effectLst/>
                <a:latin typeface="Times New Roman"/>
                <a:ea typeface="Calibri"/>
                <a:cs typeface="Simplified Arabic"/>
              </a:rPr>
              <a:t>مستخلص الثمرة والساق لنبات البروكلي على</a:t>
            </a:r>
            <a:r>
              <a:rPr lang="ar-IQ" b="1" dirty="0">
                <a:solidFill>
                  <a:srgbClr val="000000"/>
                </a:solidFill>
                <a:ea typeface="Calibri"/>
                <a:cs typeface="Times New Roman"/>
              </a:rPr>
              <a:t> </a:t>
            </a:r>
            <a:r>
              <a:rPr lang="ar-IQ" b="1" dirty="0">
                <a:solidFill>
                  <a:srgbClr val="000000"/>
                </a:solidFill>
                <a:effectLst/>
                <a:latin typeface="Times New Roman"/>
                <a:ea typeface="Calibri"/>
                <a:cs typeface="Simplified Arabic"/>
              </a:rPr>
              <a:t>بكتريا </a:t>
            </a:r>
            <a:r>
              <a:rPr lang="en-US" b="1" dirty="0">
                <a:solidFill>
                  <a:srgbClr val="000000"/>
                </a:solidFill>
                <a:effectLst/>
                <a:latin typeface="Times New Roman"/>
                <a:ea typeface="Calibri"/>
                <a:cs typeface="Simplified Arabic"/>
              </a:rPr>
              <a:t>S. </a:t>
            </a:r>
            <a:r>
              <a:rPr lang="en-US" b="1" dirty="0" err="1">
                <a:solidFill>
                  <a:srgbClr val="000000"/>
                </a:solidFill>
                <a:effectLst/>
                <a:latin typeface="Times New Roman"/>
                <a:ea typeface="Calibri"/>
                <a:cs typeface="Simplified Arabic"/>
              </a:rPr>
              <a:t>aureus</a:t>
            </a:r>
            <a:endParaRPr lang="en-US" sz="1600" dirty="0">
              <a:ea typeface="Calibri"/>
              <a:cs typeface="Arial"/>
            </a:endParaRPr>
          </a:p>
        </p:txBody>
      </p:sp>
    </p:spTree>
    <p:extLst>
      <p:ext uri="{BB962C8B-B14F-4D97-AF65-F5344CB8AC3E}">
        <p14:creationId xmlns:p14="http://schemas.microsoft.com/office/powerpoint/2010/main" val="4180952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C:\Users\l\Desktop\تثبيط استون مخفف.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707568"/>
            <a:ext cx="3096344" cy="2873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628800"/>
            <a:ext cx="338437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1223628" y="4725144"/>
            <a:ext cx="6984776" cy="923330"/>
          </a:xfrm>
          <a:prstGeom prst="rect">
            <a:avLst/>
          </a:prstGeom>
        </p:spPr>
        <p:txBody>
          <a:bodyPr wrap="square">
            <a:spAutoFit/>
          </a:bodyPr>
          <a:lstStyle/>
          <a:p>
            <a:pPr algn="ctr">
              <a:lnSpc>
                <a:spcPct val="150000"/>
              </a:lnSpc>
            </a:pPr>
            <a:r>
              <a:rPr lang="ar-SA" b="1" dirty="0">
                <a:solidFill>
                  <a:srgbClr val="000000"/>
                </a:solidFill>
                <a:effectLst/>
                <a:latin typeface="Times New Roman"/>
                <a:ea typeface="Calibri"/>
                <a:cs typeface="Simplified Arabic"/>
              </a:rPr>
              <a:t>صورة</a:t>
            </a:r>
            <a:r>
              <a:rPr lang="ar-IQ" b="1" dirty="0">
                <a:solidFill>
                  <a:srgbClr val="000000"/>
                </a:solidFill>
                <a:effectLst/>
                <a:latin typeface="Times New Roman"/>
                <a:ea typeface="Calibri"/>
                <a:cs typeface="Simplified Arabic"/>
              </a:rPr>
              <a:t> (4-5)</a:t>
            </a:r>
            <a:r>
              <a:rPr lang="ar-IQ" b="1" dirty="0">
                <a:solidFill>
                  <a:srgbClr val="000000"/>
                </a:solidFill>
                <a:ea typeface="Calibri"/>
                <a:cs typeface="Times New Roman"/>
              </a:rPr>
              <a:t> </a:t>
            </a:r>
            <a:r>
              <a:rPr lang="ar-IQ" b="1" dirty="0">
                <a:solidFill>
                  <a:srgbClr val="000000"/>
                </a:solidFill>
                <a:effectLst/>
                <a:latin typeface="Times New Roman"/>
                <a:ea typeface="Calibri"/>
                <a:cs typeface="Simplified Arabic"/>
              </a:rPr>
              <a:t>عدم التثبيط المستخلص المائي لثمرة وساق نبات لبروكلي على جميع الأنواع البكتيرية ال</a:t>
            </a:r>
            <a:r>
              <a:rPr lang="ar-SA" b="1" dirty="0">
                <a:solidFill>
                  <a:srgbClr val="000000"/>
                </a:solidFill>
                <a:effectLst/>
                <a:latin typeface="Times New Roman"/>
                <a:ea typeface="Calibri"/>
                <a:cs typeface="Simplified Arabic"/>
              </a:rPr>
              <a:t>م</a:t>
            </a:r>
            <a:r>
              <a:rPr lang="ar-IQ" b="1" dirty="0">
                <a:solidFill>
                  <a:srgbClr val="000000"/>
                </a:solidFill>
                <a:effectLst/>
                <a:latin typeface="Times New Roman"/>
                <a:ea typeface="Calibri"/>
                <a:cs typeface="Simplified Arabic"/>
              </a:rPr>
              <a:t>در</a:t>
            </a:r>
            <a:r>
              <a:rPr lang="ar-SA" b="1" dirty="0">
                <a:solidFill>
                  <a:srgbClr val="000000"/>
                </a:solidFill>
                <a:effectLst/>
                <a:latin typeface="Times New Roman"/>
                <a:ea typeface="Calibri"/>
                <a:cs typeface="Simplified Arabic"/>
              </a:rPr>
              <a:t>و</a:t>
            </a:r>
            <a:r>
              <a:rPr lang="ar-IQ" b="1" dirty="0" err="1">
                <a:solidFill>
                  <a:srgbClr val="000000"/>
                </a:solidFill>
                <a:effectLst/>
                <a:latin typeface="Times New Roman"/>
                <a:ea typeface="Calibri"/>
                <a:cs typeface="Simplified Arabic"/>
              </a:rPr>
              <a:t>سة</a:t>
            </a:r>
            <a:endParaRPr lang="en-US" sz="1600" dirty="0">
              <a:ea typeface="Calibri"/>
              <a:cs typeface="Arial"/>
            </a:endParaRPr>
          </a:p>
        </p:txBody>
      </p:sp>
    </p:spTree>
    <p:extLst>
      <p:ext uri="{BB962C8B-B14F-4D97-AF65-F5344CB8AC3E}">
        <p14:creationId xmlns:p14="http://schemas.microsoft.com/office/powerpoint/2010/main" val="2588789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1619671" y="836712"/>
            <a:ext cx="6768753" cy="2520280"/>
          </a:xfrm>
          <a:solidFill>
            <a:schemeClr val="accent6">
              <a:lumMod val="20000"/>
              <a:lumOff val="8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a:lstStyle/>
          <a:p>
            <a:pPr algn="ctr">
              <a:lnSpc>
                <a:spcPct val="90000"/>
              </a:lnSpc>
            </a:pPr>
            <a:r>
              <a:rPr lang="ar-SA" sz="2800" b="1" kern="1800" dirty="0" err="1">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latin typeface="Times New Roman"/>
                <a:ea typeface="Calibri"/>
                <a:cs typeface="Simplified Arabic"/>
              </a:rPr>
              <a:t>الاستنتاجا</a:t>
            </a:r>
            <a:r>
              <a:rPr lang="ar-IQ" sz="2800" b="1" kern="1800" dirty="0">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latin typeface="Times New Roman"/>
                <a:ea typeface="Calibri"/>
                <a:cs typeface="Simplified Arabic"/>
              </a:rPr>
              <a:t>ت</a:t>
            </a:r>
            <a:r>
              <a:rPr lang="ar-SA" sz="2800" b="1" kern="1800" dirty="0">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latin typeface="Times New Roman"/>
                <a:ea typeface="Calibri"/>
                <a:cs typeface="Simplified Arabic"/>
              </a:rPr>
              <a:t> والتوصيات</a:t>
            </a:r>
            <a:endParaRPr lang="en-US" sz="1100" b="1" dirty="0">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ea typeface="Calibri"/>
              <a:cs typeface="Arial"/>
            </a:endParaRPr>
          </a:p>
          <a:p>
            <a:pPr algn="ctr" rtl="0">
              <a:lnSpc>
                <a:spcPct val="115000"/>
              </a:lnSpc>
              <a:spcAft>
                <a:spcPts val="0"/>
              </a:spcAft>
            </a:pPr>
            <a:endParaRPr lang="en-US" sz="1100" b="1" dirty="0">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ea typeface="Calibri"/>
              <a:cs typeface="Arial"/>
            </a:endParaRPr>
          </a:p>
          <a:p>
            <a:pPr algn="ctr" rtl="0">
              <a:lnSpc>
                <a:spcPct val="115000"/>
              </a:lnSpc>
              <a:spcAft>
                <a:spcPts val="0"/>
              </a:spcAft>
            </a:pPr>
            <a:r>
              <a:rPr lang="en-US" sz="2800" b="1" kern="1800" dirty="0">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latin typeface="Times New Roman"/>
                <a:ea typeface="Calibri"/>
                <a:cs typeface="Simplified Arabic"/>
              </a:rPr>
              <a:t>Conclusions and Recommendations</a:t>
            </a:r>
            <a:endParaRPr lang="en-US" sz="1100" b="1" dirty="0">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ea typeface="Calibri"/>
              <a:cs typeface="Arial"/>
            </a:endParaRPr>
          </a:p>
          <a:p>
            <a:endParaRPr lang="ar-SA"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010227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L="457200" marR="0" lvl="1" indent="0" defTabSz="914400" rtl="1" eaLnBrk="1" fontAlgn="base" latinLnBrk="0" hangingPunct="1">
              <a:lnSpc>
                <a:spcPct val="100000"/>
              </a:lnSpc>
              <a:spcBef>
                <a:spcPct val="0"/>
              </a:spcBef>
              <a:spcAft>
                <a:spcPct val="0"/>
              </a:spcAft>
              <a:tabLst/>
              <a:defRPr/>
            </a:pPr>
            <a:br>
              <a:rPr kumimoji="0" lang="en-US" sz="2400" b="1"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br>
            <a:endParaRPr lang="ar-SA" dirty="0"/>
          </a:p>
        </p:txBody>
      </p:sp>
      <p:sp>
        <p:nvSpPr>
          <p:cNvPr id="3" name="عنصر نائب للمحتوى 2"/>
          <p:cNvSpPr>
            <a:spLocks noGrp="1"/>
          </p:cNvSpPr>
          <p:nvPr>
            <p:ph idx="1"/>
          </p:nvPr>
        </p:nvSpPr>
        <p:spPr/>
        <p:txBody>
          <a:bodyPr>
            <a:normAutofit fontScale="47500" lnSpcReduction="20000"/>
          </a:bodyPr>
          <a:lstStyle/>
          <a:p>
            <a:pPr indent="457200" algn="justLow">
              <a:lnSpc>
                <a:spcPct val="150000"/>
              </a:lnSpc>
              <a:spcBef>
                <a:spcPts val="600"/>
              </a:spcBef>
            </a:pPr>
            <a:r>
              <a:rPr lang="ar-IQ" b="1" dirty="0">
                <a:solidFill>
                  <a:srgbClr val="000000"/>
                </a:solidFill>
                <a:effectLst/>
                <a:latin typeface="Times New Roman"/>
                <a:ea typeface="Calibri"/>
                <a:cs typeface="Simplified Arabic"/>
              </a:rPr>
              <a:t>الأجزاء الرئيسية الصالحة للأكل من نبات البروكلي هي السيقان والأزهار التي تحتوي على نسبة عالية من الماء وقليلة</a:t>
            </a:r>
            <a:r>
              <a:rPr lang="ar-SA" b="1" dirty="0">
                <a:solidFill>
                  <a:srgbClr val="000000"/>
                </a:solidFill>
                <a:effectLst/>
                <a:latin typeface="Times New Roman"/>
                <a:ea typeface="Calibri"/>
                <a:cs typeface="Simplified Arabic"/>
              </a:rPr>
              <a:t> من</a:t>
            </a:r>
            <a:r>
              <a:rPr lang="ar-IQ" b="1" dirty="0">
                <a:solidFill>
                  <a:srgbClr val="000000"/>
                </a:solidFill>
                <a:effectLst/>
                <a:latin typeface="Times New Roman"/>
                <a:ea typeface="Calibri"/>
                <a:cs typeface="Simplified Arabic"/>
              </a:rPr>
              <a:t> الدهون  بالإضافة إلى المكونات الأخرى مثل البروتينات والألياف الغذائية والكربوهيدرات(</a:t>
            </a:r>
            <a:r>
              <a:rPr lang="en-US" b="1" dirty="0">
                <a:solidFill>
                  <a:srgbClr val="000000"/>
                </a:solidFill>
                <a:effectLst/>
                <a:latin typeface="Times New Roman"/>
                <a:ea typeface="Calibri"/>
                <a:cs typeface="Simplified Arabic"/>
              </a:rPr>
              <a:t>2008</a:t>
            </a:r>
            <a:r>
              <a:rPr lang="ar-IQ" b="1" dirty="0">
                <a:solidFill>
                  <a:srgbClr val="000000"/>
                </a:solidFill>
                <a:effectLst/>
                <a:latin typeface="Times New Roman"/>
                <a:ea typeface="Calibri"/>
                <a:cs typeface="Simplified Arabic"/>
              </a:rPr>
              <a:t>, </a:t>
            </a:r>
            <a:r>
              <a:rPr lang="en-US" b="1" dirty="0">
                <a:solidFill>
                  <a:srgbClr val="000000"/>
                </a:solidFill>
                <a:effectLst/>
                <a:latin typeface="Times New Roman"/>
                <a:ea typeface="Calibri"/>
                <a:cs typeface="Simplified Arabic"/>
              </a:rPr>
              <a:t>USDA</a:t>
            </a:r>
            <a:r>
              <a:rPr lang="ar-IQ" b="1" dirty="0">
                <a:solidFill>
                  <a:srgbClr val="000000"/>
                </a:solidFill>
                <a:effectLst/>
                <a:latin typeface="Times New Roman"/>
                <a:ea typeface="Calibri"/>
                <a:cs typeface="Simplified Arabic"/>
              </a:rPr>
              <a:t>).كما يعتبر نبات البروكلي مصدر غني بالمعادن مثل البوتاسيوم والفوسفور والكالسيوم والصوديوم. </a:t>
            </a:r>
            <a:r>
              <a:rPr lang="ar-SA" b="1" dirty="0">
                <a:solidFill>
                  <a:srgbClr val="000000"/>
                </a:solidFill>
                <a:effectLst/>
                <a:latin typeface="Times New Roman"/>
                <a:ea typeface="Calibri"/>
                <a:cs typeface="Simplified Arabic"/>
              </a:rPr>
              <a:t>كما </a:t>
            </a:r>
            <a:r>
              <a:rPr lang="ar-IQ" b="1" dirty="0">
                <a:solidFill>
                  <a:srgbClr val="000000"/>
                </a:solidFill>
                <a:effectLst/>
                <a:latin typeface="Times New Roman"/>
                <a:ea typeface="Calibri"/>
                <a:cs typeface="Simplified Arabic"/>
              </a:rPr>
              <a:t>يحتوي نبات البروكلي على مجموعة واسعة من المركبات النشطة بيولوجيًا وكيميائيًا والتي لها العديد من الفوائد الصحية، كما أنه غني بمضادات الأكسدة الغذائية مثل فيتامين </a:t>
            </a:r>
            <a:r>
              <a:rPr lang="en-US" b="1" dirty="0">
                <a:solidFill>
                  <a:srgbClr val="000000"/>
                </a:solidFill>
                <a:effectLst/>
                <a:latin typeface="Times New Roman"/>
                <a:ea typeface="Calibri"/>
                <a:cs typeface="Simplified Arabic"/>
              </a:rPr>
              <a:t>C</a:t>
            </a:r>
            <a:r>
              <a:rPr lang="ar-IQ" b="1" dirty="0">
                <a:solidFill>
                  <a:srgbClr val="000000"/>
                </a:solidFill>
                <a:effectLst/>
                <a:latin typeface="Times New Roman"/>
                <a:ea typeface="Calibri"/>
                <a:cs typeface="Simplified Arabic"/>
              </a:rPr>
              <a:t> و</a:t>
            </a:r>
            <a:r>
              <a:rPr lang="en-US" b="1" dirty="0">
                <a:solidFill>
                  <a:srgbClr val="000000"/>
                </a:solidFill>
                <a:effectLst/>
                <a:latin typeface="Times New Roman"/>
                <a:ea typeface="Calibri"/>
                <a:cs typeface="Simplified Arabic"/>
              </a:rPr>
              <a:t>E</a:t>
            </a:r>
            <a:r>
              <a:rPr lang="ar-IQ" b="1" dirty="0">
                <a:solidFill>
                  <a:srgbClr val="000000"/>
                </a:solidFill>
                <a:latin typeface="Simplified Arabic"/>
                <a:ea typeface="Calibri"/>
              </a:rPr>
              <a:t>والمركبات </a:t>
            </a:r>
            <a:r>
              <a:rPr lang="ar-IQ" b="1" dirty="0" err="1">
                <a:solidFill>
                  <a:srgbClr val="000000"/>
                </a:solidFill>
                <a:latin typeface="Simplified Arabic"/>
                <a:ea typeface="Calibri"/>
              </a:rPr>
              <a:t>الفينولية</a:t>
            </a:r>
            <a:r>
              <a:rPr lang="ar-IQ" b="1" dirty="0">
                <a:solidFill>
                  <a:srgbClr val="000000"/>
                </a:solidFill>
                <a:latin typeface="Simplified Arabic"/>
                <a:ea typeface="Calibri"/>
              </a:rPr>
              <a:t> </a:t>
            </a:r>
            <a:r>
              <a:rPr lang="ar-SA" b="1" dirty="0">
                <a:solidFill>
                  <a:srgbClr val="000000"/>
                </a:solidFill>
                <a:effectLst/>
                <a:latin typeface="Times New Roman"/>
                <a:ea typeface="Calibri"/>
                <a:cs typeface="Simplified Arabic"/>
              </a:rPr>
              <a:t>كما يعد البروكلي غني بالصبغات النباتية مثل صبغة اليخضور الكلوروفيل وصبغة </a:t>
            </a:r>
            <a:r>
              <a:rPr lang="ar-SA" b="1" dirty="0" err="1">
                <a:solidFill>
                  <a:srgbClr val="000000"/>
                </a:solidFill>
                <a:effectLst/>
                <a:latin typeface="Times New Roman"/>
                <a:ea typeface="Calibri"/>
                <a:cs typeface="Simplified Arabic"/>
              </a:rPr>
              <a:t>الكاروتينات</a:t>
            </a:r>
            <a:r>
              <a:rPr lang="ar-SA" b="1" dirty="0">
                <a:solidFill>
                  <a:srgbClr val="000000"/>
                </a:solidFill>
                <a:effectLst/>
                <a:latin typeface="Times New Roman"/>
                <a:ea typeface="Calibri"/>
                <a:cs typeface="Simplified Arabic"/>
              </a:rPr>
              <a:t> التي تعمل كمضادات للأكسدة والأحياء المجهرية ومرض السرطان</a:t>
            </a:r>
            <a:r>
              <a:rPr lang="ar-SA" sz="2800" b="1" dirty="0">
                <a:solidFill>
                  <a:srgbClr val="000000"/>
                </a:solidFill>
                <a:effectLst/>
                <a:latin typeface="Times New Roman"/>
                <a:ea typeface="Calibri"/>
                <a:cs typeface="Simplified Arabic"/>
              </a:rPr>
              <a:t> </a:t>
            </a:r>
            <a:r>
              <a:rPr lang="en-US" b="1" dirty="0">
                <a:solidFill>
                  <a:srgbClr val="000000"/>
                </a:solidFill>
                <a:effectLst/>
                <a:latin typeface="Times New Roman"/>
                <a:ea typeface="Calibri"/>
                <a:cs typeface="Simplified Arabic"/>
              </a:rPr>
              <a:t>(</a:t>
            </a:r>
            <a:r>
              <a:rPr lang="en-US" b="1" dirty="0" err="1">
                <a:solidFill>
                  <a:srgbClr val="000000"/>
                </a:solidFill>
                <a:effectLst/>
                <a:latin typeface="Times New Roman"/>
                <a:ea typeface="Calibri"/>
                <a:cs typeface="Simplified Arabic"/>
              </a:rPr>
              <a:t>Ferruzzi</a:t>
            </a:r>
            <a:r>
              <a:rPr lang="en-US" b="1" dirty="0">
                <a:solidFill>
                  <a:srgbClr val="000000"/>
                </a:solidFill>
                <a:effectLst/>
                <a:latin typeface="Times New Roman"/>
                <a:ea typeface="Calibri"/>
                <a:cs typeface="Simplified Arabic"/>
              </a:rPr>
              <a:t>, </a:t>
            </a:r>
            <a:r>
              <a:rPr lang="en-US" b="1" i="1" dirty="0">
                <a:solidFill>
                  <a:srgbClr val="000000"/>
                </a:solidFill>
                <a:effectLst/>
                <a:latin typeface="Times New Roman"/>
                <a:ea typeface="Calibri"/>
                <a:cs typeface="Simplified Arabic"/>
              </a:rPr>
              <a:t>et al</a:t>
            </a:r>
            <a:r>
              <a:rPr lang="en-US" b="1" dirty="0">
                <a:solidFill>
                  <a:srgbClr val="000000"/>
                </a:solidFill>
                <a:effectLst/>
                <a:latin typeface="Times New Roman"/>
                <a:ea typeface="Calibri"/>
                <a:cs typeface="Simplified Arabic"/>
              </a:rPr>
              <a:t>., 2007)</a:t>
            </a:r>
            <a:r>
              <a:rPr lang="ar-SA" b="1" dirty="0">
                <a:solidFill>
                  <a:srgbClr val="000000"/>
                </a:solidFill>
                <a:effectLst/>
                <a:latin typeface="Times New Roman"/>
                <a:ea typeface="Calibri"/>
                <a:cs typeface="Simplified Arabic"/>
              </a:rPr>
              <a:t>.</a:t>
            </a:r>
            <a:endParaRPr lang="en-US" sz="2400" b="1" dirty="0">
              <a:ea typeface="Calibri"/>
              <a:cs typeface="Arial"/>
            </a:endParaRPr>
          </a:p>
          <a:p>
            <a:pPr indent="457200" algn="justLow">
              <a:lnSpc>
                <a:spcPct val="150000"/>
              </a:lnSpc>
              <a:spcBef>
                <a:spcPts val="600"/>
              </a:spcBef>
            </a:pPr>
            <a:r>
              <a:rPr lang="ar-SA" b="1" dirty="0">
                <a:solidFill>
                  <a:srgbClr val="000000"/>
                </a:solidFill>
                <a:effectLst/>
                <a:latin typeface="Times New Roman"/>
                <a:ea typeface="Calibri"/>
                <a:cs typeface="Simplified Arabic"/>
              </a:rPr>
              <a:t> وقد </a:t>
            </a:r>
            <a:r>
              <a:rPr lang="ar-IQ" b="1" dirty="0">
                <a:solidFill>
                  <a:srgbClr val="000000"/>
                </a:solidFill>
                <a:effectLst/>
                <a:latin typeface="Times New Roman"/>
                <a:ea typeface="Calibri"/>
                <a:cs typeface="Simplified Arabic"/>
              </a:rPr>
              <a:t>أشارت العديد من الدراسات الوبائية إلى أن تناول البروكلي يرتبط بشكل إيجابي بتقليل مخاطر الإصابة بعدة أنواع من السرطان ومرض السكري من النوع 2 وأمراض القلب والأوعية الدموية </a:t>
            </a:r>
            <a:r>
              <a:rPr lang="en-US" b="1" dirty="0" err="1">
                <a:solidFill>
                  <a:srgbClr val="000000"/>
                </a:solidFill>
                <a:effectLst/>
                <a:latin typeface="Times New Roman"/>
                <a:ea typeface="Calibri"/>
                <a:cs typeface="Simplified Arabic"/>
              </a:rPr>
              <a:t>Razis</a:t>
            </a:r>
            <a:r>
              <a:rPr lang="en-US" b="1" dirty="0">
                <a:solidFill>
                  <a:srgbClr val="000000"/>
                </a:solidFill>
                <a:effectLst/>
                <a:latin typeface="Times New Roman"/>
                <a:ea typeface="Calibri"/>
                <a:cs typeface="Simplified Arabic"/>
              </a:rPr>
              <a:t> &amp; Noor, 2013)</a:t>
            </a:r>
            <a:r>
              <a:rPr lang="ar-IQ" b="1" dirty="0">
                <a:solidFill>
                  <a:srgbClr val="000000"/>
                </a:solidFill>
                <a:effectLst/>
                <a:latin typeface="Times New Roman"/>
                <a:ea typeface="Calibri"/>
                <a:cs typeface="Simplified Arabic"/>
              </a:rPr>
              <a:t>)</a:t>
            </a:r>
            <a:r>
              <a:rPr lang="ar-SA" b="1" dirty="0">
                <a:solidFill>
                  <a:srgbClr val="000000"/>
                </a:solidFill>
                <a:effectLst/>
                <a:latin typeface="Times New Roman"/>
                <a:ea typeface="Calibri"/>
                <a:cs typeface="Simplified Arabic"/>
              </a:rPr>
              <a:t>. كما أن لنبات البروكلي القدرة على إيقاف نمو البكتريا المرضية </a:t>
            </a:r>
            <a:r>
              <a:rPr lang="en-US" b="1" i="1" dirty="0" err="1">
                <a:solidFill>
                  <a:srgbClr val="000000"/>
                </a:solidFill>
                <a:effectLst/>
                <a:latin typeface="Times New Roman"/>
                <a:ea typeface="Calibri"/>
                <a:cs typeface="Simplified Arabic"/>
              </a:rPr>
              <a:t>Psedomonas</a:t>
            </a:r>
            <a:r>
              <a:rPr lang="en-US" b="1" i="1" dirty="0">
                <a:solidFill>
                  <a:srgbClr val="000000"/>
                </a:solidFill>
                <a:effectLst/>
                <a:latin typeface="Times New Roman"/>
                <a:ea typeface="Calibri"/>
                <a:cs typeface="Simplified Arabic"/>
              </a:rPr>
              <a:t> </a:t>
            </a:r>
            <a:r>
              <a:rPr lang="en-US" b="1" i="1" dirty="0" err="1">
                <a:solidFill>
                  <a:srgbClr val="000000"/>
                </a:solidFill>
                <a:effectLst/>
                <a:latin typeface="Times New Roman"/>
                <a:ea typeface="Calibri"/>
                <a:cs typeface="Simplified Arabic"/>
              </a:rPr>
              <a:t>acruginosa</a:t>
            </a:r>
            <a:r>
              <a:rPr lang="en-US" b="1" i="1" dirty="0">
                <a:solidFill>
                  <a:srgbClr val="000000"/>
                </a:solidFill>
                <a:effectLst/>
                <a:latin typeface="Times New Roman"/>
                <a:ea typeface="Calibri"/>
                <a:cs typeface="Simplified Arabic"/>
              </a:rPr>
              <a:t> Enterococcus </a:t>
            </a:r>
            <a:r>
              <a:rPr lang="en-US" b="1" i="1" dirty="0" err="1">
                <a:solidFill>
                  <a:srgbClr val="000000"/>
                </a:solidFill>
                <a:effectLst/>
                <a:latin typeface="Times New Roman"/>
                <a:ea typeface="Calibri"/>
                <a:cs typeface="Simplified Arabic"/>
              </a:rPr>
              <a:t>foccalis</a:t>
            </a:r>
            <a:r>
              <a:rPr lang="ar-SA" b="1" dirty="0">
                <a:solidFill>
                  <a:srgbClr val="000000"/>
                </a:solidFill>
                <a:effectLst/>
                <a:latin typeface="Times New Roman"/>
                <a:ea typeface="Calibri"/>
                <a:cs typeface="Simplified Arabic"/>
              </a:rPr>
              <a:t>، وذلك بسبب احتواء البروكلي على مادة </a:t>
            </a:r>
            <a:r>
              <a:rPr lang="ar-SA" b="1" dirty="0" err="1">
                <a:solidFill>
                  <a:srgbClr val="000000"/>
                </a:solidFill>
                <a:effectLst/>
                <a:latin typeface="Times New Roman"/>
                <a:ea typeface="Calibri"/>
                <a:cs typeface="Simplified Arabic"/>
              </a:rPr>
              <a:t>السلفورافان</a:t>
            </a:r>
            <a:r>
              <a:rPr lang="en-US" b="1" dirty="0">
                <a:solidFill>
                  <a:srgbClr val="000000"/>
                </a:solidFill>
                <a:effectLst/>
                <a:latin typeface="Times New Roman"/>
                <a:ea typeface="Calibri"/>
                <a:cs typeface="Simplified Arabic"/>
              </a:rPr>
              <a:t> </a:t>
            </a:r>
            <a:r>
              <a:rPr lang="en-US" b="1" dirty="0" err="1">
                <a:solidFill>
                  <a:srgbClr val="000000"/>
                </a:solidFill>
                <a:effectLst/>
                <a:latin typeface="Times New Roman"/>
                <a:ea typeface="Calibri"/>
                <a:cs typeface="Simplified Arabic"/>
              </a:rPr>
              <a:t>Sulforaphane</a:t>
            </a:r>
            <a:r>
              <a:rPr lang="en-US" b="1" dirty="0">
                <a:solidFill>
                  <a:srgbClr val="000000"/>
                </a:solidFill>
                <a:effectLst/>
                <a:latin typeface="Simplified Arabic"/>
                <a:ea typeface="Calibri"/>
                <a:cs typeface="Arial"/>
              </a:rPr>
              <a:t> </a:t>
            </a:r>
            <a:r>
              <a:rPr lang="ar-SA" b="1" dirty="0">
                <a:solidFill>
                  <a:srgbClr val="000000"/>
                </a:solidFill>
                <a:latin typeface="Simplified Arabic"/>
                <a:ea typeface="Calibri"/>
              </a:rPr>
              <a:t>(</a:t>
            </a:r>
            <a:r>
              <a:rPr lang="en-US" b="1" dirty="0">
                <a:solidFill>
                  <a:srgbClr val="000000"/>
                </a:solidFill>
                <a:effectLst/>
                <a:latin typeface="Times New Roman"/>
                <a:ea typeface="Calibri"/>
                <a:cs typeface="Simplified Arabic"/>
              </a:rPr>
              <a:t>(Gupta </a:t>
            </a:r>
            <a:r>
              <a:rPr lang="en-US" b="1" i="1" dirty="0">
                <a:solidFill>
                  <a:srgbClr val="000000"/>
                </a:solidFill>
                <a:effectLst/>
                <a:latin typeface="Times New Roman"/>
                <a:ea typeface="Calibri"/>
                <a:cs typeface="Simplified Arabic"/>
              </a:rPr>
              <a:t>et al., </a:t>
            </a:r>
            <a:r>
              <a:rPr lang="en-US" b="1" dirty="0">
                <a:solidFill>
                  <a:srgbClr val="000000"/>
                </a:solidFill>
                <a:effectLst/>
                <a:latin typeface="Times New Roman"/>
                <a:ea typeface="Calibri"/>
                <a:cs typeface="Simplified Arabic"/>
              </a:rPr>
              <a:t>2010</a:t>
            </a:r>
            <a:r>
              <a:rPr lang="ar-SA" b="1" dirty="0">
                <a:solidFill>
                  <a:srgbClr val="000000"/>
                </a:solidFill>
                <a:latin typeface="Simplified Arabic"/>
                <a:ea typeface="Calibri"/>
              </a:rPr>
              <a:t>.</a:t>
            </a:r>
            <a:r>
              <a:rPr lang="ar-IQ" b="1" dirty="0">
                <a:solidFill>
                  <a:srgbClr val="000000"/>
                </a:solidFill>
                <a:effectLst/>
                <a:latin typeface="Times New Roman"/>
                <a:ea typeface="Calibri"/>
                <a:cs typeface="Simplified Arabic"/>
              </a:rPr>
              <a:t> تلعب مضادات الأكسدة ومضادات الميكروبات دورا فعالا في حماية الجسم من الأمراض الخطيرة ويتجه العالم الآن </a:t>
            </a:r>
            <a:r>
              <a:rPr lang="ar-SA" b="1" dirty="0">
                <a:solidFill>
                  <a:srgbClr val="000000"/>
                </a:solidFill>
                <a:effectLst/>
                <a:latin typeface="Times New Roman"/>
                <a:ea typeface="Calibri"/>
                <a:cs typeface="Simplified Arabic"/>
              </a:rPr>
              <a:t>ل</a:t>
            </a:r>
            <a:r>
              <a:rPr lang="ar-IQ" b="1" dirty="0">
                <a:solidFill>
                  <a:srgbClr val="000000"/>
                </a:solidFill>
                <a:effectLst/>
                <a:latin typeface="Times New Roman"/>
                <a:ea typeface="Calibri"/>
                <a:cs typeface="Simplified Arabic"/>
              </a:rPr>
              <a:t>استخدام مضادات الأكسدة </a:t>
            </a:r>
            <a:r>
              <a:rPr lang="ar-SA" b="1" dirty="0">
                <a:solidFill>
                  <a:srgbClr val="000000"/>
                </a:solidFill>
                <a:effectLst/>
                <a:latin typeface="Times New Roman"/>
                <a:ea typeface="Calibri"/>
                <a:cs typeface="Simplified Arabic"/>
              </a:rPr>
              <a:t>النباتية </a:t>
            </a:r>
            <a:r>
              <a:rPr lang="ar-IQ" b="1" dirty="0">
                <a:solidFill>
                  <a:srgbClr val="000000"/>
                </a:solidFill>
                <a:effectLst/>
                <a:latin typeface="Times New Roman"/>
                <a:ea typeface="Calibri"/>
                <a:cs typeface="Simplified Arabic"/>
              </a:rPr>
              <a:t>في عدة مجالات لما لها من أهمية علاجية وصناعية كما </a:t>
            </a:r>
            <a:r>
              <a:rPr lang="ar-SA" b="1" dirty="0">
                <a:solidFill>
                  <a:srgbClr val="000000"/>
                </a:solidFill>
                <a:effectLst/>
                <a:latin typeface="Times New Roman"/>
                <a:ea typeface="Calibri"/>
                <a:cs typeface="Simplified Arabic"/>
              </a:rPr>
              <a:t>أن </a:t>
            </a:r>
            <a:r>
              <a:rPr lang="ar-IQ" b="1" dirty="0">
                <a:solidFill>
                  <a:srgbClr val="000000"/>
                </a:solidFill>
                <a:effectLst/>
                <a:latin typeface="Times New Roman"/>
                <a:ea typeface="Calibri"/>
                <a:cs typeface="Simplified Arabic"/>
              </a:rPr>
              <a:t>لها الدور الفعال ضد الجذور الحرة التي تسبب لنا العديد من الأمراض الخبيثة المنتشرة في مجتمعاتنا الآن بصورة مخيفة </a:t>
            </a:r>
            <a:r>
              <a:rPr lang="en-US" b="1" dirty="0">
                <a:solidFill>
                  <a:srgbClr val="000000"/>
                </a:solidFill>
                <a:effectLst/>
                <a:latin typeface="Times New Roman"/>
                <a:ea typeface="Calibri"/>
                <a:cs typeface="Simplified Arabic"/>
              </a:rPr>
              <a:t>(</a:t>
            </a:r>
            <a:r>
              <a:rPr lang="en-US" b="1" dirty="0" err="1">
                <a:solidFill>
                  <a:srgbClr val="000000"/>
                </a:solidFill>
                <a:effectLst/>
                <a:latin typeface="Times New Roman"/>
                <a:ea typeface="Calibri"/>
                <a:cs typeface="Simplified Arabic"/>
              </a:rPr>
              <a:t>Bhandari</a:t>
            </a:r>
            <a:r>
              <a:rPr lang="en-US" b="1" dirty="0">
                <a:solidFill>
                  <a:srgbClr val="000000"/>
                </a:solidFill>
                <a:effectLst/>
                <a:latin typeface="Times New Roman"/>
                <a:ea typeface="Calibri"/>
                <a:cs typeface="Simplified Arabic"/>
              </a:rPr>
              <a:t> and </a:t>
            </a:r>
            <a:r>
              <a:rPr lang="en-US" b="1" dirty="0" err="1">
                <a:solidFill>
                  <a:srgbClr val="000000"/>
                </a:solidFill>
                <a:effectLst/>
                <a:latin typeface="Times New Roman"/>
                <a:ea typeface="Calibri"/>
                <a:cs typeface="Simplified Arabic"/>
              </a:rPr>
              <a:t>Kwak</a:t>
            </a:r>
            <a:r>
              <a:rPr lang="en-US" b="1" dirty="0">
                <a:solidFill>
                  <a:srgbClr val="000000"/>
                </a:solidFill>
                <a:effectLst/>
                <a:latin typeface="Times New Roman"/>
                <a:ea typeface="Calibri"/>
                <a:cs typeface="Simplified Arabic"/>
              </a:rPr>
              <a:t>, 2015)</a:t>
            </a:r>
            <a:r>
              <a:rPr lang="ar-IQ" b="1" dirty="0">
                <a:solidFill>
                  <a:srgbClr val="000000"/>
                </a:solidFill>
                <a:effectLst/>
                <a:latin typeface="Times New Roman"/>
                <a:ea typeface="Calibri"/>
                <a:cs typeface="Simplified Arabic"/>
              </a:rPr>
              <a:t>.</a:t>
            </a:r>
            <a:endParaRPr lang="en-US" sz="2400" b="1" dirty="0">
              <a:ea typeface="Calibri"/>
              <a:cs typeface="Arial"/>
            </a:endParaRPr>
          </a:p>
          <a:p>
            <a:endParaRPr lang="ar-SA" dirty="0"/>
          </a:p>
        </p:txBody>
      </p:sp>
    </p:spTree>
    <p:extLst>
      <p:ext uri="{BB962C8B-B14F-4D97-AF65-F5344CB8AC3E}">
        <p14:creationId xmlns:p14="http://schemas.microsoft.com/office/powerpoint/2010/main" val="237259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2133" y="116631"/>
            <a:ext cx="7704667" cy="576065"/>
          </a:xfrm>
          <a:solidFill>
            <a:schemeClr val="accent6">
              <a:lumMod val="20000"/>
              <a:lumOff val="80000"/>
              <a:alpha val="89000"/>
            </a:schemeClr>
          </a:solidFill>
          <a:ln>
            <a:solidFill>
              <a:schemeClr val="accent6">
                <a:lumMod val="50000"/>
              </a:schemeClr>
            </a:solidFill>
          </a:ln>
        </p:spPr>
        <p:txBody>
          <a:bodyPr>
            <a:normAutofit/>
          </a:bodyPr>
          <a:lstStyle/>
          <a:p>
            <a:pPr marL="342900" lvl="0" indent="-342900">
              <a:lnSpc>
                <a:spcPct val="150000"/>
              </a:lnSpc>
              <a:spcBef>
                <a:spcPts val="600"/>
              </a:spcBef>
            </a:pPr>
            <a:r>
              <a:rPr lang="ar-SA" sz="2000" b="1" dirty="0">
                <a:solidFill>
                  <a:schemeClr val="accent6">
                    <a:lumMod val="50000"/>
                  </a:schemeClr>
                </a:solidFill>
                <a:latin typeface="Times New Roman"/>
                <a:ea typeface="Calibri"/>
                <a:cs typeface="Simplified Arabic"/>
              </a:rPr>
              <a:t>الاستنتاجات</a:t>
            </a:r>
            <a:endParaRPr lang="ar-SA" sz="2000" b="1" dirty="0"/>
          </a:p>
        </p:txBody>
      </p:sp>
      <p:sp>
        <p:nvSpPr>
          <p:cNvPr id="3" name="عنصر نائب للمحتوى 2"/>
          <p:cNvSpPr>
            <a:spLocks noGrp="1"/>
          </p:cNvSpPr>
          <p:nvPr>
            <p:ph idx="1"/>
          </p:nvPr>
        </p:nvSpPr>
        <p:spPr>
          <a:xfrm>
            <a:off x="982133" y="1556792"/>
            <a:ext cx="7704667" cy="4443024"/>
          </a:xfrm>
        </p:spPr>
        <p:txBody>
          <a:bodyPr>
            <a:noAutofit/>
          </a:bodyPr>
          <a:lstStyle/>
          <a:p>
            <a:pPr lvl="0" algn="justLow">
              <a:lnSpc>
                <a:spcPct val="150000"/>
              </a:lnSpc>
              <a:spcBef>
                <a:spcPts val="600"/>
              </a:spcBef>
              <a:buFont typeface="+mj-lt"/>
              <a:buAutoNum type="arabicPeriod"/>
            </a:pPr>
            <a:r>
              <a:rPr lang="ar-SA" sz="1200" b="1" dirty="0">
                <a:solidFill>
                  <a:srgbClr val="000000"/>
                </a:solidFill>
                <a:effectLst/>
                <a:latin typeface="Times New Roman"/>
                <a:ea typeface="Calibri"/>
              </a:rPr>
              <a:t>بينت نتائج الدراسة احتواء نبات البروكلي على تراكيز عالية من محتوى الفينولات الكلية التي تعمل كمضادات للأكسدة والذي اثبت كفاءة في كسح الجذور الحرة بالإضافة إلى منع العديد من الأمراض الخطيرة التي لها علاقة بالجذور.</a:t>
            </a:r>
            <a:endParaRPr lang="en-US" sz="1200" b="1" dirty="0">
              <a:effectLst/>
              <a:latin typeface="Simplified Arabic"/>
              <a:ea typeface="Calibri"/>
            </a:endParaRPr>
          </a:p>
          <a:p>
            <a:pPr lvl="0" algn="justLow">
              <a:lnSpc>
                <a:spcPct val="150000"/>
              </a:lnSpc>
              <a:spcBef>
                <a:spcPts val="600"/>
              </a:spcBef>
              <a:buFont typeface="+mj-lt"/>
              <a:buAutoNum type="arabicPeriod"/>
            </a:pPr>
            <a:r>
              <a:rPr lang="ar-SA" sz="1200" b="1" dirty="0">
                <a:solidFill>
                  <a:srgbClr val="000000"/>
                </a:solidFill>
                <a:effectLst/>
                <a:latin typeface="Times New Roman"/>
                <a:ea typeface="Calibri"/>
              </a:rPr>
              <a:t>اعتماد نبات البروكلي كمصدر مهم وأساسي للمركبات الفعالة والعناصر الغذائية وهذا يؤكد أهمية من الناحية الغذائية والعلاجية. </a:t>
            </a:r>
            <a:endParaRPr lang="en-US" sz="1200" b="1" dirty="0">
              <a:effectLst/>
              <a:latin typeface="Simplified Arabic"/>
              <a:ea typeface="Calibri"/>
            </a:endParaRPr>
          </a:p>
          <a:p>
            <a:pPr lvl="0" algn="justLow">
              <a:lnSpc>
                <a:spcPct val="150000"/>
              </a:lnSpc>
              <a:spcBef>
                <a:spcPts val="600"/>
              </a:spcBef>
              <a:buFont typeface="+mj-lt"/>
              <a:buAutoNum type="arabicPeriod"/>
            </a:pPr>
            <a:r>
              <a:rPr lang="ar-SA" sz="1200" b="1" dirty="0">
                <a:solidFill>
                  <a:srgbClr val="000000"/>
                </a:solidFill>
                <a:effectLst/>
                <a:latin typeface="Times New Roman"/>
                <a:ea typeface="Calibri"/>
              </a:rPr>
              <a:t> من خلال النتائج المتحصل عليها اثبت نبات البروكلي فعالية ضد أنواع مختلفة من البكتريا المرضية نتيجة لاحتوائه على المركبات الفعالة النشطة التي تعمل على تثبيط نمو الأحياء المجهرية.</a:t>
            </a:r>
            <a:endParaRPr lang="en-US" sz="1200" b="1" dirty="0">
              <a:effectLst/>
              <a:latin typeface="Simplified Arabic"/>
              <a:ea typeface="Calibri"/>
            </a:endParaRPr>
          </a:p>
          <a:p>
            <a:pPr lvl="0" algn="just">
              <a:lnSpc>
                <a:spcPct val="150000"/>
              </a:lnSpc>
              <a:spcBef>
                <a:spcPts val="600"/>
              </a:spcBef>
              <a:buFont typeface="+mj-lt"/>
              <a:buAutoNum type="arabicPeriod"/>
            </a:pPr>
            <a:r>
              <a:rPr lang="ar-SA" sz="1200" b="1" dirty="0">
                <a:solidFill>
                  <a:srgbClr val="000000"/>
                </a:solidFill>
                <a:effectLst/>
                <a:latin typeface="Times New Roman"/>
                <a:ea typeface="Calibri"/>
              </a:rPr>
              <a:t>أثبتت تقنية </a:t>
            </a:r>
            <a:r>
              <a:rPr lang="en-US" sz="1200" b="1" dirty="0">
                <a:solidFill>
                  <a:srgbClr val="000000"/>
                </a:solidFill>
                <a:effectLst/>
                <a:latin typeface="Times New Roman"/>
                <a:ea typeface="Calibri"/>
              </a:rPr>
              <a:t>GC-mas</a:t>
            </a:r>
            <a:r>
              <a:rPr lang="en-US" sz="1200" b="1" dirty="0">
                <a:solidFill>
                  <a:srgbClr val="000000"/>
                </a:solidFill>
                <a:effectLst/>
                <a:latin typeface="Simplified Arabic"/>
                <a:ea typeface="Calibri"/>
              </a:rPr>
              <a:t> </a:t>
            </a:r>
            <a:r>
              <a:rPr lang="ar-IQ" sz="1200" b="1" dirty="0">
                <a:solidFill>
                  <a:srgbClr val="000000"/>
                </a:solidFill>
                <a:effectLst/>
                <a:latin typeface="Times New Roman"/>
                <a:ea typeface="Calibri"/>
              </a:rPr>
              <a:t>وجود مركبات طبية فعالة في نبات البروكلي التي تعمل كمضادات للأحياء المجهرية والفايروسات والالتهابات والأكسدة مثل </a:t>
            </a:r>
            <a:r>
              <a:rPr lang="en-US" sz="1200" b="1" dirty="0">
                <a:solidFill>
                  <a:srgbClr val="000000"/>
                </a:solidFill>
                <a:effectLst/>
                <a:latin typeface="Times New Roman"/>
                <a:ea typeface="Calibri"/>
              </a:rPr>
              <a:t>Tetra </a:t>
            </a:r>
            <a:r>
              <a:rPr lang="en-US" sz="1200" b="1" dirty="0" err="1">
                <a:solidFill>
                  <a:srgbClr val="000000"/>
                </a:solidFill>
                <a:effectLst/>
                <a:latin typeface="Times New Roman"/>
                <a:ea typeface="Calibri"/>
              </a:rPr>
              <a:t>tetracontane</a:t>
            </a:r>
            <a:r>
              <a:rPr lang="en-US" sz="1200" b="1" dirty="0">
                <a:solidFill>
                  <a:srgbClr val="000000"/>
                </a:solidFill>
                <a:effectLst/>
                <a:latin typeface="Times New Roman"/>
                <a:ea typeface="Calibri"/>
              </a:rPr>
              <a:t>, N-Benzyloxy-2-carbomethoxyaziridine, 4- </a:t>
            </a:r>
            <a:r>
              <a:rPr lang="en-US" sz="1200" b="1" dirty="0" err="1">
                <a:solidFill>
                  <a:srgbClr val="000000"/>
                </a:solidFill>
                <a:effectLst/>
                <a:latin typeface="Times New Roman"/>
                <a:ea typeface="Calibri"/>
              </a:rPr>
              <a:t>Octanone</a:t>
            </a:r>
            <a:r>
              <a:rPr lang="en-US" sz="1200" b="1" dirty="0">
                <a:solidFill>
                  <a:srgbClr val="000000"/>
                </a:solidFill>
                <a:effectLst/>
                <a:latin typeface="Times New Roman"/>
                <a:ea typeface="Calibri"/>
              </a:rPr>
              <a:t> 2, 3-Dihydro-3, 5-dihydroxy-6-methyl-4h-pyran-4-one, (</a:t>
            </a:r>
            <a:r>
              <a:rPr lang="en-US" sz="1200" b="1" dirty="0" err="1">
                <a:solidFill>
                  <a:srgbClr val="000000"/>
                </a:solidFill>
                <a:effectLst/>
                <a:latin typeface="Times New Roman"/>
                <a:ea typeface="Calibri"/>
              </a:rPr>
              <a:t>Hydroxymethyl</a:t>
            </a:r>
            <a:r>
              <a:rPr lang="en-US" sz="1200" b="1" dirty="0">
                <a:solidFill>
                  <a:srgbClr val="000000"/>
                </a:solidFill>
                <a:effectLst/>
                <a:latin typeface="Times New Roman"/>
                <a:ea typeface="Calibri"/>
              </a:rPr>
              <a:t>) -2-Furaancarboxaldehyde, 5-n-Hexadecenoic acid</a:t>
            </a:r>
            <a:r>
              <a:rPr lang="ar-IQ" sz="1200" b="1" dirty="0">
                <a:solidFill>
                  <a:srgbClr val="000000"/>
                </a:solidFill>
                <a:effectLst/>
                <a:latin typeface="Times New Roman"/>
                <a:ea typeface="Calibri"/>
              </a:rPr>
              <a:t>.</a:t>
            </a:r>
            <a:endParaRPr lang="en-US" sz="1200" b="1" dirty="0">
              <a:effectLst/>
              <a:latin typeface="Simplified Arabic"/>
              <a:ea typeface="Calibri"/>
            </a:endParaRPr>
          </a:p>
          <a:p>
            <a:pPr lvl="0" algn="justLow">
              <a:lnSpc>
                <a:spcPct val="150000"/>
              </a:lnSpc>
              <a:spcBef>
                <a:spcPts val="600"/>
              </a:spcBef>
              <a:buFont typeface="+mj-lt"/>
              <a:buAutoNum type="arabicPeriod"/>
            </a:pPr>
            <a:r>
              <a:rPr lang="ar-IQ" sz="1200" b="1" dirty="0">
                <a:solidFill>
                  <a:srgbClr val="000000"/>
                </a:solidFill>
                <a:effectLst/>
                <a:latin typeface="Times New Roman"/>
                <a:ea typeface="Calibri"/>
              </a:rPr>
              <a:t> لوحظ أن المواد الفعالة في ثمرة نبات البروكلي أكثر تركيزًا مقارنة بالساق.</a:t>
            </a:r>
            <a:endParaRPr lang="en-US" sz="1200" b="1" dirty="0">
              <a:effectLst/>
              <a:latin typeface="Simplified Arabic"/>
              <a:ea typeface="Calibri"/>
            </a:endParaRPr>
          </a:p>
          <a:p>
            <a:pPr algn="l" rtl="0">
              <a:lnSpc>
                <a:spcPct val="150000"/>
              </a:lnSpc>
              <a:spcAft>
                <a:spcPts val="1000"/>
              </a:spcAft>
            </a:pPr>
            <a:br>
              <a:rPr lang="ar-SA" sz="1200" b="1" dirty="0">
                <a:solidFill>
                  <a:srgbClr val="000000"/>
                </a:solidFill>
                <a:effectLst/>
                <a:latin typeface="Times New Roman"/>
                <a:ea typeface="Calibri"/>
                <a:cs typeface="Simplified Arabic"/>
              </a:rPr>
            </a:br>
            <a:r>
              <a:rPr lang="en-US" sz="1200" b="1" dirty="0">
                <a:solidFill>
                  <a:srgbClr val="000000"/>
                </a:solidFill>
                <a:effectLst/>
                <a:latin typeface="Times New Roman"/>
                <a:ea typeface="Calibri"/>
                <a:cs typeface="Simplified Arabic"/>
              </a:rPr>
              <a:t> </a:t>
            </a:r>
            <a:endParaRPr lang="en-US" sz="1200" dirty="0">
              <a:ea typeface="Calibri"/>
              <a:cs typeface="Arial"/>
            </a:endParaRPr>
          </a:p>
          <a:p>
            <a:endParaRPr lang="ar-SA" sz="1200" dirty="0"/>
          </a:p>
        </p:txBody>
      </p:sp>
    </p:spTree>
    <p:extLst>
      <p:ext uri="{BB962C8B-B14F-4D97-AF65-F5344CB8AC3E}">
        <p14:creationId xmlns:p14="http://schemas.microsoft.com/office/powerpoint/2010/main" val="2443483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2133" y="332656"/>
            <a:ext cx="7704667" cy="936104"/>
          </a:xfr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ormAutofit fontScale="90000"/>
          </a:bodyPr>
          <a:lstStyle/>
          <a:p>
            <a:pPr marL="342900" lvl="0" indent="-342900">
              <a:lnSpc>
                <a:spcPct val="150000"/>
              </a:lnSpc>
              <a:spcBef>
                <a:spcPts val="600"/>
              </a:spcBef>
            </a:pPr>
            <a:br>
              <a:rPr lang="ar-SA" sz="2000" b="1" dirty="0">
                <a:solidFill>
                  <a:srgbClr val="000000"/>
                </a:solidFill>
                <a:latin typeface="Times New Roman"/>
                <a:ea typeface="Calibri"/>
                <a:cs typeface="Simplified Arabic"/>
              </a:rPr>
            </a:br>
            <a:r>
              <a:rPr lang="ar-SA" sz="2200" b="1" dirty="0">
                <a:solidFill>
                  <a:schemeClr val="accent6">
                    <a:lumMod val="50000"/>
                  </a:schemeClr>
                </a:solidFill>
                <a:latin typeface="Times New Roman"/>
                <a:ea typeface="Calibri"/>
                <a:cs typeface="Simplified Arabic"/>
              </a:rPr>
              <a:t>التوصيات</a:t>
            </a:r>
            <a:br>
              <a:rPr lang="en-US" sz="1300" dirty="0">
                <a:solidFill>
                  <a:prstClr val="black"/>
                </a:solidFill>
                <a:ea typeface="Calibri"/>
                <a:cs typeface="Arial"/>
              </a:rPr>
            </a:br>
            <a:endParaRPr lang="ar-SA" dirty="0"/>
          </a:p>
        </p:txBody>
      </p:sp>
      <p:sp>
        <p:nvSpPr>
          <p:cNvPr id="3" name="عنصر نائب للمحتوى 2"/>
          <p:cNvSpPr>
            <a:spLocks noGrp="1"/>
          </p:cNvSpPr>
          <p:nvPr>
            <p:ph idx="1"/>
          </p:nvPr>
        </p:nvSpPr>
        <p:spPr>
          <a:xfrm>
            <a:off x="982133" y="1484784"/>
            <a:ext cx="7704667" cy="4515032"/>
          </a:xfrm>
          <a:solidFill>
            <a:schemeClr val="accent6">
              <a:lumMod val="20000"/>
              <a:lumOff val="80000"/>
            </a:schemeClr>
          </a:solidFill>
          <a:ln>
            <a:solidFill>
              <a:schemeClr val="accent6">
                <a:lumMod val="50000"/>
              </a:schemeClr>
            </a:solidFill>
          </a:ln>
        </p:spPr>
        <p:txBody>
          <a:bodyPr>
            <a:noAutofit/>
          </a:bodyPr>
          <a:lstStyle/>
          <a:p>
            <a:pPr lvl="0" algn="justLow">
              <a:lnSpc>
                <a:spcPct val="150000"/>
              </a:lnSpc>
              <a:spcBef>
                <a:spcPts val="600"/>
              </a:spcBef>
              <a:buFont typeface="+mj-lt"/>
              <a:buAutoNum type="arabicPeriod"/>
            </a:pPr>
            <a:r>
              <a:rPr lang="ar-SA" sz="1600" dirty="0">
                <a:solidFill>
                  <a:srgbClr val="000000"/>
                </a:solidFill>
                <a:effectLst/>
                <a:latin typeface="Times New Roman"/>
                <a:ea typeface="Calibri"/>
                <a:cs typeface="Simplified Arabic"/>
              </a:rPr>
              <a:t>نوصي بأجراء دراسة حول مراحل النضج لنبات البروكلي لما لها من أهمية في تركيز المركبات الفعالة ومعرفة مرحلة ذروتها حسب مرحلة النضج.</a:t>
            </a:r>
            <a:endParaRPr lang="en-US" sz="1600" dirty="0">
              <a:ea typeface="Calibri"/>
              <a:cs typeface="Arial"/>
            </a:endParaRPr>
          </a:p>
          <a:p>
            <a:pPr lvl="0" algn="justLow">
              <a:lnSpc>
                <a:spcPct val="150000"/>
              </a:lnSpc>
              <a:spcBef>
                <a:spcPts val="600"/>
              </a:spcBef>
              <a:buFont typeface="+mj-lt"/>
              <a:buAutoNum type="arabicPeriod"/>
            </a:pPr>
            <a:r>
              <a:rPr lang="ar-SA" sz="1600" dirty="0">
                <a:solidFill>
                  <a:srgbClr val="000000"/>
                </a:solidFill>
                <a:effectLst/>
                <a:latin typeface="Times New Roman"/>
                <a:ea typeface="Calibri"/>
                <a:cs typeface="Simplified Arabic"/>
              </a:rPr>
              <a:t>استخدام نبات البروكلي ضد أنواع ميكروبات أخرى لمعرفة كفاءته الحيوية.</a:t>
            </a:r>
            <a:endParaRPr lang="en-US" sz="1600" dirty="0">
              <a:ea typeface="Calibri"/>
              <a:cs typeface="Arial"/>
            </a:endParaRPr>
          </a:p>
          <a:p>
            <a:pPr lvl="0" algn="justLow">
              <a:lnSpc>
                <a:spcPct val="150000"/>
              </a:lnSpc>
              <a:spcBef>
                <a:spcPts val="600"/>
              </a:spcBef>
              <a:buFont typeface="+mj-lt"/>
              <a:buAutoNum type="arabicPeriod"/>
            </a:pPr>
            <a:r>
              <a:rPr lang="ar-SA" sz="1600" dirty="0">
                <a:solidFill>
                  <a:srgbClr val="000000"/>
                </a:solidFill>
                <a:effectLst/>
                <a:latin typeface="Times New Roman"/>
                <a:ea typeface="Calibri"/>
                <a:cs typeface="Simplified Arabic"/>
              </a:rPr>
              <a:t>استخدم تقنية</a:t>
            </a:r>
            <a:r>
              <a:rPr lang="en-US" sz="1600" dirty="0">
                <a:solidFill>
                  <a:srgbClr val="000000"/>
                </a:solidFill>
                <a:effectLst/>
                <a:latin typeface="Times New Roman"/>
                <a:ea typeface="Calibri"/>
                <a:cs typeface="Simplified Arabic"/>
              </a:rPr>
              <a:t>HPLC </a:t>
            </a:r>
            <a:r>
              <a:rPr lang="en-US" sz="1600" dirty="0">
                <a:solidFill>
                  <a:srgbClr val="000000"/>
                </a:solidFill>
                <a:effectLst/>
                <a:latin typeface="Simplified Arabic"/>
                <a:ea typeface="Calibri"/>
                <a:cs typeface="Arial"/>
              </a:rPr>
              <a:t> </a:t>
            </a:r>
            <a:r>
              <a:rPr lang="ar-SA" sz="1600" dirty="0">
                <a:solidFill>
                  <a:srgbClr val="000000"/>
                </a:solidFill>
                <a:latin typeface="Simplified Arabic"/>
                <a:ea typeface="Calibri"/>
              </a:rPr>
              <a:t>لغرض معرفة تركيز المركبات الفعالة وفصلها وإجراء تجارب حول كل مركب لمعرفة فعاليته الحيوية والكيميائية.</a:t>
            </a:r>
            <a:endParaRPr lang="en-US" sz="1600" dirty="0">
              <a:ea typeface="Calibri"/>
              <a:cs typeface="Arial"/>
            </a:endParaRPr>
          </a:p>
          <a:p>
            <a:pPr lvl="0" algn="justLow">
              <a:lnSpc>
                <a:spcPct val="150000"/>
              </a:lnSpc>
              <a:spcBef>
                <a:spcPts val="600"/>
              </a:spcBef>
              <a:buFont typeface="+mj-lt"/>
              <a:buAutoNum type="arabicPeriod"/>
            </a:pPr>
            <a:r>
              <a:rPr lang="ar-SA" sz="1600" dirty="0">
                <a:solidFill>
                  <a:srgbClr val="000000"/>
                </a:solidFill>
                <a:effectLst/>
                <a:latin typeface="Times New Roman"/>
                <a:ea typeface="Calibri"/>
                <a:cs typeface="Simplified Arabic"/>
              </a:rPr>
              <a:t>دراسة جميع العناصر الغذائية بالإضافة إلى المكونات الغذائية الأخرى في أجزاء مختلفة من النبات.</a:t>
            </a:r>
            <a:endParaRPr lang="en-US" sz="1600" dirty="0">
              <a:ea typeface="Calibri"/>
              <a:cs typeface="Arial"/>
            </a:endParaRPr>
          </a:p>
          <a:p>
            <a:pPr lvl="0" algn="justLow">
              <a:lnSpc>
                <a:spcPct val="150000"/>
              </a:lnSpc>
              <a:spcBef>
                <a:spcPts val="600"/>
              </a:spcBef>
              <a:buFont typeface="+mj-lt"/>
              <a:buAutoNum type="arabicPeriod"/>
            </a:pPr>
            <a:r>
              <a:rPr lang="ar-SA" sz="1600" dirty="0">
                <a:solidFill>
                  <a:srgbClr val="000000"/>
                </a:solidFill>
                <a:effectLst/>
                <a:latin typeface="Times New Roman"/>
                <a:ea typeface="Calibri"/>
                <a:cs typeface="Simplified Arabic"/>
              </a:rPr>
              <a:t>دراسة ظروف الخزن لما لها من أهمية في حفظ المركبات الفعالة والمكونات الغذائية الأخرى من التدهور والانحلال.</a:t>
            </a:r>
            <a:endParaRPr lang="en-US" sz="1600" dirty="0">
              <a:ea typeface="Calibri"/>
              <a:cs typeface="Arial"/>
            </a:endParaRPr>
          </a:p>
        </p:txBody>
      </p:sp>
    </p:spTree>
    <p:extLst>
      <p:ext uri="{BB962C8B-B14F-4D97-AF65-F5344CB8AC3E}">
        <p14:creationId xmlns:p14="http://schemas.microsoft.com/office/powerpoint/2010/main" val="3724819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358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338120" cy="4767064"/>
          </a:xfrm>
          <a:prstGeom prst="rect">
            <a:avLst/>
          </a:prstGeom>
          <a:noFill/>
          <a:ln w="9525">
            <a:solidFill>
              <a:schemeClr val="accent6">
                <a:lumMod val="60000"/>
                <a:lumOff val="40000"/>
              </a:schemeClr>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6448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6">
              <a:lumMod val="20000"/>
              <a:lumOff val="80000"/>
            </a:schemeClr>
          </a:solidFill>
          <a:ln>
            <a:solidFill>
              <a:schemeClr val="accent6">
                <a:lumMod val="60000"/>
                <a:lumOff val="40000"/>
              </a:schemeClr>
            </a:solidFill>
          </a:ln>
          <a:effectLst>
            <a:glow rad="127000">
              <a:schemeClr val="accent6">
                <a:lumMod val="60000"/>
                <a:lumOff val="40000"/>
              </a:schemeClr>
            </a:glow>
          </a:effectLst>
        </p:spPr>
        <p:txBody>
          <a:bodyPr>
            <a:normAutofit fontScale="90000"/>
          </a:bodyPr>
          <a:lstStyle/>
          <a:p>
            <a:pPr marL="342900" lvl="0" indent="-342900">
              <a:lnSpc>
                <a:spcPct val="150000"/>
              </a:lnSpc>
              <a:spcBef>
                <a:spcPts val="600"/>
              </a:spcBef>
            </a:pPr>
            <a:br>
              <a:rPr lang="ar-IQ" sz="3200" b="1" dirty="0">
                <a:solidFill>
                  <a:srgbClr val="FF0000"/>
                </a:solidFill>
                <a:latin typeface="Times New Roman" pitchFamily="18" charset="0"/>
                <a:ea typeface="Calibri" pitchFamily="34" charset="0"/>
              </a:rPr>
            </a:br>
            <a:r>
              <a:rPr lang="ar-SA" sz="3100" b="1" dirty="0">
                <a:solidFill>
                  <a:schemeClr val="accent6">
                    <a:lumMod val="50000"/>
                  </a:schemeClr>
                </a:solidFill>
                <a:latin typeface="Times New Roman"/>
                <a:ea typeface="Calibri"/>
                <a:cs typeface="Simplified Arabic"/>
              </a:rPr>
              <a:t>أهداف الدراسة</a:t>
            </a:r>
            <a:br>
              <a:rPr lang="en-US" sz="2400" dirty="0">
                <a:solidFill>
                  <a:prstClr val="black"/>
                </a:solidFill>
                <a:ea typeface="Calibri"/>
                <a:cs typeface="Arial"/>
              </a:rPr>
            </a:br>
            <a:endParaRPr lang="ar-SA" dirty="0"/>
          </a:p>
        </p:txBody>
      </p:sp>
      <p:sp>
        <p:nvSpPr>
          <p:cNvPr id="3" name="عنصر نائب للمحتوى 2"/>
          <p:cNvSpPr>
            <a:spLocks noGrp="1"/>
          </p:cNvSpPr>
          <p:nvPr>
            <p:ph idx="1"/>
          </p:nvPr>
        </p:nvSpPr>
        <p:spPr/>
        <p:txBody>
          <a:bodyPr>
            <a:normAutofit/>
          </a:bodyPr>
          <a:lstStyle/>
          <a:p>
            <a:pPr marL="228600" algn="r">
              <a:lnSpc>
                <a:spcPct val="150000"/>
              </a:lnSpc>
              <a:spcBef>
                <a:spcPts val="600"/>
              </a:spcBef>
            </a:pPr>
            <a:r>
              <a:rPr lang="ar-SA" dirty="0">
                <a:solidFill>
                  <a:srgbClr val="000000"/>
                </a:solidFill>
                <a:latin typeface="Simplified Arabic"/>
                <a:ea typeface="Calibri"/>
              </a:rPr>
              <a:t>تقييم فعالية مضادات الأكسدة ومضادات البكتريا لأجزاء مختلفة من نبات البروكلي.</a:t>
            </a:r>
            <a:endParaRPr lang="en-US" sz="2400" dirty="0">
              <a:ea typeface="Calibri"/>
              <a:cs typeface="Arial"/>
            </a:endParaRPr>
          </a:p>
          <a:p>
            <a:pPr marL="228600" algn="r">
              <a:lnSpc>
                <a:spcPct val="150000"/>
              </a:lnSpc>
              <a:spcBef>
                <a:spcPts val="600"/>
              </a:spcBef>
            </a:pPr>
            <a:r>
              <a:rPr lang="ar-SA" dirty="0">
                <a:solidFill>
                  <a:srgbClr val="000000"/>
                </a:solidFill>
                <a:effectLst/>
                <a:latin typeface="Times New Roman"/>
                <a:ea typeface="Calibri"/>
                <a:cs typeface="Simplified Arabic"/>
              </a:rPr>
              <a:t>الكشف عن المركبات الفعالة والمكونات الغذائية في ساق وثمرة نبات البروكلي باستخدام تقنيات مختلفة. </a:t>
            </a:r>
            <a:endParaRPr lang="en-US" sz="2400" dirty="0">
              <a:ea typeface="Calibri"/>
              <a:cs typeface="Arial"/>
            </a:endParaRPr>
          </a:p>
          <a:p>
            <a:pPr algn="r"/>
            <a:endParaRPr lang="ar-SA" dirty="0"/>
          </a:p>
        </p:txBody>
      </p:sp>
    </p:spTree>
    <p:extLst>
      <p:ext uri="{BB962C8B-B14F-4D97-AF65-F5344CB8AC3E}">
        <p14:creationId xmlns:p14="http://schemas.microsoft.com/office/powerpoint/2010/main" val="17950900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00192" y="1529310"/>
            <a:ext cx="2843808" cy="153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527" y="1539910"/>
            <a:ext cx="3096344" cy="15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570815"/>
            <a:ext cx="2880320" cy="1498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86" y="4653136"/>
            <a:ext cx="4526414" cy="2032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653137"/>
            <a:ext cx="4572000" cy="2032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27784" y="2960260"/>
            <a:ext cx="5094312" cy="1657561"/>
          </a:xfrm>
          <a:prstGeom prst="rect">
            <a:avLst/>
          </a:prstGeom>
          <a:noFill/>
          <a:ln>
            <a:noFill/>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933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2133" y="457201"/>
            <a:ext cx="7704667" cy="1243607"/>
          </a:xfrm>
          <a:effectLst>
            <a:glow rad="127000">
              <a:schemeClr val="accent6">
                <a:lumMod val="50000"/>
              </a:schemeClr>
            </a:glow>
          </a:effectLst>
        </p:spPr>
        <p:style>
          <a:lnRef idx="1">
            <a:schemeClr val="accent6"/>
          </a:lnRef>
          <a:fillRef idx="2">
            <a:schemeClr val="accent6"/>
          </a:fillRef>
          <a:effectRef idx="1">
            <a:schemeClr val="accent6"/>
          </a:effectRef>
          <a:fontRef idx="minor">
            <a:schemeClr val="dk1"/>
          </a:fontRef>
        </p:style>
        <p:txBody>
          <a:bodyPr>
            <a:normAutofit/>
          </a:bodyPr>
          <a:lstStyle/>
          <a:p>
            <a:r>
              <a:rPr lang="ar-SA" sz="2800" dirty="0">
                <a:solidFill>
                  <a:srgbClr val="FF0000"/>
                </a:solidFill>
              </a:rPr>
              <a:t> </a:t>
            </a:r>
            <a:r>
              <a:rPr lang="ar-SA" sz="2800" b="1" dirty="0">
                <a:solidFill>
                  <a:schemeClr val="accent6">
                    <a:lumMod val="50000"/>
                  </a:schemeClr>
                </a:solidFill>
              </a:rPr>
              <a:t>جمع العينات </a:t>
            </a:r>
          </a:p>
        </p:txBody>
      </p:sp>
      <p:sp>
        <p:nvSpPr>
          <p:cNvPr id="3" name="عنصر نائب للمحتوى 2"/>
          <p:cNvSpPr>
            <a:spLocks noGrp="1"/>
          </p:cNvSpPr>
          <p:nvPr>
            <p:ph idx="1"/>
          </p:nvPr>
        </p:nvSpPr>
        <p:spPr/>
        <p:txBody>
          <a:bodyPr>
            <a:normAutofit fontScale="92500" lnSpcReduction="20000"/>
          </a:bodyPr>
          <a:lstStyle/>
          <a:p>
            <a:pPr indent="457200" algn="r">
              <a:lnSpc>
                <a:spcPct val="150000"/>
              </a:lnSpc>
              <a:spcBef>
                <a:spcPts val="600"/>
              </a:spcBef>
            </a:pPr>
            <a:r>
              <a:rPr lang="ar-SA" sz="1800" dirty="0">
                <a:solidFill>
                  <a:srgbClr val="000000"/>
                </a:solidFill>
                <a:effectLst/>
                <a:latin typeface="Times New Roman"/>
                <a:ea typeface="Calibri"/>
                <a:cs typeface="+mj-cs"/>
              </a:rPr>
              <a:t>تم جمع عينات نبات البروكلي من الأسواق المحلية لمدينة الناصرية. </a:t>
            </a:r>
            <a:endParaRPr lang="en-US" sz="1800" dirty="0">
              <a:ea typeface="Calibri"/>
              <a:cs typeface="+mj-cs"/>
            </a:endParaRPr>
          </a:p>
          <a:p>
            <a:pPr indent="457200" algn="r">
              <a:lnSpc>
                <a:spcPct val="150000"/>
              </a:lnSpc>
              <a:spcBef>
                <a:spcPts val="600"/>
              </a:spcBef>
            </a:pPr>
            <a:r>
              <a:rPr lang="ar-SA" sz="1800" dirty="0">
                <a:solidFill>
                  <a:srgbClr val="000000"/>
                </a:solidFill>
                <a:effectLst/>
                <a:latin typeface="Times New Roman"/>
                <a:ea typeface="Calibri"/>
                <a:cs typeface="+mj-cs"/>
              </a:rPr>
              <a:t>تم فصل ازهار وسيقان نبات البروكلي ثم نظفت من الشوائب ووضعت في حوافظ ورقية وأخرى من الألمنيوم.</a:t>
            </a:r>
            <a:endParaRPr lang="en-US" sz="1800" dirty="0">
              <a:ea typeface="Calibri"/>
              <a:cs typeface="+mj-cs"/>
            </a:endParaRPr>
          </a:p>
          <a:p>
            <a:pPr lvl="0" algn="r"/>
            <a:r>
              <a:rPr lang="ar-IQ" sz="1800" dirty="0">
                <a:solidFill>
                  <a:srgbClr val="000000"/>
                </a:solidFill>
                <a:effectLst/>
                <a:latin typeface="Times New Roman"/>
                <a:ea typeface="Calibri"/>
                <a:cs typeface="+mj-cs"/>
              </a:rPr>
              <a:t>.</a:t>
            </a:r>
            <a:r>
              <a:rPr lang="en-US" sz="1800" dirty="0">
                <a:solidFill>
                  <a:srgbClr val="000000"/>
                </a:solidFill>
                <a:effectLst/>
                <a:latin typeface="Times New Roman"/>
                <a:ea typeface="Calibri"/>
                <a:cs typeface="+mj-cs"/>
              </a:rPr>
              <a:t>60</a:t>
            </a:r>
            <a:r>
              <a:rPr lang="ar-SA" sz="1800" dirty="0">
                <a:solidFill>
                  <a:srgbClr val="000000"/>
                </a:solidFill>
                <a:effectLst/>
                <a:latin typeface="Times New Roman"/>
                <a:ea typeface="Calibri"/>
                <a:cs typeface="+mj-cs"/>
              </a:rPr>
              <a:t>. ثم جففت في الفرن الكهربائي</a:t>
            </a:r>
            <a:r>
              <a:rPr lang="ar-IQ" sz="1800" dirty="0">
                <a:solidFill>
                  <a:srgbClr val="000000"/>
                </a:solidFill>
                <a:effectLst/>
                <a:latin typeface="Times New Roman"/>
                <a:ea typeface="Calibri"/>
                <a:cs typeface="+mj-cs"/>
              </a:rPr>
              <a:t> لمدة 24 ساعة بدرجة </a:t>
            </a:r>
            <a:endParaRPr lang="en-US" sz="1800" dirty="0">
              <a:ea typeface="Calibri"/>
              <a:cs typeface="+mj-cs"/>
            </a:endParaRPr>
          </a:p>
          <a:p>
            <a:pPr indent="457200" algn="r">
              <a:lnSpc>
                <a:spcPct val="150000"/>
              </a:lnSpc>
              <a:spcBef>
                <a:spcPts val="600"/>
              </a:spcBef>
            </a:pPr>
            <a:r>
              <a:rPr lang="ar-SA" sz="1800" dirty="0">
                <a:solidFill>
                  <a:srgbClr val="000000"/>
                </a:solidFill>
                <a:effectLst/>
                <a:latin typeface="Times New Roman"/>
                <a:ea typeface="Calibri"/>
                <a:cs typeface="+mj-cs"/>
              </a:rPr>
              <a:t>ثم طحنت الاجزاء المجففة في اليوم التالي بواسطة المطحنة الكهربائية </a:t>
            </a:r>
            <a:r>
              <a:rPr lang="en-US" sz="1800" dirty="0">
                <a:solidFill>
                  <a:srgbClr val="000000"/>
                </a:solidFill>
                <a:effectLst/>
                <a:latin typeface="Times New Roman"/>
                <a:ea typeface="Calibri"/>
                <a:cs typeface="+mj-cs"/>
              </a:rPr>
              <a:t>Mill  </a:t>
            </a:r>
            <a:r>
              <a:rPr lang="ar-SA" sz="1800" dirty="0">
                <a:solidFill>
                  <a:srgbClr val="000000"/>
                </a:solidFill>
                <a:effectLst/>
                <a:latin typeface="Times New Roman"/>
                <a:ea typeface="Calibri"/>
                <a:cs typeface="+mj-cs"/>
              </a:rPr>
              <a:t>  </a:t>
            </a:r>
            <a:r>
              <a:rPr lang="en-US" sz="1800" dirty="0">
                <a:solidFill>
                  <a:srgbClr val="000000"/>
                </a:solidFill>
                <a:effectLst/>
                <a:latin typeface="Times New Roman"/>
                <a:ea typeface="Calibri"/>
                <a:cs typeface="+mj-cs"/>
              </a:rPr>
              <a:t>Electric</a:t>
            </a:r>
            <a:r>
              <a:rPr lang="ar-SA" sz="1800" dirty="0">
                <a:solidFill>
                  <a:srgbClr val="000000"/>
                </a:solidFill>
                <a:effectLst/>
                <a:latin typeface="Times New Roman"/>
                <a:ea typeface="Calibri"/>
                <a:cs typeface="+mj-cs"/>
              </a:rPr>
              <a:t>.</a:t>
            </a:r>
            <a:endParaRPr lang="en-US" sz="1800" dirty="0">
              <a:ea typeface="Calibri"/>
              <a:cs typeface="+mj-cs"/>
            </a:endParaRPr>
          </a:p>
          <a:p>
            <a:pPr indent="457200" algn="r">
              <a:lnSpc>
                <a:spcPct val="150000"/>
              </a:lnSpc>
              <a:spcBef>
                <a:spcPts val="600"/>
              </a:spcBef>
            </a:pPr>
            <a:r>
              <a:rPr lang="ar-SA" sz="1800" dirty="0">
                <a:solidFill>
                  <a:srgbClr val="000000"/>
                </a:solidFill>
                <a:effectLst/>
                <a:latin typeface="Times New Roman"/>
                <a:ea typeface="Calibri"/>
                <a:cs typeface="+mj-cs"/>
              </a:rPr>
              <a:t>وضع المسحوق المطحون في قناني معتمة و حفظت القناني في الثلاجة       لحين الاستخدام. </a:t>
            </a:r>
            <a:endParaRPr lang="en-US" sz="1800" dirty="0">
              <a:ea typeface="Calibri"/>
              <a:cs typeface="+mj-cs"/>
            </a:endParaRPr>
          </a:p>
          <a:p>
            <a:pPr algn="r"/>
            <a:endParaRPr lang="ar-SA" sz="1400" dirty="0"/>
          </a:p>
        </p:txBody>
      </p:sp>
    </p:spTree>
    <p:extLst>
      <p:ext uri="{BB962C8B-B14F-4D97-AF65-F5344CB8AC3E}">
        <p14:creationId xmlns:p14="http://schemas.microsoft.com/office/powerpoint/2010/main" val="1833770620"/>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2133" y="858836"/>
            <a:ext cx="7704667" cy="1202011"/>
          </a:xfrm>
          <a:solidFill>
            <a:schemeClr val="accent6">
              <a:lumMod val="60000"/>
              <a:lumOff val="40000"/>
            </a:schemeClr>
          </a:solidFill>
          <a:ln>
            <a:solidFill>
              <a:schemeClr val="accent6">
                <a:lumMod val="60000"/>
                <a:lumOff val="40000"/>
              </a:schemeClr>
            </a:solidFill>
          </a:ln>
          <a:effectLst>
            <a:glow rad="127000">
              <a:schemeClr val="accent6">
                <a:lumMod val="50000"/>
              </a:schemeClr>
            </a:glow>
          </a:effectLst>
        </p:spPr>
        <p:txBody>
          <a:bodyPr>
            <a:normAutofit fontScale="90000"/>
          </a:bodyPr>
          <a:lstStyle/>
          <a:p>
            <a:br>
              <a:rPr lang="ar-SA" sz="2800" dirty="0">
                <a:solidFill>
                  <a:srgbClr val="FF0000"/>
                </a:solidFill>
              </a:rPr>
            </a:br>
            <a:r>
              <a:rPr lang="ar-IQ" sz="2800" dirty="0">
                <a:solidFill>
                  <a:schemeClr val="accent6">
                    <a:lumMod val="50000"/>
                  </a:schemeClr>
                </a:solidFill>
              </a:rPr>
              <a:t>تحضير المستخلص النباتي كمضادات للأكسدة</a:t>
            </a:r>
            <a:br>
              <a:rPr lang="ar-IQ" sz="2800" dirty="0">
                <a:solidFill>
                  <a:schemeClr val="accent6">
                    <a:lumMod val="50000"/>
                  </a:schemeClr>
                </a:solidFill>
              </a:rPr>
            </a:br>
            <a:r>
              <a:rPr kumimoji="0" lang="en-US" sz="2800" b="0" i="0" u="none" strike="noStrike" kern="1200" cap="none" spc="0" normalizeH="0" baseline="0" noProof="0" dirty="0">
                <a:ln w="3175" cmpd="sng">
                  <a:noFill/>
                </a:ln>
                <a:solidFill>
                  <a:srgbClr val="A666E1">
                    <a:lumMod val="50000"/>
                  </a:srgbClr>
                </a:solidFill>
                <a:effectLst/>
                <a:uLnTx/>
                <a:uFillTx/>
                <a:latin typeface="Corbel" panose="020B0503020204020204"/>
                <a:ea typeface="+mj-ea"/>
                <a:cs typeface="+mj-cs"/>
              </a:rPr>
              <a:t>(Musa, et al., 2011)</a:t>
            </a:r>
            <a:endParaRPr lang="ar-SA" sz="2800" dirty="0">
              <a:solidFill>
                <a:schemeClr val="accent6">
                  <a:lumMod val="50000"/>
                </a:schemeClr>
              </a:solidFill>
            </a:endParaRPr>
          </a:p>
        </p:txBody>
      </p:sp>
      <p:pic>
        <p:nvPicPr>
          <p:cNvPr id="512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18501" y="2667000"/>
            <a:ext cx="5032461" cy="333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353992"/>
      </p:ext>
    </p:extLst>
  </p:cSld>
  <p:clrMapOvr>
    <a:masterClrMapping/>
  </p:clrMapOvr>
  <p:transition spd="slow">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2133" y="457201"/>
            <a:ext cx="7704667" cy="1027583"/>
          </a:xfrm>
          <a:solidFill>
            <a:schemeClr val="accent6">
              <a:lumMod val="60000"/>
              <a:lumOff val="40000"/>
            </a:schemeClr>
          </a:solidFill>
          <a:effectLst>
            <a:glow rad="127000">
              <a:schemeClr val="accent6">
                <a:lumMod val="75000"/>
              </a:schemeClr>
            </a:glow>
          </a:effectLst>
        </p:spPr>
        <p:txBody>
          <a:bodyPr>
            <a:normAutofit fontScale="90000"/>
          </a:bodyPr>
          <a:lstStyle/>
          <a:p>
            <a:r>
              <a:rPr lang="ar-IQ" sz="3200" dirty="0">
                <a:solidFill>
                  <a:schemeClr val="accent6">
                    <a:lumMod val="50000"/>
                  </a:schemeClr>
                </a:solidFill>
                <a:latin typeface="Times New Roman" pitchFamily="18" charset="0"/>
                <a:cs typeface="Times New Roman" pitchFamily="18" charset="0"/>
              </a:rPr>
              <a:t>اختبارات مضادات الأكسدة حسب طريقة</a:t>
            </a:r>
            <a:br>
              <a:rPr lang="ar-IQ" sz="3200" dirty="0">
                <a:solidFill>
                  <a:schemeClr val="accent6">
                    <a:lumMod val="50000"/>
                  </a:schemeClr>
                </a:solidFill>
                <a:latin typeface="Times New Roman" pitchFamily="18" charset="0"/>
                <a:cs typeface="Times New Roman" pitchFamily="18" charset="0"/>
              </a:rPr>
            </a:br>
            <a:r>
              <a:rPr lang="ar-IQ" sz="3200" dirty="0">
                <a:solidFill>
                  <a:schemeClr val="accent6">
                    <a:lumMod val="50000"/>
                  </a:schemeClr>
                </a:solidFill>
                <a:latin typeface="Times New Roman" pitchFamily="18" charset="0"/>
                <a:cs typeface="Times New Roman" pitchFamily="18" charset="0"/>
              </a:rPr>
              <a:t>)</a:t>
            </a:r>
            <a:r>
              <a:rPr kumimoji="0" lang="en-US" sz="3200" b="0" i="0" u="none" strike="noStrike" kern="1200" cap="none" spc="0" normalizeH="0" baseline="0" noProof="0" dirty="0">
                <a:ln w="3175" cmpd="sng">
                  <a:noFill/>
                </a:ln>
                <a:solidFill>
                  <a:schemeClr val="accent6">
                    <a:lumMod val="50000"/>
                  </a:schemeClr>
                </a:solidFill>
                <a:effectLst/>
                <a:uLnTx/>
                <a:uFillTx/>
                <a:latin typeface="Times New Roman" pitchFamily="18" charset="0"/>
                <a:ea typeface="+mj-ea"/>
                <a:cs typeface="Times New Roman" pitchFamily="18" charset="0"/>
              </a:rPr>
              <a:t>Musa 2012</a:t>
            </a:r>
            <a:r>
              <a:rPr kumimoji="0" lang="ar-IQ" sz="3200" b="0" i="0" u="none" strike="noStrike" kern="1200" cap="none" spc="0" normalizeH="0" baseline="0" noProof="0" dirty="0">
                <a:ln w="3175" cmpd="sng">
                  <a:noFill/>
                </a:ln>
                <a:solidFill>
                  <a:schemeClr val="accent6">
                    <a:lumMod val="50000"/>
                  </a:schemeClr>
                </a:solidFill>
                <a:effectLst/>
                <a:uLnTx/>
                <a:uFillTx/>
                <a:latin typeface="Times New Roman" pitchFamily="18" charset="0"/>
                <a:ea typeface="+mj-ea"/>
                <a:cs typeface="Times New Roman" pitchFamily="18" charset="0"/>
              </a:rPr>
              <a:t>(</a:t>
            </a:r>
            <a:endParaRPr lang="ar-SA" dirty="0">
              <a:solidFill>
                <a:schemeClr val="accent6">
                  <a:lumMod val="50000"/>
                </a:schemeClr>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897078787"/>
              </p:ext>
            </p:extLst>
          </p:nvPr>
        </p:nvGraphicFramePr>
        <p:xfrm>
          <a:off x="457200" y="178335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88920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562</TotalTime>
  <Words>2153</Words>
  <Application>Microsoft Office PowerPoint</Application>
  <PresentationFormat>On-screen Show (4:3)</PresentationFormat>
  <Paragraphs>257</Paragraphs>
  <Slides>42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AdvPL</vt:lpstr>
      <vt:lpstr>Arial</vt:lpstr>
      <vt:lpstr>Calibri</vt:lpstr>
      <vt:lpstr>Corbel</vt:lpstr>
      <vt:lpstr>Simplified Arabic</vt:lpstr>
      <vt:lpstr>Times New Roman</vt:lpstr>
      <vt:lpstr>Parallax</vt:lpstr>
      <vt:lpstr>تقدير مضادات الأكسدة والمكونات الغذائية   لنبات البروكلي</vt:lpstr>
      <vt:lpstr>PowerPoint Presentation</vt:lpstr>
      <vt:lpstr>المقدمة</vt:lpstr>
      <vt:lpstr> </vt:lpstr>
      <vt:lpstr> أهداف الدراسة </vt:lpstr>
      <vt:lpstr>PowerPoint Presentation</vt:lpstr>
      <vt:lpstr> جمع العينات </vt:lpstr>
      <vt:lpstr> تحضير المستخلص النباتي كمضادات للأكسدة (Musa, et al., 2011)</vt:lpstr>
      <vt:lpstr>اختبارات مضادات الأكسدة حسب طريقة )Musa 2012(</vt:lpstr>
      <vt:lpstr>الكشوفات الأولية عن المركبات الفعالة حسب طريقة )Singh 2012(</vt:lpstr>
      <vt:lpstr>تقدير العناصر الغذائية في نبات البروكلي</vt:lpstr>
      <vt:lpstr>تحضير المستخلص الاستوني والمائي للكشف عن مضادات البكتيريا Harborne (1984)</vt:lpstr>
      <vt:lpstr> تحضير المزارع البكتيرية</vt:lpstr>
      <vt:lpstr> أختبار فعالية المستخلصات النباتية على العزلات البكتيرية (El-Falla &amp; El.Kattan, 1997)  </vt:lpstr>
      <vt:lpstr>PowerPoint Presentation</vt:lpstr>
      <vt:lpstr>  الكشوفات النوعية الأولية عن المركبات الفعالة في نبات البروكلي </vt:lpstr>
      <vt:lpstr>  المركبات المشخصة بتقنية كروماتوكرافيا الغاز لثمرة نبات البروكلي حيث تم تشخيص 7 مركبات </vt:lpstr>
      <vt:lpstr>المركبات المشخصة بتقنية كروماتوكرافيا الغازلساق نبات البروكلي  حيث تم تشخيص اربعة مركبات </vt:lpstr>
      <vt:lpstr>تأثير مستخلص ثمرة وساق نبات البروكلي على بعض الأنواع البكتيرية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الاستنتاجات</vt:lpstr>
      <vt:lpstr> التوصيات </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تقدير مضادات الأكسدة  والمكونات الغذائية لنبات البروكلي</dc:title>
  <dc:creator>l</dc:creator>
  <cp:lastModifiedBy>Dhuha Mohesn Abbas</cp:lastModifiedBy>
  <cp:revision>53</cp:revision>
  <dcterms:created xsi:type="dcterms:W3CDTF">2021-01-13T20:50:02Z</dcterms:created>
  <dcterms:modified xsi:type="dcterms:W3CDTF">2025-09-12T23:43:11Z</dcterms:modified>
</cp:coreProperties>
</file>