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6" r:id="rId3"/>
    <p:sldId id="257" r:id="rId4"/>
    <p:sldId id="258" r:id="rId5"/>
    <p:sldId id="259" r:id="rId6"/>
    <p:sldId id="261" r:id="rId7"/>
    <p:sldId id="263" r:id="rId8"/>
    <p:sldId id="264" r:id="rId9"/>
    <p:sldId id="265" r:id="rId10"/>
    <p:sldId id="266"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DFC8D-7A1B-4668-AD6D-75CA48625FE6}" type="datetimeFigureOut">
              <a:rPr lang="en-US" smtClean="0"/>
              <a:t>10/9/2025</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3FD78-8C68-4CA8-A050-92D8E4B402BE}" type="slidenum">
              <a:rPr lang="en-US" smtClean="0"/>
              <a:t>‹#›</a:t>
            </a:fld>
            <a:endParaRPr lang="en-US"/>
          </a:p>
        </p:txBody>
      </p:sp>
    </p:spTree>
    <p:extLst>
      <p:ext uri="{BB962C8B-B14F-4D97-AF65-F5344CB8AC3E}">
        <p14:creationId xmlns:p14="http://schemas.microsoft.com/office/powerpoint/2010/main" val="270479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20147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11</a:t>
            </a:fld>
            <a:endParaRPr lang="en-US" altLang="zh-CN" noProof="0" dirty="0"/>
          </a:p>
        </p:txBody>
      </p:sp>
    </p:spTree>
    <p:extLst>
      <p:ext uri="{BB962C8B-B14F-4D97-AF65-F5344CB8AC3E}">
        <p14:creationId xmlns:p14="http://schemas.microsoft.com/office/powerpoint/2010/main" val="14392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C0F6-0278-47A2-B375-5147CF2C4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C655D5-69A2-4F4C-B84E-59C2B0D15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702597-17C4-4C71-BDE8-38640D38AD88}"/>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76F851C4-B40D-4197-921E-B97908EAE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3F3BC-16C7-4DC0-9862-604B7B559E98}"/>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92943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C154-BDAC-4A5F-B0A3-99F1DC327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DF119-3589-41F1-A73F-82663B2A2D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6E77E-E9C9-4B30-94E1-88AAF7E01844}"/>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D5A75813-6472-4549-AE3B-8CA3F2B66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D6ED4-9825-473B-9021-893673D2EA1C}"/>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80876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7325A-9835-473E-9981-A04A9FAA1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5A5B3F-9A21-4F83-9592-1204547B1F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E959D-52DE-427A-A19C-E6F1F8F22B7D}"/>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52978750-CDAF-46F3-BF68-1A280A5C8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DD72A-DAF8-4F43-A6A6-BFF16F181A35}"/>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228284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dirty="0"/>
              <a:t>Click to edit Master title style</a:t>
            </a:r>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86214173"/>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5679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A699-C525-44B6-A789-A58879B1B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6D354-4A27-4CE6-A8FD-F3EDD157DA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B2028-7BC2-4366-AFEC-52A875650D79}"/>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B959C976-B964-4560-920B-3670307C4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4DAAF-7B12-4676-9AFD-5FC584C2AA09}"/>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66642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B7BE-A7C7-4748-9643-3A5F13B35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705CA5-0266-4B4E-8802-3626AF9B8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311B99-FB0B-4F27-BEF9-3A69C5FD618F}"/>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09A72F90-3877-44D9-8BEA-EEACA97C2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7A3EA-B6FC-4E46-902E-03693EEFBC3A}"/>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331915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9044-6663-4728-99CA-2A3716CEF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5A670-32E3-477C-BBE6-3126473C5B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447DC-9FC2-4ACA-B73B-046CBA0B8C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EA86C1-66FD-4E82-B70A-2C9D431BDF01}"/>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6" name="Footer Placeholder 5">
            <a:extLst>
              <a:ext uri="{FF2B5EF4-FFF2-40B4-BE49-F238E27FC236}">
                <a16:creationId xmlns:a16="http://schemas.microsoft.com/office/drawing/2014/main" id="{0EC334C7-5FC9-4D93-A349-0BFE231D3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6C845-CA09-4C1B-A3D8-C7F9587BFE05}"/>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10076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8CB8-FF1B-4182-BE9F-D32D7AE02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31C3F-D8A5-493D-8F70-00C8ACA7D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20A034-CAA4-41FA-9FDD-DFBD77120A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9A839-FB71-478C-8ED8-03CC6DCA1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6C8057-8EAB-4516-A45C-5D2A29448B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DC70-CCB8-4DA6-9511-B3FED88A18A4}"/>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8" name="Footer Placeholder 7">
            <a:extLst>
              <a:ext uri="{FF2B5EF4-FFF2-40B4-BE49-F238E27FC236}">
                <a16:creationId xmlns:a16="http://schemas.microsoft.com/office/drawing/2014/main" id="{F8BC924D-8945-487A-89F8-1ECAAD262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3DF1F-E109-441D-9010-5B6F2BACCF32}"/>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312572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307D-7760-4488-A47E-282134EAB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3FC61-1A5D-4889-982F-B984CA6327B2}"/>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4" name="Footer Placeholder 3">
            <a:extLst>
              <a:ext uri="{FF2B5EF4-FFF2-40B4-BE49-F238E27FC236}">
                <a16:creationId xmlns:a16="http://schemas.microsoft.com/office/drawing/2014/main" id="{2DDD3A89-606B-43E5-AEC0-3447C8F9E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C68C6-F8AC-4C0F-BB56-D1A46291D24B}"/>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0180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DF927-6F3B-4C19-A0F5-6CA8ACDFB9ED}"/>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3" name="Footer Placeholder 2">
            <a:extLst>
              <a:ext uri="{FF2B5EF4-FFF2-40B4-BE49-F238E27FC236}">
                <a16:creationId xmlns:a16="http://schemas.microsoft.com/office/drawing/2014/main" id="{AA034CD0-0F41-44D5-BD65-2ED7DCC54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F02E1-B54B-4A77-903A-B8301ED59D21}"/>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211446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BF6-ABD3-4958-B81A-6AC3A5826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16D4E-47B2-48E8-A838-069262B24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874367-823B-4AFC-8418-F0CBB83E3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3439A6-FF69-4B54-B3D1-608A5C3929F3}"/>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6" name="Footer Placeholder 5">
            <a:extLst>
              <a:ext uri="{FF2B5EF4-FFF2-40B4-BE49-F238E27FC236}">
                <a16:creationId xmlns:a16="http://schemas.microsoft.com/office/drawing/2014/main" id="{720C23EF-69E9-43F2-82C1-95FF2DD5C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D9727-E9A4-4C8B-9510-C0981917E682}"/>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413539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0A6B-A7EE-419B-9086-CA46FB2C3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747ED-6A7A-4933-A315-6E9452977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49470-FC2B-4C30-B0DB-6F010009F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D1D4EB-3C52-425F-9EEB-A0CE7885FF1B}"/>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6" name="Footer Placeholder 5">
            <a:extLst>
              <a:ext uri="{FF2B5EF4-FFF2-40B4-BE49-F238E27FC236}">
                <a16:creationId xmlns:a16="http://schemas.microsoft.com/office/drawing/2014/main" id="{6D9D4A47-4862-4DA8-B890-E904301F1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9429A-B9FF-4902-9301-43D8E696C057}"/>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398248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bg1">
                <a:lumMod val="95000"/>
              </a:schemeClr>
            </a:gs>
            <a:gs pos="0">
              <a:schemeClr val="accent1">
                <a:tint val="44500"/>
                <a:satMod val="160000"/>
              </a:schemeClr>
            </a:gs>
            <a:gs pos="17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F584F-CCC9-47AB-A462-91A46C11E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E270F-DC41-4977-8076-F95E1E9EF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EB60B-98C5-4723-BEFD-3E2A8D14B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1F62E067-73EC-4446-92B5-7433FC305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78F98-54E8-4795-AD28-29986D3E8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56758-261B-4799-8C29-60599EDB6434}" type="slidenum">
              <a:rPr lang="en-US" smtClean="0"/>
              <a:t>‹#›</a:t>
            </a:fld>
            <a:endParaRPr lang="en-US"/>
          </a:p>
        </p:txBody>
      </p:sp>
    </p:spTree>
    <p:extLst>
      <p:ext uri="{BB962C8B-B14F-4D97-AF65-F5344CB8AC3E}">
        <p14:creationId xmlns:p14="http://schemas.microsoft.com/office/powerpoint/2010/main" val="121370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118534" y="838985"/>
            <a:ext cx="6674882" cy="2057441"/>
          </a:xfrm>
        </p:spPr>
        <p:txBody>
          <a:bodyPr/>
          <a:lstStyle/>
          <a:p>
            <a:pPr algn="ctr">
              <a:lnSpc>
                <a:spcPct val="107000"/>
              </a:lnSpc>
              <a:spcAft>
                <a:spcPts val="800"/>
              </a:spcAft>
            </a:pPr>
            <a:r>
              <a:rPr lang="en-US" sz="4000" b="1" dirty="0">
                <a:latin typeface="Times New Roman" panose="02020603050405020304" pitchFamily="18" charset="0"/>
                <a:ea typeface="Calibri" panose="020F0502020204030204" pitchFamily="34" charset="0"/>
                <a:cs typeface="Arial" panose="020B0604020202020204" pitchFamily="34" charset="0"/>
              </a:rPr>
              <a:t>The Blood Collection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678499" y="2712843"/>
            <a:ext cx="6114916" cy="661661"/>
          </a:xfrm>
        </p:spPr>
        <p:txBody>
          <a:bodyPr/>
          <a:lstStyle/>
          <a:p>
            <a:r>
              <a:rPr lang="en-US" sz="2400" b="1" dirty="0"/>
              <a:t>Presented By:</a:t>
            </a:r>
          </a:p>
          <a:p>
            <a:r>
              <a:rPr lang="en-US" sz="2400" b="1" dirty="0"/>
              <a:t>DR. </a:t>
            </a:r>
            <a:r>
              <a:rPr lang="en-US" sz="2400" b="1" dirty="0" err="1"/>
              <a:t>Lect</a:t>
            </a:r>
            <a:r>
              <a:rPr lang="en-US" sz="2400" b="1" dirty="0"/>
              <a:t> . ALI MUNEER</a:t>
            </a:r>
          </a:p>
          <a:p>
            <a:r>
              <a:rPr lang="en-US" sz="2400" b="1" dirty="0"/>
              <a:t>MSC CLINICAL BIOCHEMISTRY</a:t>
            </a:r>
          </a:p>
          <a:p>
            <a:endParaRPr lang="en-US" sz="2400" b="1" dirty="0"/>
          </a:p>
        </p:txBody>
      </p:sp>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pic>
        <p:nvPicPr>
          <p:cNvPr id="8" name="عنصر نائب للصورة 7"/>
          <p:cNvPicPr>
            <a:picLocks noGrp="1" noChangeAspect="1"/>
          </p:cNvPicPr>
          <p:nvPr>
            <p:ph type="pic" sz="quarter" idx="47"/>
          </p:nvPr>
        </p:nvPicPr>
        <p:blipFill>
          <a:blip r:embed="rId3">
            <a:extLst>
              <a:ext uri="{28A0092B-C50C-407E-A947-70E740481C1C}">
                <a14:useLocalDpi xmlns:a14="http://schemas.microsoft.com/office/drawing/2010/main" val="0"/>
              </a:ext>
            </a:extLst>
          </a:blip>
          <a:srcRect t="4369" b="4369"/>
          <a:stretch>
            <a:fillRect/>
          </a:stretch>
        </p:blipFill>
        <p:spPr>
          <a:xfrm>
            <a:off x="6697133" y="533400"/>
            <a:ext cx="4572000" cy="5354782"/>
          </a:xfrm>
        </p:spPr>
      </p:pic>
    </p:spTree>
    <p:extLst>
      <p:ext uri="{BB962C8B-B14F-4D97-AF65-F5344CB8AC3E}">
        <p14:creationId xmlns:p14="http://schemas.microsoft.com/office/powerpoint/2010/main" val="284883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AC9C1-F22B-4715-B85B-883CF38F3CD5}"/>
              </a:ext>
            </a:extLst>
          </p:cNvPr>
          <p:cNvSpPr/>
          <p:nvPr/>
        </p:nvSpPr>
        <p:spPr>
          <a:xfrm>
            <a:off x="0" y="254922"/>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Notes About Blood Drawing</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42CE86F-8210-4CB6-B19C-616387FDD19A}"/>
              </a:ext>
            </a:extLst>
          </p:cNvPr>
          <p:cNvSpPr/>
          <p:nvPr/>
        </p:nvSpPr>
        <p:spPr>
          <a:xfrm>
            <a:off x="171450" y="1025104"/>
            <a:ext cx="11610975" cy="4807791"/>
          </a:xfrm>
          <a:prstGeom prst="rect">
            <a:avLst/>
          </a:prstGeom>
        </p:spPr>
        <p:txBody>
          <a:bodyPr wrap="square">
            <a:spAutoFit/>
          </a:bodyPr>
          <a:lstStyle/>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Do not tie the tourniquet for long periods to search for a vein</a:t>
            </a:r>
          </a:p>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Do not tie the tourniquet when performing a calcium test.</a:t>
            </a:r>
          </a:p>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Sometimes the patient is asked to clench and open his fist to generate pressure inside the veins to check the vein before withdrawing), but this condition is not desirable when performing a potassium (K) test.</a:t>
            </a:r>
          </a:p>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You must check the quality of the syringe, make sure that it is closed and has not been used before, and that it is empty of air, and make sure that the appropriate size and type are used. All of these things help in speeding up the successful completion of the matter.</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Some patients become very tired during the blood draw. Ask the patient not to look at the needle while it is inserted into the vein.</a:t>
            </a:r>
            <a:endParaRPr lang="ar-IQ"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 are drawing a blood sample from a child, suggest that he sit on his father's knee for more comfort and reassurance.</a:t>
            </a:r>
          </a:p>
        </p:txBody>
      </p:sp>
    </p:spTree>
    <p:extLst>
      <p:ext uri="{BB962C8B-B14F-4D97-AF65-F5344CB8AC3E}">
        <p14:creationId xmlns:p14="http://schemas.microsoft.com/office/powerpoint/2010/main" val="177554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5190065" y="1212471"/>
            <a:ext cx="6485468" cy="1325563"/>
          </a:xfrm>
        </p:spPr>
        <p:txBody>
          <a:bodyPr/>
          <a:lstStyle/>
          <a:p>
            <a:r>
              <a:rPr lang="en-US" sz="8000" dirty="0">
                <a:effectLst>
                  <a:outerShdw blurRad="38100" dist="38100" dir="2700000" algn="tl">
                    <a:srgbClr val="000000">
                      <a:alpha val="43137"/>
                    </a:srgbClr>
                  </a:outerShdw>
                </a:effectLst>
              </a:rPr>
              <a:t>Thank you…</a:t>
            </a:r>
          </a:p>
        </p:txBody>
      </p:sp>
      <p:pic>
        <p:nvPicPr>
          <p:cNvPr id="14" name="Picture Placeholder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3" cstate="print">
            <a:extLst>
              <a:ext uri="{28A0092B-C50C-407E-A947-70E740481C1C}">
                <a14:useLocalDpi xmlns:a14="http://schemas.microsoft.com/office/drawing/2010/main"/>
              </a:ext>
            </a:extLst>
          </a:blip>
          <a:srcRect/>
          <a:stretch/>
        </p:blipFill>
        <p:spPr/>
      </p:pic>
      <p:pic>
        <p:nvPicPr>
          <p:cNvPr id="16" name="Picture Placeholder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4" cstate="print">
            <a:extLst>
              <a:ext uri="{28A0092B-C50C-407E-A947-70E740481C1C}">
                <a14:useLocalDpi xmlns:a14="http://schemas.microsoft.com/office/drawing/2010/main"/>
              </a:ext>
            </a:extLst>
          </a:blip>
          <a:srcRect/>
          <a:stretch/>
        </p:blipFill>
        <p:spPr/>
      </p:pic>
      <p:pic>
        <p:nvPicPr>
          <p:cNvPr id="18" name="Picture Placeholder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5" cstate="print">
            <a:extLst>
              <a:ext uri="{28A0092B-C50C-407E-A947-70E740481C1C}">
                <a14:useLocalDpi xmlns:a14="http://schemas.microsoft.com/office/drawing/2010/main"/>
              </a:ext>
            </a:extLst>
          </a:blip>
          <a:srcRect/>
          <a:stretch/>
        </p:blipFill>
        <p:spPr/>
      </p:pic>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6"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292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3F3D20-2709-4997-A998-37E70FB04D10}"/>
              </a:ext>
            </a:extLst>
          </p:cNvPr>
          <p:cNvSpPr/>
          <p:nvPr/>
        </p:nvSpPr>
        <p:spPr>
          <a:xfrm>
            <a:off x="59265" y="116491"/>
            <a:ext cx="12192000"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The Blood </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B53456-827C-4073-B265-780065D79413}"/>
              </a:ext>
            </a:extLst>
          </p:cNvPr>
          <p:cNvSpPr/>
          <p:nvPr/>
        </p:nvSpPr>
        <p:spPr>
          <a:xfrm>
            <a:off x="440265" y="814571"/>
            <a:ext cx="11430001" cy="1200329"/>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Blood is a tissue that circulates in a closed system of blood vessels. It consists of a cellular portion (red, white blood cells, and platelets), which forms (45%) of the blood volume and is suspended in the cellular liquid medium plasma (55%) of blood volume.</a:t>
            </a:r>
          </a:p>
        </p:txBody>
      </p:sp>
      <p:pic>
        <p:nvPicPr>
          <p:cNvPr id="8" name="Picture 7">
            <a:extLst>
              <a:ext uri="{FF2B5EF4-FFF2-40B4-BE49-F238E27FC236}">
                <a16:creationId xmlns:a16="http://schemas.microsoft.com/office/drawing/2014/main" id="{DC3EE8C8-EC79-4B53-8B6B-6FFEDD5247D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33040" y="2119676"/>
            <a:ext cx="6725920" cy="4738324"/>
          </a:xfrm>
          <a:prstGeom prst="rect">
            <a:avLst/>
          </a:prstGeom>
        </p:spPr>
      </p:pic>
    </p:spTree>
    <p:extLst>
      <p:ext uri="{BB962C8B-B14F-4D97-AF65-F5344CB8AC3E}">
        <p14:creationId xmlns:p14="http://schemas.microsoft.com/office/powerpoint/2010/main" val="60742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7BC6AB-8968-41FF-B455-C99E24B8206C}"/>
              </a:ext>
            </a:extLst>
          </p:cNvPr>
          <p:cNvSpPr/>
          <p:nvPr/>
        </p:nvSpPr>
        <p:spPr>
          <a:xfrm>
            <a:off x="0" y="173642"/>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Blood Collection</a:t>
            </a:r>
            <a:endPar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95E1328-CE04-4620-8E42-766AAF162906}"/>
              </a:ext>
            </a:extLst>
          </p:cNvPr>
          <p:cNvSpPr/>
          <p:nvPr/>
        </p:nvSpPr>
        <p:spPr>
          <a:xfrm>
            <a:off x="685800" y="909186"/>
            <a:ext cx="11144250" cy="555254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It is a procedure to obtain a sample through a vein or artery to perform required analyses</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Blood tests are usually performed on blood taken from veins or arteries</a:t>
            </a:r>
            <a:endParaRPr lang="ar-IQ" sz="2400" dirty="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Blood collection methods include </a:t>
            </a:r>
            <a:endParaRPr lang="ar-IQ" sz="2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cs typeface="Times New Roman" panose="02020603050405020304" pitchFamily="18" charset="0"/>
              </a:rPr>
              <a:t>1. Venipuncture (penetrating a vein with a needle) with an evacuated tube system, syringe method, or butterfly infusion set. </a:t>
            </a:r>
          </a:p>
          <a:p>
            <a:pPr algn="just">
              <a:lnSpc>
                <a:spcPct val="107000"/>
              </a:lnSpc>
              <a:spcAft>
                <a:spcPts val="800"/>
              </a:spcAft>
            </a:pPr>
            <a:r>
              <a:rPr lang="en-US" sz="2400" dirty="0">
                <a:latin typeface="Times New Roman" panose="02020603050405020304" pitchFamily="18" charset="0"/>
                <a:cs typeface="Times New Roman" panose="02020603050405020304" pitchFamily="18" charset="0"/>
              </a:rPr>
              <a:t>2. Capillary blood system whereby the skin puncture is done with the use of a lancet.</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Use of the evacuated blood collection system is preferable because it allows the blood to pass directly from the vein into the evacuated tube eliminating the need for specimen transfer.</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Venous blood is used in most biochemical tests</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Arterial blood is used for some tests such as blood gases</a:t>
            </a:r>
          </a:p>
        </p:txBody>
      </p:sp>
    </p:spTree>
    <p:extLst>
      <p:ext uri="{BB962C8B-B14F-4D97-AF65-F5344CB8AC3E}">
        <p14:creationId xmlns:p14="http://schemas.microsoft.com/office/powerpoint/2010/main" val="299461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28BBDB-74CB-4046-A02D-94E397051337}"/>
              </a:ext>
            </a:extLst>
          </p:cNvPr>
          <p:cNvSpPr/>
          <p:nvPr/>
        </p:nvSpPr>
        <p:spPr>
          <a:xfrm>
            <a:off x="0" y="163482"/>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Materials Required For Blood Withdrawal</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D10DEE-986F-4449-B803-25AF39089F66}"/>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 y="756786"/>
            <a:ext cx="12191998" cy="6101214"/>
          </a:xfrm>
          <a:prstGeom prst="rect">
            <a:avLst/>
          </a:prstGeom>
        </p:spPr>
      </p:pic>
    </p:spTree>
    <p:extLst>
      <p:ext uri="{BB962C8B-B14F-4D97-AF65-F5344CB8AC3E}">
        <p14:creationId xmlns:p14="http://schemas.microsoft.com/office/powerpoint/2010/main" val="315079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A134F7-A719-42E9-9483-721BE67386C2}"/>
              </a:ext>
            </a:extLst>
          </p:cNvPr>
          <p:cNvSpPr/>
          <p:nvPr/>
        </p:nvSpPr>
        <p:spPr>
          <a:xfrm>
            <a:off x="0" y="152400"/>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Blood Collection Tubes</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29F539-FDB5-4163-A158-07758B7BFD5B}"/>
              </a:ext>
            </a:extLst>
          </p:cNvPr>
          <p:cNvSpPr/>
          <p:nvPr/>
        </p:nvSpPr>
        <p:spPr>
          <a:xfrm>
            <a:off x="466724" y="745704"/>
            <a:ext cx="11334752" cy="487506"/>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Arial" panose="020B0604020202020204" pitchFamily="34" charset="0"/>
              </a:rPr>
              <a:t>The type of tubes depends on the type of tests the laboratory is required to perform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6B1E92A-28C4-49AC-97B0-13B6BE691ED5}"/>
              </a:ext>
            </a:extLst>
          </p:cNvPr>
          <p:cNvSpPr/>
          <p:nvPr/>
        </p:nvSpPr>
        <p:spPr>
          <a:xfrm>
            <a:off x="0" y="1448674"/>
            <a:ext cx="12192000" cy="593304"/>
          </a:xfrm>
          <a:prstGeom prst="rect">
            <a:avLst/>
          </a:prstGeom>
        </p:spPr>
        <p:txBody>
          <a:bodyPr wrap="square">
            <a:spAutoFit/>
          </a:bodyPr>
          <a:lstStyle/>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Tubes for obtaining whole blood or plasma</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107E4B8-E48E-4BCA-B973-91D329F5A63F}"/>
              </a:ext>
            </a:extLst>
          </p:cNvPr>
          <p:cNvSpPr/>
          <p:nvPr/>
        </p:nvSpPr>
        <p:spPr>
          <a:xfrm>
            <a:off x="466724" y="2276872"/>
            <a:ext cx="11725275"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1. Ethylenediamine </a:t>
            </a:r>
            <a:r>
              <a:rPr lang="en-US" sz="2800" b="1" dirty="0" err="1">
                <a:latin typeface="Times New Roman" panose="02020603050405020304" pitchFamily="18" charset="0"/>
                <a:ea typeface="Calibri" panose="020F0502020204030204" pitchFamily="34" charset="0"/>
                <a:cs typeface="Arial" panose="020B0604020202020204" pitchFamily="34" charset="0"/>
              </a:rPr>
              <a:t>Tetraacetic</a:t>
            </a:r>
            <a:r>
              <a:rPr lang="en-US" sz="2800" b="1" dirty="0">
                <a:latin typeface="Times New Roman" panose="02020603050405020304" pitchFamily="18" charset="0"/>
                <a:ea typeface="Calibri" panose="020F0502020204030204" pitchFamily="34" charset="0"/>
                <a:cs typeface="Arial" panose="020B0604020202020204" pitchFamily="34" charset="0"/>
              </a:rPr>
              <a:t> Acid (EDTA tube)</a:t>
            </a:r>
          </a:p>
        </p:txBody>
      </p:sp>
      <p:sp>
        <p:nvSpPr>
          <p:cNvPr id="8" name="Rectangle 7">
            <a:extLst>
              <a:ext uri="{FF2B5EF4-FFF2-40B4-BE49-F238E27FC236}">
                <a16:creationId xmlns:a16="http://schemas.microsoft.com/office/drawing/2014/main" id="{6D97A4B5-DE29-4083-8514-5A8F940B3EFF}"/>
              </a:ext>
            </a:extLst>
          </p:cNvPr>
          <p:cNvSpPr/>
          <p:nvPr/>
        </p:nvSpPr>
        <p:spPr>
          <a:xfrm>
            <a:off x="466724" y="2799131"/>
            <a:ext cx="11725273"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2. Trisodium Citrate</a:t>
            </a:r>
          </a:p>
        </p:txBody>
      </p:sp>
      <p:sp>
        <p:nvSpPr>
          <p:cNvPr id="9" name="Rectangle 8">
            <a:extLst>
              <a:ext uri="{FF2B5EF4-FFF2-40B4-BE49-F238E27FC236}">
                <a16:creationId xmlns:a16="http://schemas.microsoft.com/office/drawing/2014/main" id="{08A7D06A-B832-4E24-939D-33C19F1D22DF}"/>
              </a:ext>
            </a:extLst>
          </p:cNvPr>
          <p:cNvSpPr/>
          <p:nvPr/>
        </p:nvSpPr>
        <p:spPr>
          <a:xfrm>
            <a:off x="466724" y="3321390"/>
            <a:ext cx="11725274"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3. Sodium Fluoride</a:t>
            </a:r>
          </a:p>
        </p:txBody>
      </p:sp>
      <p:sp>
        <p:nvSpPr>
          <p:cNvPr id="10" name="Rectangle 9">
            <a:extLst>
              <a:ext uri="{FF2B5EF4-FFF2-40B4-BE49-F238E27FC236}">
                <a16:creationId xmlns:a16="http://schemas.microsoft.com/office/drawing/2014/main" id="{AEA216AE-98B3-42C2-8026-69CD333653F5}"/>
              </a:ext>
            </a:extLst>
          </p:cNvPr>
          <p:cNvSpPr/>
          <p:nvPr/>
        </p:nvSpPr>
        <p:spPr>
          <a:xfrm>
            <a:off x="466724" y="3843649"/>
            <a:ext cx="11650659"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4. Heparin Tube</a:t>
            </a:r>
          </a:p>
        </p:txBody>
      </p:sp>
      <p:pic>
        <p:nvPicPr>
          <p:cNvPr id="11" name="Picture 10">
            <a:extLst>
              <a:ext uri="{FF2B5EF4-FFF2-40B4-BE49-F238E27FC236}">
                <a16:creationId xmlns:a16="http://schemas.microsoft.com/office/drawing/2014/main" id="{EC79D251-9C07-4C7D-ADE5-5A5571C7E4E7}"/>
              </a:ext>
            </a:extLst>
          </p:cNvPr>
          <p:cNvPicPr/>
          <p:nvPr/>
        </p:nvPicPr>
        <p:blipFill>
          <a:blip r:embed="rId2">
            <a:extLst>
              <a:ext uri="{28A0092B-C50C-407E-A947-70E740481C1C}">
                <a14:useLocalDpi xmlns:a14="http://schemas.microsoft.com/office/drawing/2010/main" val="0"/>
              </a:ext>
            </a:extLst>
          </a:blip>
          <a:stretch>
            <a:fillRect/>
          </a:stretch>
        </p:blipFill>
        <p:spPr>
          <a:xfrm>
            <a:off x="-1" y="4365908"/>
            <a:ext cx="3545841" cy="2492091"/>
          </a:xfrm>
          <a:prstGeom prst="rect">
            <a:avLst/>
          </a:prstGeom>
        </p:spPr>
      </p:pic>
      <p:pic>
        <p:nvPicPr>
          <p:cNvPr id="12" name="Picture 11">
            <a:extLst>
              <a:ext uri="{FF2B5EF4-FFF2-40B4-BE49-F238E27FC236}">
                <a16:creationId xmlns:a16="http://schemas.microsoft.com/office/drawing/2014/main" id="{B54DB144-2D6A-4879-A5EF-78F36B4D2DA3}"/>
              </a:ext>
            </a:extLst>
          </p:cNvPr>
          <p:cNvPicPr/>
          <p:nvPr/>
        </p:nvPicPr>
        <p:blipFill>
          <a:blip r:embed="rId3">
            <a:extLst>
              <a:ext uri="{28A0092B-C50C-407E-A947-70E740481C1C}">
                <a14:useLocalDpi xmlns:a14="http://schemas.microsoft.com/office/drawing/2010/main" val="0"/>
              </a:ext>
            </a:extLst>
          </a:blip>
          <a:stretch>
            <a:fillRect/>
          </a:stretch>
        </p:blipFill>
        <p:spPr>
          <a:xfrm>
            <a:off x="3066415" y="3843648"/>
            <a:ext cx="2820990" cy="3014351"/>
          </a:xfrm>
          <a:prstGeom prst="rect">
            <a:avLst/>
          </a:prstGeom>
        </p:spPr>
      </p:pic>
      <p:pic>
        <p:nvPicPr>
          <p:cNvPr id="13" name="Picture 12">
            <a:extLst>
              <a:ext uri="{FF2B5EF4-FFF2-40B4-BE49-F238E27FC236}">
                <a16:creationId xmlns:a16="http://schemas.microsoft.com/office/drawing/2014/main" id="{B275F867-3A60-47A8-89DA-8685C6DBDD23}"/>
              </a:ext>
            </a:extLst>
          </p:cNvPr>
          <p:cNvPicPr/>
          <p:nvPr/>
        </p:nvPicPr>
        <p:blipFill>
          <a:blip r:embed="rId4">
            <a:extLst>
              <a:ext uri="{28A0092B-C50C-407E-A947-70E740481C1C}">
                <a14:useLocalDpi xmlns:a14="http://schemas.microsoft.com/office/drawing/2010/main" val="0"/>
              </a:ext>
            </a:extLst>
          </a:blip>
          <a:stretch>
            <a:fillRect/>
          </a:stretch>
        </p:blipFill>
        <p:spPr>
          <a:xfrm>
            <a:off x="5579743" y="3574416"/>
            <a:ext cx="3025777" cy="3238500"/>
          </a:xfrm>
          <a:prstGeom prst="rect">
            <a:avLst/>
          </a:prstGeom>
        </p:spPr>
      </p:pic>
      <p:pic>
        <p:nvPicPr>
          <p:cNvPr id="14" name="Picture 13">
            <a:extLst>
              <a:ext uri="{FF2B5EF4-FFF2-40B4-BE49-F238E27FC236}">
                <a16:creationId xmlns:a16="http://schemas.microsoft.com/office/drawing/2014/main" id="{681967EE-964A-4AF9-9DE7-C8063D212112}"/>
              </a:ext>
            </a:extLst>
          </p:cNvPr>
          <p:cNvPicPr/>
          <p:nvPr/>
        </p:nvPicPr>
        <p:blipFill>
          <a:blip r:embed="rId5">
            <a:extLst>
              <a:ext uri="{28A0092B-C50C-407E-A947-70E740481C1C}">
                <a14:useLocalDpi xmlns:a14="http://schemas.microsoft.com/office/drawing/2010/main" val="0"/>
              </a:ext>
            </a:extLst>
          </a:blip>
          <a:stretch>
            <a:fillRect/>
          </a:stretch>
        </p:blipFill>
        <p:spPr>
          <a:xfrm>
            <a:off x="8605520" y="3206851"/>
            <a:ext cx="3549171" cy="3606065"/>
          </a:xfrm>
          <a:prstGeom prst="rect">
            <a:avLst/>
          </a:prstGeom>
        </p:spPr>
      </p:pic>
    </p:spTree>
    <p:extLst>
      <p:ext uri="{BB962C8B-B14F-4D97-AF65-F5344CB8AC3E}">
        <p14:creationId xmlns:p14="http://schemas.microsoft.com/office/powerpoint/2010/main" val="9834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567E7-6B9D-4B46-A30A-828675A883A5}"/>
              </a:ext>
            </a:extLst>
          </p:cNvPr>
          <p:cNvSpPr/>
          <p:nvPr/>
        </p:nvSpPr>
        <p:spPr>
          <a:xfrm>
            <a:off x="0" y="111760"/>
            <a:ext cx="12192000"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Tubes For Obtaining Serum</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9BFF7D4-4B8E-431E-85BB-0EC5105A9DB6}"/>
              </a:ext>
            </a:extLst>
          </p:cNvPr>
          <p:cNvSpPr/>
          <p:nvPr/>
        </p:nvSpPr>
        <p:spPr>
          <a:xfrm>
            <a:off x="0" y="705064"/>
            <a:ext cx="12192000" cy="522259"/>
          </a:xfrm>
          <a:prstGeom prst="rect">
            <a:avLst/>
          </a:prstGeom>
        </p:spPr>
        <p:txBody>
          <a:bodyPr wrap="square">
            <a:spAutoFit/>
          </a:bodyPr>
          <a:lstStyle/>
          <a:p>
            <a:pPr marL="342900" lvl="0" indent="-342900">
              <a:lnSpc>
                <a:spcPct val="107000"/>
              </a:lnSpc>
              <a:spcAft>
                <a:spcPts val="800"/>
              </a:spcAft>
              <a:buFont typeface="+mj-lt"/>
              <a:buAutoNum type="arabicPeriod"/>
            </a:pPr>
            <a:r>
              <a:rPr lang="en-US" sz="2800" b="1" dirty="0">
                <a:latin typeface="Times New Roman" panose="02020603050405020304" pitchFamily="18" charset="0"/>
                <a:ea typeface="Calibri" panose="020F0502020204030204" pitchFamily="34" charset="0"/>
                <a:cs typeface="Arial" panose="020B0604020202020204" pitchFamily="34" charset="0"/>
              </a:rPr>
              <a:t>Gel Tube</a:t>
            </a:r>
          </a:p>
        </p:txBody>
      </p:sp>
      <p:sp>
        <p:nvSpPr>
          <p:cNvPr id="6" name="Rectangle 5">
            <a:extLst>
              <a:ext uri="{FF2B5EF4-FFF2-40B4-BE49-F238E27FC236}">
                <a16:creationId xmlns:a16="http://schemas.microsoft.com/office/drawing/2014/main" id="{AE4873AA-B324-4D07-9152-6C48326D3487}"/>
              </a:ext>
            </a:extLst>
          </p:cNvPr>
          <p:cNvSpPr/>
          <p:nvPr/>
        </p:nvSpPr>
        <p:spPr>
          <a:xfrm>
            <a:off x="0" y="1227323"/>
            <a:ext cx="12192000" cy="522259"/>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2. Plain Tube</a:t>
            </a:r>
          </a:p>
        </p:txBody>
      </p:sp>
      <p:pic>
        <p:nvPicPr>
          <p:cNvPr id="7" name="Picture 6">
            <a:extLst>
              <a:ext uri="{FF2B5EF4-FFF2-40B4-BE49-F238E27FC236}">
                <a16:creationId xmlns:a16="http://schemas.microsoft.com/office/drawing/2014/main" id="{4C08264C-FE0C-4BC7-B1C5-0FA57FC3533F}"/>
              </a:ext>
            </a:extLst>
          </p:cNvPr>
          <p:cNvPicPr/>
          <p:nvPr/>
        </p:nvPicPr>
        <p:blipFill>
          <a:blip r:embed="rId2">
            <a:extLst>
              <a:ext uri="{28A0092B-C50C-407E-A947-70E740481C1C}">
                <a14:useLocalDpi xmlns:a14="http://schemas.microsoft.com/office/drawing/2010/main" val="0"/>
              </a:ext>
            </a:extLst>
          </a:blip>
          <a:stretch>
            <a:fillRect/>
          </a:stretch>
        </p:blipFill>
        <p:spPr>
          <a:xfrm>
            <a:off x="2600962" y="876216"/>
            <a:ext cx="2926080" cy="1754546"/>
          </a:xfrm>
          <a:prstGeom prst="rect">
            <a:avLst/>
          </a:prstGeom>
        </p:spPr>
      </p:pic>
      <p:pic>
        <p:nvPicPr>
          <p:cNvPr id="8" name="Picture 7">
            <a:extLst>
              <a:ext uri="{FF2B5EF4-FFF2-40B4-BE49-F238E27FC236}">
                <a16:creationId xmlns:a16="http://schemas.microsoft.com/office/drawing/2014/main" id="{1CC77848-EB70-440E-9E2A-D199C55AB8CE}"/>
              </a:ext>
            </a:extLst>
          </p:cNvPr>
          <p:cNvPicPr/>
          <p:nvPr/>
        </p:nvPicPr>
        <p:blipFill>
          <a:blip r:embed="rId3">
            <a:extLst>
              <a:ext uri="{28A0092B-C50C-407E-A947-70E740481C1C}">
                <a14:useLocalDpi xmlns:a14="http://schemas.microsoft.com/office/drawing/2010/main" val="0"/>
              </a:ext>
            </a:extLst>
          </a:blip>
          <a:stretch>
            <a:fillRect/>
          </a:stretch>
        </p:blipFill>
        <p:spPr>
          <a:xfrm>
            <a:off x="5963920" y="720216"/>
            <a:ext cx="3962399" cy="2038136"/>
          </a:xfrm>
          <a:prstGeom prst="rect">
            <a:avLst/>
          </a:prstGeom>
        </p:spPr>
      </p:pic>
      <p:sp>
        <p:nvSpPr>
          <p:cNvPr id="9" name="Rectangle 8">
            <a:extLst>
              <a:ext uri="{FF2B5EF4-FFF2-40B4-BE49-F238E27FC236}">
                <a16:creationId xmlns:a16="http://schemas.microsoft.com/office/drawing/2014/main" id="{1BADB587-FA76-4E5C-9ADF-67C886DFBADB}"/>
              </a:ext>
            </a:extLst>
          </p:cNvPr>
          <p:cNvSpPr/>
          <p:nvPr/>
        </p:nvSpPr>
        <p:spPr>
          <a:xfrm>
            <a:off x="-132079" y="2801914"/>
            <a:ext cx="12192000" cy="593304"/>
          </a:xfrm>
          <a:prstGeom prst="rect">
            <a:avLst/>
          </a:prstGeom>
        </p:spPr>
        <p:txBody>
          <a:bodyPr wrap="square">
            <a:spAutoFit/>
          </a:bodyPr>
          <a:lstStyle/>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Capillary Tubes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07EF2A2-1D72-4792-8BB0-E7C6478711AB}"/>
              </a:ext>
            </a:extLst>
          </p:cNvPr>
          <p:cNvSpPr/>
          <p:nvPr/>
        </p:nvSpPr>
        <p:spPr>
          <a:xfrm>
            <a:off x="0" y="3595912"/>
            <a:ext cx="12192000" cy="522259"/>
          </a:xfrm>
          <a:prstGeom prst="rect">
            <a:avLst/>
          </a:prstGeom>
        </p:spPr>
        <p:txBody>
          <a:bodyPr wrap="square">
            <a:spAutoFit/>
          </a:bodyPr>
          <a:lstStyle/>
          <a:p>
            <a:pPr marL="342900" lvl="0" indent="-342900">
              <a:lnSpc>
                <a:spcPct val="107000"/>
              </a:lnSpc>
              <a:spcAft>
                <a:spcPts val="800"/>
              </a:spcAft>
              <a:buFont typeface="+mj-lt"/>
              <a:buAutoNum type="arabicPeriod"/>
            </a:pPr>
            <a:r>
              <a:rPr lang="en-US" sz="2800" b="1" dirty="0">
                <a:latin typeface="Times New Roman" panose="02020603050405020304" pitchFamily="18" charset="0"/>
                <a:ea typeface="Calibri" panose="020F0502020204030204" pitchFamily="34" charset="0"/>
                <a:cs typeface="Arial" panose="020B0604020202020204" pitchFamily="34" charset="0"/>
              </a:rPr>
              <a:t>Blue Capillary</a:t>
            </a:r>
          </a:p>
        </p:txBody>
      </p:sp>
      <p:sp>
        <p:nvSpPr>
          <p:cNvPr id="11" name="Rectangle 10">
            <a:extLst>
              <a:ext uri="{FF2B5EF4-FFF2-40B4-BE49-F238E27FC236}">
                <a16:creationId xmlns:a16="http://schemas.microsoft.com/office/drawing/2014/main" id="{EE7B3EC5-649C-45CD-B0D3-7861FDEB02B3}"/>
              </a:ext>
            </a:extLst>
          </p:cNvPr>
          <p:cNvSpPr/>
          <p:nvPr/>
        </p:nvSpPr>
        <p:spPr>
          <a:xfrm>
            <a:off x="0" y="4136820"/>
            <a:ext cx="12192000" cy="522259"/>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2. Red Capillary</a:t>
            </a:r>
          </a:p>
        </p:txBody>
      </p:sp>
      <p:pic>
        <p:nvPicPr>
          <p:cNvPr id="12" name="Picture 11">
            <a:extLst>
              <a:ext uri="{FF2B5EF4-FFF2-40B4-BE49-F238E27FC236}">
                <a16:creationId xmlns:a16="http://schemas.microsoft.com/office/drawing/2014/main" id="{372BA29E-1B94-47BA-8CE0-022ED5171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595913"/>
            <a:ext cx="4612640" cy="3262088"/>
          </a:xfrm>
          <a:prstGeom prst="rect">
            <a:avLst/>
          </a:prstGeom>
        </p:spPr>
      </p:pic>
      <p:pic>
        <p:nvPicPr>
          <p:cNvPr id="13" name="Picture 12">
            <a:extLst>
              <a:ext uri="{FF2B5EF4-FFF2-40B4-BE49-F238E27FC236}">
                <a16:creationId xmlns:a16="http://schemas.microsoft.com/office/drawing/2014/main" id="{57BDEC30-CB97-4936-86AE-25F8EB61A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640" y="3595912"/>
            <a:ext cx="4475482" cy="3282165"/>
          </a:xfrm>
          <a:prstGeom prst="rect">
            <a:avLst/>
          </a:prstGeom>
        </p:spPr>
      </p:pic>
    </p:spTree>
    <p:extLst>
      <p:ext uri="{BB962C8B-B14F-4D97-AF65-F5344CB8AC3E}">
        <p14:creationId xmlns:p14="http://schemas.microsoft.com/office/powerpoint/2010/main" val="384649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EA28C-8E17-4E68-BE88-EC696BD55E38}"/>
              </a:ext>
            </a:extLst>
          </p:cNvPr>
          <p:cNvSpPr/>
          <p:nvPr/>
        </p:nvSpPr>
        <p:spPr>
          <a:xfrm>
            <a:off x="0" y="-10160"/>
            <a:ext cx="12192000"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Steps to draw blood</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C4F4C6A-95D7-4EA9-8BC3-B448B2AD80EB}"/>
              </a:ext>
            </a:extLst>
          </p:cNvPr>
          <p:cNvSpPr/>
          <p:nvPr/>
        </p:nvSpPr>
        <p:spPr>
          <a:xfrm>
            <a:off x="0" y="602731"/>
            <a:ext cx="12192000" cy="856068"/>
          </a:xfrm>
          <a:prstGeom prst="rect">
            <a:avLst/>
          </a:prstGeom>
        </p:spPr>
        <p:txBody>
          <a:bodyPr wrap="square">
            <a:spAutoFit/>
          </a:bodyPr>
          <a:lstStyle/>
          <a:p>
            <a:pPr marL="342900" lvl="0" indent="-342900">
              <a:lnSpc>
                <a:spcPct val="107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Ensure that you have all the equipment required to draw blood</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C3B984D-7625-4F48-9D13-E5068F60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520" y="731520"/>
            <a:ext cx="3982720" cy="2895066"/>
          </a:xfrm>
          <a:prstGeom prst="rect">
            <a:avLst/>
          </a:prstGeom>
        </p:spPr>
      </p:pic>
      <p:sp>
        <p:nvSpPr>
          <p:cNvPr id="7" name="Rectangle 6">
            <a:extLst>
              <a:ext uri="{FF2B5EF4-FFF2-40B4-BE49-F238E27FC236}">
                <a16:creationId xmlns:a16="http://schemas.microsoft.com/office/drawing/2014/main" id="{E947B3E1-52F4-443F-8F1E-E0BBB53E5462}"/>
              </a:ext>
            </a:extLst>
          </p:cNvPr>
          <p:cNvSpPr/>
          <p:nvPr/>
        </p:nvSpPr>
        <p:spPr>
          <a:xfrm>
            <a:off x="0" y="1114679"/>
            <a:ext cx="8392160" cy="1251240"/>
          </a:xfrm>
          <a:prstGeom prst="rect">
            <a:avLst/>
          </a:prstGeom>
        </p:spPr>
        <p:txBody>
          <a:bodyPr wrap="square">
            <a:spAutoFit/>
          </a:bodyPr>
          <a:lstStyle/>
          <a:p>
            <a:pPr marR="0" lvl="0">
              <a:lnSpc>
                <a:spcPct val="107000"/>
              </a:lnSpc>
              <a:spcBef>
                <a:spcPts val="0"/>
              </a:spcBef>
              <a:spcAft>
                <a:spcPts val="0"/>
              </a:spcAft>
            </a:pPr>
            <a:r>
              <a:rPr lang="ar-IQ"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Identify the patient and explain the procedure to them, ensuring their consent and reassuring the patient that the minimum amount of blood required for testing will be drawn.</a:t>
            </a:r>
          </a:p>
        </p:txBody>
      </p:sp>
      <p:sp>
        <p:nvSpPr>
          <p:cNvPr id="8" name="Rectangle 7">
            <a:extLst>
              <a:ext uri="{FF2B5EF4-FFF2-40B4-BE49-F238E27FC236}">
                <a16:creationId xmlns:a16="http://schemas.microsoft.com/office/drawing/2014/main" id="{C9E8F623-FF63-4811-ADC4-D419883557E6}"/>
              </a:ext>
            </a:extLst>
          </p:cNvPr>
          <p:cNvSpPr/>
          <p:nvPr/>
        </p:nvSpPr>
        <p:spPr>
          <a:xfrm>
            <a:off x="30480" y="2375346"/>
            <a:ext cx="8239760" cy="856068"/>
          </a:xfrm>
          <a:prstGeom prst="rect">
            <a:avLst/>
          </a:prstGeom>
        </p:spPr>
        <p:txBody>
          <a:bodyPr wrap="square">
            <a:spAutoFit/>
          </a:bodyPr>
          <a:lstStyle/>
          <a:p>
            <a:pPr marR="0" lvl="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Select an appropriate site for venipuncture, usually the inner elbow area where veins are easily accessible.</a:t>
            </a:r>
          </a:p>
        </p:txBody>
      </p:sp>
      <p:sp>
        <p:nvSpPr>
          <p:cNvPr id="9" name="Rectangle 8">
            <a:extLst>
              <a:ext uri="{FF2B5EF4-FFF2-40B4-BE49-F238E27FC236}">
                <a16:creationId xmlns:a16="http://schemas.microsoft.com/office/drawing/2014/main" id="{BDE5543E-5155-42C5-A82D-63FA0CA22CB3}"/>
              </a:ext>
            </a:extLst>
          </p:cNvPr>
          <p:cNvSpPr/>
          <p:nvPr/>
        </p:nvSpPr>
        <p:spPr>
          <a:xfrm>
            <a:off x="30480" y="3240841"/>
            <a:ext cx="8194040" cy="1251240"/>
          </a:xfrm>
          <a:prstGeom prst="rect">
            <a:avLst/>
          </a:prstGeom>
        </p:spPr>
        <p:txBody>
          <a:bodyPr wrap="square">
            <a:spAutoFit/>
          </a:bodyPr>
          <a:lstStyle/>
          <a:p>
            <a:pPr marR="0" lvl="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4. Wear gloves and place a tourniquet three fingers apart over the intended venipuncture site to congest the veins and make them more visible and accessible.</a:t>
            </a:r>
          </a:p>
        </p:txBody>
      </p:sp>
      <p:pic>
        <p:nvPicPr>
          <p:cNvPr id="11" name="Picture 10">
            <a:extLst>
              <a:ext uri="{FF2B5EF4-FFF2-40B4-BE49-F238E27FC236}">
                <a16:creationId xmlns:a16="http://schemas.microsoft.com/office/drawing/2014/main" id="{09A00E5A-1BD8-4C89-A0F7-D54F4BAE3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520" y="3795817"/>
            <a:ext cx="3982720" cy="3035471"/>
          </a:xfrm>
          <a:prstGeom prst="rect">
            <a:avLst/>
          </a:prstGeom>
        </p:spPr>
      </p:pic>
      <p:pic>
        <p:nvPicPr>
          <p:cNvPr id="13" name="Picture 12">
            <a:extLst>
              <a:ext uri="{FF2B5EF4-FFF2-40B4-BE49-F238E27FC236}">
                <a16:creationId xmlns:a16="http://schemas.microsoft.com/office/drawing/2014/main" id="{82580A7C-757C-466F-94C8-DAB293988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120" y="4389120"/>
            <a:ext cx="4470400" cy="2468880"/>
          </a:xfrm>
          <a:prstGeom prst="rect">
            <a:avLst/>
          </a:prstGeom>
        </p:spPr>
      </p:pic>
    </p:spTree>
    <p:extLst>
      <p:ext uri="{BB962C8B-B14F-4D97-AF65-F5344CB8AC3E}">
        <p14:creationId xmlns:p14="http://schemas.microsoft.com/office/powerpoint/2010/main" val="58219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D6E377-9D1D-4BD7-9A0A-91ED3B5647CB}"/>
              </a:ext>
            </a:extLst>
          </p:cNvPr>
          <p:cNvSpPr/>
          <p:nvPr/>
        </p:nvSpPr>
        <p:spPr>
          <a:xfrm>
            <a:off x="0" y="160036"/>
            <a:ext cx="7914640" cy="1251240"/>
          </a:xfrm>
          <a:prstGeom prst="rect">
            <a:avLst/>
          </a:prstGeom>
        </p:spPr>
        <p:txBody>
          <a:bodyPr wrap="square">
            <a:spAutoFit/>
          </a:bodyPr>
          <a:lstStyle/>
          <a:p>
            <a:pPr lvl="0">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5. Select the appropriate vein carefully, avoid burned, injured, or infected places, if any, and determine the location of the vein by sight and touch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4E18D19-57D7-45F5-9E54-038CB35F8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640" y="0"/>
            <a:ext cx="4277360" cy="3429000"/>
          </a:xfrm>
          <a:prstGeom prst="rect">
            <a:avLst/>
          </a:prstGeom>
        </p:spPr>
      </p:pic>
      <p:sp>
        <p:nvSpPr>
          <p:cNvPr id="6" name="Rectangle 5">
            <a:extLst>
              <a:ext uri="{FF2B5EF4-FFF2-40B4-BE49-F238E27FC236}">
                <a16:creationId xmlns:a16="http://schemas.microsoft.com/office/drawing/2014/main" id="{51E0E877-87F7-4E81-916E-8EA6F2881B33}"/>
              </a:ext>
            </a:extLst>
          </p:cNvPr>
          <p:cNvSpPr/>
          <p:nvPr/>
        </p:nvSpPr>
        <p:spPr>
          <a:xfrm>
            <a:off x="0" y="1411276"/>
            <a:ext cx="7914640" cy="856068"/>
          </a:xfrm>
          <a:prstGeom prst="rect">
            <a:avLst/>
          </a:prstGeom>
        </p:spPr>
        <p:txBody>
          <a:bodyPr wrap="square">
            <a:spAutoFit/>
          </a:bodyPr>
          <a:lstStyle/>
          <a:p>
            <a:pPr marR="0" lvl="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6. Clean the selected venipuncture site with an alcohol 70% swab and allow it to air dry. This helps prevent infections</a:t>
            </a:r>
          </a:p>
        </p:txBody>
      </p:sp>
      <p:pic>
        <p:nvPicPr>
          <p:cNvPr id="8" name="Picture 7">
            <a:extLst>
              <a:ext uri="{FF2B5EF4-FFF2-40B4-BE49-F238E27FC236}">
                <a16:creationId xmlns:a16="http://schemas.microsoft.com/office/drawing/2014/main" id="{F712F6CB-D797-4727-9DF8-54C2878BC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240" y="3556000"/>
            <a:ext cx="4683760" cy="3302000"/>
          </a:xfrm>
          <a:prstGeom prst="rect">
            <a:avLst/>
          </a:prstGeom>
        </p:spPr>
      </p:pic>
      <p:sp>
        <p:nvSpPr>
          <p:cNvPr id="9" name="Rectangle 8">
            <a:extLst>
              <a:ext uri="{FF2B5EF4-FFF2-40B4-BE49-F238E27FC236}">
                <a16:creationId xmlns:a16="http://schemas.microsoft.com/office/drawing/2014/main" id="{A6BE0DAF-C7B7-40AA-82FE-B5841BCFC355}"/>
              </a:ext>
            </a:extLst>
          </p:cNvPr>
          <p:cNvSpPr/>
          <p:nvPr/>
        </p:nvSpPr>
        <p:spPr>
          <a:xfrm>
            <a:off x="0" y="2267344"/>
            <a:ext cx="7508240" cy="1646413"/>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Gently insert the needle through the skin into the vein at a 15 – 30 degree angle and insert about a third of the needle. Once the needle is positioned correctly in the vein, blood will begin to flow into the syringe</a:t>
            </a:r>
          </a:p>
        </p:txBody>
      </p:sp>
      <p:pic>
        <p:nvPicPr>
          <p:cNvPr id="11" name="Picture 10">
            <a:extLst>
              <a:ext uri="{FF2B5EF4-FFF2-40B4-BE49-F238E27FC236}">
                <a16:creationId xmlns:a16="http://schemas.microsoft.com/office/drawing/2014/main" id="{60F4CE76-EF62-461E-A915-61CD540CF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40" y="3913757"/>
            <a:ext cx="6416040" cy="2944243"/>
          </a:xfrm>
          <a:prstGeom prst="rect">
            <a:avLst/>
          </a:prstGeom>
        </p:spPr>
      </p:pic>
    </p:spTree>
    <p:extLst>
      <p:ext uri="{BB962C8B-B14F-4D97-AF65-F5344CB8AC3E}">
        <p14:creationId xmlns:p14="http://schemas.microsoft.com/office/powerpoint/2010/main" val="106178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00F7A6-EC22-408B-937C-07F2458FF9A3}"/>
              </a:ext>
            </a:extLst>
          </p:cNvPr>
          <p:cNvSpPr/>
          <p:nvPr/>
        </p:nvSpPr>
        <p:spPr>
          <a:xfrm>
            <a:off x="0" y="104066"/>
            <a:ext cx="8016240" cy="1646413"/>
          </a:xfrm>
          <a:prstGeom prst="rect">
            <a:avLst/>
          </a:prstGeom>
        </p:spPr>
        <p:txBody>
          <a:bodyPr wrap="square">
            <a:spAutoFit/>
          </a:bodyPr>
          <a:lstStyle/>
          <a:p>
            <a:pPr lvl="0">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8. Once an adequate amount of blood has been collected, remove the tourniquet withdraw the needle from the vein smoothly, and apply pressure to the puncture site with a sterile gauze pad to stop any bleeding and reduce the risk of bruising.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914195E-D37E-4BC5-906D-74F4224F0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240" y="0"/>
            <a:ext cx="4175760" cy="3429000"/>
          </a:xfrm>
          <a:prstGeom prst="rect">
            <a:avLst/>
          </a:prstGeom>
        </p:spPr>
      </p:pic>
      <p:sp>
        <p:nvSpPr>
          <p:cNvPr id="5" name="Rectangle 4">
            <a:extLst>
              <a:ext uri="{FF2B5EF4-FFF2-40B4-BE49-F238E27FC236}">
                <a16:creationId xmlns:a16="http://schemas.microsoft.com/office/drawing/2014/main" id="{B9F8997F-9140-4A6A-8C86-11B7F5AA5E58}"/>
              </a:ext>
            </a:extLst>
          </p:cNvPr>
          <p:cNvSpPr/>
          <p:nvPr/>
        </p:nvSpPr>
        <p:spPr>
          <a:xfrm>
            <a:off x="0" y="1749726"/>
            <a:ext cx="8016240" cy="856068"/>
          </a:xfrm>
          <a:prstGeom prst="rect">
            <a:avLst/>
          </a:prstGeom>
        </p:spPr>
        <p:txBody>
          <a:bodyPr wrap="square">
            <a:spAutoFit/>
          </a:bodyPr>
          <a:lstStyle/>
          <a:p>
            <a:pPr marR="0" lvl="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9. After the procedure, provide the patient with a bandage or adhesive strip to cover the puncture site.</a:t>
            </a:r>
          </a:p>
        </p:txBody>
      </p:sp>
      <p:pic>
        <p:nvPicPr>
          <p:cNvPr id="8" name="Picture 7">
            <a:extLst>
              <a:ext uri="{FF2B5EF4-FFF2-40B4-BE49-F238E27FC236}">
                <a16:creationId xmlns:a16="http://schemas.microsoft.com/office/drawing/2014/main" id="{AF2284D2-1188-4E11-A4CA-2EC8158C0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0" y="3533066"/>
            <a:ext cx="4175760" cy="3322060"/>
          </a:xfrm>
          <a:prstGeom prst="rect">
            <a:avLst/>
          </a:prstGeom>
        </p:spPr>
      </p:pic>
      <p:sp>
        <p:nvSpPr>
          <p:cNvPr id="9" name="Rectangle 8">
            <a:extLst>
              <a:ext uri="{FF2B5EF4-FFF2-40B4-BE49-F238E27FC236}">
                <a16:creationId xmlns:a16="http://schemas.microsoft.com/office/drawing/2014/main" id="{B76F51E3-EFE3-4B25-BB30-0E2AB939E5C8}"/>
              </a:ext>
            </a:extLst>
          </p:cNvPr>
          <p:cNvSpPr/>
          <p:nvPr/>
        </p:nvSpPr>
        <p:spPr>
          <a:xfrm>
            <a:off x="-81280" y="2605794"/>
            <a:ext cx="8016240" cy="1653594"/>
          </a:xfrm>
          <a:prstGeom prst="rect">
            <a:avLst/>
          </a:prstGeom>
        </p:spPr>
        <p:txBody>
          <a:bodyPr wrap="square">
            <a:spAutoFit/>
          </a:bodyPr>
          <a:lstStyle/>
          <a:p>
            <a:pPr marR="0" lvl="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10. Empty the blood in the syringe into the tube used for the required analysis and empty the blood sample slowly so as not to decompose the blood (Hemolysis).</a:t>
            </a:r>
          </a:p>
          <a:p>
            <a:pPr marR="0" lvl="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11. Finally, write the patient's information on the sample tube</a:t>
            </a:r>
            <a:endParaRPr lang="en-US" sz="2400" dirty="0"/>
          </a:p>
        </p:txBody>
      </p:sp>
      <p:pic>
        <p:nvPicPr>
          <p:cNvPr id="13" name="Picture 12">
            <a:extLst>
              <a:ext uri="{FF2B5EF4-FFF2-40B4-BE49-F238E27FC236}">
                <a16:creationId xmlns:a16="http://schemas.microsoft.com/office/drawing/2014/main" id="{1579B84C-4623-4C80-91C8-FB9F105DA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760" y="4251454"/>
            <a:ext cx="3759199" cy="2603672"/>
          </a:xfrm>
          <a:prstGeom prst="rect">
            <a:avLst/>
          </a:prstGeom>
        </p:spPr>
      </p:pic>
      <p:pic>
        <p:nvPicPr>
          <p:cNvPr id="15" name="Picture 14">
            <a:extLst>
              <a:ext uri="{FF2B5EF4-FFF2-40B4-BE49-F238E27FC236}">
                <a16:creationId xmlns:a16="http://schemas.microsoft.com/office/drawing/2014/main" id="{929E0064-06C2-4EBA-90DD-BCC82D9A5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251453"/>
            <a:ext cx="4094479" cy="2638655"/>
          </a:xfrm>
          <a:prstGeom prst="rect">
            <a:avLst/>
          </a:prstGeom>
        </p:spPr>
      </p:pic>
    </p:spTree>
    <p:extLst>
      <p:ext uri="{BB962C8B-B14F-4D97-AF65-F5344CB8AC3E}">
        <p14:creationId xmlns:p14="http://schemas.microsoft.com/office/powerpoint/2010/main" val="339684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758</Words>
  <Application>Microsoft Office PowerPoint</Application>
  <PresentationFormat>Widescreen</PresentationFormat>
  <Paragraphs>51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Posterama Text SemiBold</vt:lpstr>
      <vt:lpstr>Times New Roman</vt:lpstr>
      <vt:lpstr>Wingdings</vt:lpstr>
      <vt:lpstr>Office Theme</vt:lpstr>
      <vt:lpstr>The Blood Collection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Binary Zone</dc:creator>
  <cp:lastModifiedBy>HP</cp:lastModifiedBy>
  <cp:revision>31</cp:revision>
  <dcterms:created xsi:type="dcterms:W3CDTF">2024-04-27T22:40:01Z</dcterms:created>
  <dcterms:modified xsi:type="dcterms:W3CDTF">2025-10-09T09:57:28Z</dcterms:modified>
</cp:coreProperties>
</file>