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2" r:id="rId2"/>
    <p:sldId id="283" r:id="rId3"/>
    <p:sldId id="259" r:id="rId4"/>
    <p:sldId id="287" r:id="rId5"/>
    <p:sldId id="295" r:id="rId6"/>
    <p:sldId id="296" r:id="rId7"/>
    <p:sldId id="29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58" d="100"/>
          <a:sy n="58" d="100"/>
        </p:scale>
        <p:origin x="17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5</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2019-2020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Ali </a:t>
            </a:r>
            <a:r>
              <a:rPr lang="en-US" sz="8000" dirty="0" err="1">
                <a:latin typeface="Times New Roman" panose="02020603050405020304" pitchFamily="18" charset="0"/>
                <a:cs typeface="Times New Roman" panose="02020603050405020304" pitchFamily="18" charset="0"/>
              </a:rPr>
              <a:t>Alhafiz</a:t>
            </a:r>
            <a:endParaRPr lang="en-GB" sz="8000" dirty="0">
              <a:latin typeface="Times New Roman" panose="02020603050405020304" pitchFamily="18" charset="0"/>
              <a:cs typeface="Times New Roman" panose="02020603050405020304" pitchFamily="18" charset="0"/>
            </a:endParaRPr>
          </a:p>
          <a:p>
            <a:pPr marL="0" indent="0" algn="ctr">
              <a:buNone/>
            </a:pPr>
            <a:r>
              <a:rPr lang="en-US" sz="9600" b="1" cap="small" dirty="0">
                <a:latin typeface="Times New Roman" panose="02020603050405020304" pitchFamily="18" charset="0"/>
                <a:cs typeface="Times New Roman" panose="02020603050405020304" pitchFamily="18" charset="0"/>
              </a:rPr>
              <a:t>fourth </a:t>
            </a:r>
            <a:r>
              <a:rPr lang="en-US" sz="8000" b="1" cap="small" dirty="0">
                <a:latin typeface="Times New Roman" panose="02020603050405020304" pitchFamily="18" charset="0"/>
                <a:cs typeface="Times New Roman" panose="02020603050405020304" pitchFamily="18" charset="0"/>
              </a:rPr>
              <a:t>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5846"/>
            <a:ext cx="8763000" cy="6001643"/>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Sample exercises:</a:t>
            </a:r>
          </a:p>
          <a:p>
            <a:r>
              <a:rPr lang="en-GB" sz="2400" dirty="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For a wind turbine with rotor diameter 43 meters (a typical size for a 600 kW turbine), calculate the volume and mass of a 1 meter thick parcel of air passing through the plane of the turbine blades (for this exercise, assume a value for the air density of 1.225 kg/m3).</a:t>
            </a:r>
          </a:p>
          <a:p>
            <a:endParaRPr lang="en-GB" sz="2400" b="1" dirty="0">
              <a:solidFill>
                <a:srgbClr val="FF0000"/>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2. </a:t>
            </a:r>
            <a:r>
              <a:rPr lang="en-GB" sz="2400" b="1" dirty="0">
                <a:solidFill>
                  <a:schemeClr val="accent1"/>
                </a:solidFill>
                <a:latin typeface="Times New Roman" panose="02020603050405020304" pitchFamily="18" charset="0"/>
                <a:cs typeface="Times New Roman" panose="02020603050405020304" pitchFamily="18" charset="0"/>
              </a:rPr>
              <a:t>Assume there is a wind blowing with a constant velocity V of 10.0 m/s through the blades of</a:t>
            </a:r>
          </a:p>
          <a:p>
            <a:r>
              <a:rPr lang="en-GB" sz="2400" b="1" dirty="0">
                <a:solidFill>
                  <a:schemeClr val="accent1"/>
                </a:solidFill>
                <a:latin typeface="Times New Roman" panose="02020603050405020304" pitchFamily="18" charset="0"/>
                <a:cs typeface="Times New Roman" panose="02020603050405020304" pitchFamily="18" charset="0"/>
              </a:rPr>
              <a:t>the turbine described in no. 1. What is the wind power density? (again, assume ρ = 1.225kg/m3)</a:t>
            </a:r>
          </a:p>
          <a:p>
            <a:endParaRPr lang="en-GB" sz="2400" b="1" dirty="0">
              <a:solidFill>
                <a:schemeClr val="accent1"/>
              </a:solidFill>
              <a:latin typeface="Times New Roman" panose="02020603050405020304" pitchFamily="18" charset="0"/>
              <a:cs typeface="Times New Roman" panose="02020603050405020304" pitchFamily="18" charset="0"/>
            </a:endParaRPr>
          </a:p>
          <a:p>
            <a:r>
              <a:rPr lang="en-GB" sz="2400" dirty="0">
                <a:solidFill>
                  <a:schemeClr val="accent3"/>
                </a:solidFill>
                <a:latin typeface="Times New Roman" panose="02020603050405020304" pitchFamily="18" charset="0"/>
                <a:cs typeface="Times New Roman" panose="02020603050405020304" pitchFamily="18" charset="0"/>
              </a:rPr>
              <a:t>3. </a:t>
            </a:r>
            <a:r>
              <a:rPr lang="en-GB" sz="2400" b="1" dirty="0">
                <a:solidFill>
                  <a:schemeClr val="accent3"/>
                </a:solidFill>
                <a:latin typeface="Times New Roman" panose="02020603050405020304" pitchFamily="18" charset="0"/>
                <a:cs typeface="Times New Roman" panose="02020603050405020304" pitchFamily="18" charset="0"/>
              </a:rPr>
              <a:t>A smaller wind turbine which produces about 50kW has a blade rotor radius of 7 m. (14 m. diameter). Calculate WPD for this wind turbine, assuming the same conditions as given in Exercises 1 and 2</a:t>
            </a:r>
            <a:r>
              <a:rPr lang="en-GB" sz="2400"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6370975"/>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Answers to sample exercises…  </a:t>
            </a:r>
          </a:p>
          <a:p>
            <a:endParaRPr lang="en-GB" sz="2400" dirty="0">
              <a:latin typeface="Times New Roman" panose="02020603050405020304" pitchFamily="18" charset="0"/>
              <a:cs typeface="Times New Roman" panose="02020603050405020304" pitchFamily="18" charset="0"/>
            </a:endParaRPr>
          </a:p>
          <a:p>
            <a:r>
              <a:rPr lang="en-GB" sz="2400" b="1" dirty="0">
                <a:solidFill>
                  <a:schemeClr val="accent3"/>
                </a:solidFill>
                <a:latin typeface="Times New Roman" panose="02020603050405020304" pitchFamily="18" charset="0"/>
                <a:cs typeface="Times New Roman" panose="02020603050405020304" pitchFamily="18" charset="0"/>
              </a:rPr>
              <a:t>1.) Ans.: </a:t>
            </a:r>
          </a:p>
          <a:p>
            <a:r>
              <a:rPr lang="en-GB" sz="2400" b="1" dirty="0">
                <a:solidFill>
                  <a:schemeClr val="accent3"/>
                </a:solidFill>
                <a:latin typeface="Times New Roman" panose="02020603050405020304" pitchFamily="18" charset="0"/>
                <a:cs typeface="Times New Roman" panose="02020603050405020304" pitchFamily="18" charset="0"/>
              </a:rPr>
              <a:t>The volume of this disk of air equals its cross-sectional area A ( = ¼ PI * Diameter2 ) times the disk's depth (D): </a:t>
            </a:r>
          </a:p>
          <a:p>
            <a:r>
              <a:rPr lang="en-GB" sz="2400" b="1" dirty="0">
                <a:solidFill>
                  <a:schemeClr val="accent3"/>
                </a:solidFill>
                <a:latin typeface="Times New Roman" panose="02020603050405020304" pitchFamily="18" charset="0"/>
                <a:cs typeface="Times New Roman" panose="02020603050405020304" pitchFamily="18" charset="0"/>
              </a:rPr>
              <a:t>Vol </a:t>
            </a:r>
            <a:r>
              <a:rPr lang="en-GB" sz="2400" b="1" dirty="0">
                <a:solidFill>
                  <a:schemeClr val="accent5"/>
                </a:solidFill>
                <a:latin typeface="Times New Roman" panose="02020603050405020304" pitchFamily="18" charset="0"/>
                <a:cs typeface="Times New Roman" panose="02020603050405020304" pitchFamily="18" charset="0"/>
              </a:rPr>
              <a:t>= ¼ * 3.1416 * (43 m)2 * 1 m = 1451 m3 </a:t>
            </a:r>
            <a:r>
              <a:rPr lang="en-GB" sz="2400" b="1" dirty="0">
                <a:solidFill>
                  <a:schemeClr val="accent3"/>
                </a:solidFill>
                <a:latin typeface="Times New Roman" panose="02020603050405020304" pitchFamily="18" charset="0"/>
                <a:cs typeface="Times New Roman" panose="02020603050405020304" pitchFamily="18" charset="0"/>
              </a:rPr>
              <a:t>. </a:t>
            </a:r>
          </a:p>
          <a:p>
            <a:r>
              <a:rPr lang="en-GB" sz="2400" b="1" dirty="0">
                <a:solidFill>
                  <a:schemeClr val="accent3"/>
                </a:solidFill>
                <a:latin typeface="Times New Roman" panose="02020603050405020304" pitchFamily="18" charset="0"/>
                <a:cs typeface="Times New Roman" panose="02020603050405020304" pitchFamily="18" charset="0"/>
              </a:rPr>
              <a:t>And its mass equals the volume of air times air density:</a:t>
            </a:r>
          </a:p>
          <a:p>
            <a:r>
              <a:rPr lang="en-GB" sz="2400" b="1" dirty="0">
                <a:solidFill>
                  <a:schemeClr val="accent3"/>
                </a:solidFill>
                <a:latin typeface="Times New Roman" panose="02020603050405020304" pitchFamily="18" charset="0"/>
                <a:cs typeface="Times New Roman" panose="02020603050405020304" pitchFamily="18" charset="0"/>
              </a:rPr>
              <a:t> M = ρ * Vol = </a:t>
            </a:r>
            <a:r>
              <a:rPr lang="en-GB" sz="2400" b="1" dirty="0">
                <a:solidFill>
                  <a:schemeClr val="accent5"/>
                </a:solidFill>
                <a:latin typeface="Times New Roman" panose="02020603050405020304" pitchFamily="18" charset="0"/>
                <a:cs typeface="Times New Roman" panose="02020603050405020304" pitchFamily="18" charset="0"/>
              </a:rPr>
              <a:t>1.225 kg/m3 * 1451 m3 = 1780 kg. </a:t>
            </a:r>
            <a:r>
              <a:rPr lang="en-GB" sz="2400" b="1" dirty="0">
                <a:solidFill>
                  <a:schemeClr val="accent3"/>
                </a:solidFill>
                <a:latin typeface="Times New Roman" panose="02020603050405020304" pitchFamily="18" charset="0"/>
                <a:cs typeface="Times New Roman" panose="02020603050405020304" pitchFamily="18" charset="0"/>
              </a:rPr>
              <a:t>(or ~3900 pounds - about the weight of an intermediate car!)</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2.) Ans.: WPD = </a:t>
            </a:r>
            <a:r>
              <a:rPr lang="en-GB" sz="2400" b="1" dirty="0" err="1">
                <a:solidFill>
                  <a:srgbClr val="FF0000"/>
                </a:solidFill>
                <a:latin typeface="Times New Roman" panose="02020603050405020304" pitchFamily="18" charset="0"/>
                <a:cs typeface="Times New Roman" panose="02020603050405020304" pitchFamily="18" charset="0"/>
              </a:rPr>
              <a:t>Pwr</a:t>
            </a:r>
            <a:r>
              <a:rPr lang="en-GB" sz="2400" b="1" dirty="0">
                <a:solidFill>
                  <a:srgbClr val="FF0000"/>
                </a:solidFill>
                <a:latin typeface="Times New Roman" panose="02020603050405020304" pitchFamily="18" charset="0"/>
                <a:cs typeface="Times New Roman" panose="02020603050405020304" pitchFamily="18" charset="0"/>
              </a:rPr>
              <a:t> / A = </a:t>
            </a:r>
            <a:r>
              <a:rPr lang="en-GB" sz="2400" b="1" dirty="0">
                <a:solidFill>
                  <a:schemeClr val="accent5"/>
                </a:solidFill>
                <a:latin typeface="Times New Roman" panose="02020603050405020304" pitchFamily="18" charset="0"/>
                <a:cs typeface="Times New Roman" panose="02020603050405020304" pitchFamily="18" charset="0"/>
              </a:rPr>
              <a:t>½ * ρ * V3 = ½ * 1.225 kg/m3 * (10.0 m/s)3 = 613 watts/m2</a:t>
            </a:r>
            <a:r>
              <a:rPr lang="en-GB" sz="2400" b="1" dirty="0">
                <a:solidFill>
                  <a:srgbClr val="FF0000"/>
                </a:solidFill>
                <a:latin typeface="Times New Roman" panose="02020603050405020304" pitchFamily="18" charset="0"/>
                <a:cs typeface="Times New Roman" panose="02020603050405020304" pitchFamily="18" charset="0"/>
              </a:rPr>
              <a:t> (this is an excellent value for WPD)</a:t>
            </a:r>
          </a:p>
          <a:p>
            <a:endParaRPr lang="en-GB" sz="2400" dirty="0">
              <a:latin typeface="Times New Roman" panose="02020603050405020304" pitchFamily="18" charset="0"/>
              <a:cs typeface="Times New Roman" panose="02020603050405020304" pitchFamily="18" charset="0"/>
            </a:endParaRPr>
          </a:p>
          <a:p>
            <a:r>
              <a:rPr lang="en-GB" sz="2400" b="1" dirty="0">
                <a:solidFill>
                  <a:schemeClr val="accent5"/>
                </a:solidFill>
                <a:latin typeface="Times New Roman" panose="02020603050405020304" pitchFamily="18" charset="0"/>
                <a:cs typeface="Times New Roman" panose="02020603050405020304" pitchFamily="18" charset="0"/>
              </a:rPr>
              <a:t>3.) Ans.: Easy! Remember that WPD is independent of turbine type or size, and only depends on wind speed and density. Hence, the WPD is still 613 watts/m2 , the same as calculated in exercise no. 2.</a:t>
            </a:r>
          </a:p>
        </p:txBody>
      </p:sp>
    </p:spTree>
    <p:extLst>
      <p:ext uri="{BB962C8B-B14F-4D97-AF65-F5344CB8AC3E}">
        <p14:creationId xmlns:p14="http://schemas.microsoft.com/office/powerpoint/2010/main" val="377301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a:solidFill>
                  <a:srgbClr val="00B0F0"/>
                </a:solidFill>
              </a:rPr>
              <a:t>Welcome Students!  </a:t>
            </a:r>
            <a:r>
              <a:rPr lang="en-US" sz="6000" dirty="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a:t>To LECTURE Three</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677656"/>
          </a:xfrm>
          <a:prstGeom prst="rect">
            <a:avLst/>
          </a:prstGeom>
          <a:solidFill>
            <a:schemeClr val="accent3">
              <a:lumMod val="20000"/>
              <a:lumOff val="80000"/>
            </a:schemeClr>
          </a:solidFill>
        </p:spPr>
        <p:txBody>
          <a:bodyPr wrap="square">
            <a:spAutoFit/>
          </a:bodyPr>
          <a:lstStyle/>
          <a:p>
            <a:pPr algn="justLow"/>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Renewable </a:t>
            </a:r>
            <a:r>
              <a:rPr lang="en-GB" sz="2400" dirty="0">
                <a:latin typeface="Times New Roman" panose="02020603050405020304" pitchFamily="18" charset="0"/>
                <a:cs typeface="Times New Roman" panose="02020603050405020304" pitchFamily="18" charset="0"/>
              </a:rPr>
              <a:t>are energy sources with unlimited amounts. These natural resources do not need to be burned in order to get energy. Examples include </a:t>
            </a:r>
            <a:r>
              <a:rPr lang="en-GB" sz="2400" b="1" dirty="0">
                <a:latin typeface="Times New Roman" panose="02020603050405020304" pitchFamily="18" charset="0"/>
                <a:cs typeface="Times New Roman" panose="02020603050405020304" pitchFamily="18" charset="0"/>
              </a:rPr>
              <a:t>hydropower, solar power, geothermal power, and wind energy</a:t>
            </a:r>
            <a:r>
              <a:rPr lang="en-GB" sz="2400" dirty="0">
                <a:latin typeface="Times New Roman" panose="02020603050405020304" pitchFamily="18" charset="0"/>
                <a:cs typeface="Times New Roman" panose="02020603050405020304" pitchFamily="18" charset="0"/>
              </a:rPr>
              <a:t>. Much of the electricity is created using coal and natural gas. These are natural resource found underground and are brought to the surface and burned to produce energy. There is only a limited amount of natural resources available to use for energy. </a:t>
            </a:r>
          </a:p>
        </p:txBody>
      </p:sp>
      <p:pic>
        <p:nvPicPr>
          <p:cNvPr id="4" name="Picture 3"/>
          <p:cNvPicPr>
            <a:picLocks noChangeAspect="1"/>
          </p:cNvPicPr>
          <p:nvPr/>
        </p:nvPicPr>
        <p:blipFill>
          <a:blip r:embed="rId2"/>
          <a:stretch>
            <a:fillRect/>
          </a:stretch>
        </p:blipFill>
        <p:spPr>
          <a:xfrm>
            <a:off x="257776" y="3200400"/>
            <a:ext cx="4276124" cy="3423369"/>
          </a:xfrm>
          <a:prstGeom prst="rect">
            <a:avLst/>
          </a:prstGeom>
        </p:spPr>
      </p:pic>
      <p:pic>
        <p:nvPicPr>
          <p:cNvPr id="5" name="Picture 4"/>
          <p:cNvPicPr>
            <a:picLocks noChangeAspect="1"/>
          </p:cNvPicPr>
          <p:nvPr/>
        </p:nvPicPr>
        <p:blipFill>
          <a:blip r:embed="rId3"/>
          <a:stretch>
            <a:fillRect/>
          </a:stretch>
        </p:blipFill>
        <p:spPr>
          <a:xfrm>
            <a:off x="4724400" y="3211286"/>
            <a:ext cx="4191000" cy="3412483"/>
          </a:xfrm>
          <a:prstGeom prst="rect">
            <a:avLst/>
          </a:prstGeom>
        </p:spPr>
      </p:pic>
    </p:spTree>
    <p:extLst>
      <p:ext uri="{BB962C8B-B14F-4D97-AF65-F5344CB8AC3E}">
        <p14:creationId xmlns:p14="http://schemas.microsoft.com/office/powerpoint/2010/main" val="279638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00"/>
            <a:ext cx="8838322" cy="5833739"/>
          </a:xfrm>
          <a:prstGeom prst="rect">
            <a:avLst/>
          </a:prstGeom>
        </p:spPr>
      </p:pic>
    </p:spTree>
    <p:extLst>
      <p:ext uri="{BB962C8B-B14F-4D97-AF65-F5344CB8AC3E}">
        <p14:creationId xmlns:p14="http://schemas.microsoft.com/office/powerpoint/2010/main" val="26931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3046988"/>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Wind </a:t>
            </a:r>
            <a:r>
              <a:rPr lang="en-GB" sz="2400" dirty="0">
                <a:solidFill>
                  <a:srgbClr val="000000"/>
                </a:solidFill>
                <a:latin typeface="Times New Roman" panose="02020603050405020304" pitchFamily="18" charset="0"/>
              </a:rPr>
              <a:t>is simply air in motion. It is caused by the uneven heating of the Earth's surface by the sun. Because the Earth's surface is made of very different types of land and water, it absorbs the sun's heat at different rates. Today, wind energy is mainly used to generate electricity. Wind is a renewable energy source because the wind will blow as long as the sun shines. </a:t>
            </a:r>
          </a:p>
          <a:p>
            <a:pPr algn="justLow"/>
            <a:r>
              <a:rPr lang="en-GB" sz="2400" b="1" dirty="0">
                <a:solidFill>
                  <a:srgbClr val="000000"/>
                </a:solidFill>
                <a:latin typeface="Times New Roman" panose="02020603050405020304" pitchFamily="18" charset="0"/>
              </a:rPr>
              <a:t>Wind power </a:t>
            </a:r>
            <a:r>
              <a:rPr lang="en-GB" sz="2400" dirty="0">
                <a:solidFill>
                  <a:srgbClr val="000000"/>
                </a:solidFill>
                <a:latin typeface="Times New Roman" panose="02020603050405020304" pitchFamily="18" charset="0"/>
              </a:rPr>
              <a:t>or (energy) is the conversion of wind energy into a useful form of energy, such as electricity, using wind turbines </a:t>
            </a:r>
            <a:endParaRPr lang="en-GB" sz="2400" dirty="0"/>
          </a:p>
        </p:txBody>
      </p:sp>
      <p:pic>
        <p:nvPicPr>
          <p:cNvPr id="3" name="Picture 2"/>
          <p:cNvPicPr>
            <a:picLocks noChangeAspect="1"/>
          </p:cNvPicPr>
          <p:nvPr/>
        </p:nvPicPr>
        <p:blipFill>
          <a:blip r:embed="rId3"/>
          <a:stretch>
            <a:fillRect/>
          </a:stretch>
        </p:blipFill>
        <p:spPr>
          <a:xfrm>
            <a:off x="533400" y="3429000"/>
            <a:ext cx="8153400" cy="3276600"/>
          </a:xfrm>
          <a:prstGeom prst="rect">
            <a:avLst/>
          </a:prstGeom>
        </p:spPr>
      </p:pic>
    </p:spTree>
    <p:extLst>
      <p:ext uri="{BB962C8B-B14F-4D97-AF65-F5344CB8AC3E}">
        <p14:creationId xmlns:p14="http://schemas.microsoft.com/office/powerpoint/2010/main" val="404884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228600"/>
            <a:ext cx="8955314" cy="2369880"/>
          </a:xfrm>
          <a:prstGeom prst="rect">
            <a:avLst/>
          </a:prstGeom>
          <a:solidFill>
            <a:schemeClr val="bg2">
              <a:lumMod val="90000"/>
            </a:schemeClr>
          </a:solidFill>
        </p:spPr>
        <p:txBody>
          <a:bodyPr wrap="square">
            <a:spAutoFit/>
          </a:bodyPr>
          <a:lstStyle/>
          <a:p>
            <a:r>
              <a:rPr lang="en-GB" sz="1600" dirty="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Calculation of Wind Energy and Power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Calculating the energy (and later power) available in the wind relies on knowledge of basic geometry and the physics behind kinetic energy. The kinetic energy (</a:t>
            </a:r>
            <a:r>
              <a:rPr lang="en-GB" sz="2400" b="1" i="1" dirty="0">
                <a:solidFill>
                  <a:srgbClr val="000000"/>
                </a:solidFill>
                <a:latin typeface="Times New Roman" panose="02020603050405020304" pitchFamily="18" charset="0"/>
              </a:rPr>
              <a:t>KE</a:t>
            </a:r>
            <a:r>
              <a:rPr lang="en-GB" sz="2400" dirty="0">
                <a:solidFill>
                  <a:srgbClr val="000000"/>
                </a:solidFill>
                <a:latin typeface="Times New Roman" panose="02020603050405020304" pitchFamily="18" charset="0"/>
              </a:rPr>
              <a:t>) of an object (or collection of objects) with total mass </a:t>
            </a:r>
            <a:r>
              <a:rPr lang="en-GB" sz="2400" b="1" i="1" dirty="0">
                <a:solidFill>
                  <a:srgbClr val="000000"/>
                </a:solidFill>
                <a:latin typeface="Times New Roman" panose="02020603050405020304" pitchFamily="18" charset="0"/>
              </a:rPr>
              <a:t>M </a:t>
            </a:r>
            <a:r>
              <a:rPr lang="en-GB" sz="2400" dirty="0">
                <a:solidFill>
                  <a:srgbClr val="000000"/>
                </a:solidFill>
                <a:latin typeface="Times New Roman" panose="02020603050405020304" pitchFamily="18" charset="0"/>
              </a:rPr>
              <a:t>and velocity </a:t>
            </a:r>
            <a:r>
              <a:rPr lang="en-GB" sz="2400" b="1" i="1" dirty="0">
                <a:solidFill>
                  <a:srgbClr val="000000"/>
                </a:solidFill>
                <a:latin typeface="Times New Roman" panose="02020603050405020304" pitchFamily="18" charset="0"/>
              </a:rPr>
              <a:t>V </a:t>
            </a:r>
            <a:r>
              <a:rPr lang="en-GB" sz="2400" dirty="0">
                <a:solidFill>
                  <a:srgbClr val="000000"/>
                </a:solidFill>
                <a:latin typeface="Times New Roman" panose="02020603050405020304" pitchFamily="18" charset="0"/>
              </a:rPr>
              <a:t>is given by the expression: </a:t>
            </a:r>
          </a:p>
          <a:p>
            <a:pPr algn="ctr"/>
            <a:r>
              <a:rPr lang="en-GB" sz="2800" b="1" i="1" dirty="0">
                <a:solidFill>
                  <a:srgbClr val="FF0000"/>
                </a:solidFill>
                <a:latin typeface="Times New Roman" panose="02020603050405020304" pitchFamily="18" charset="0"/>
              </a:rPr>
              <a:t>KE </a:t>
            </a:r>
            <a:r>
              <a:rPr lang="en-GB" sz="2800" i="1" dirty="0">
                <a:solidFill>
                  <a:srgbClr val="FF0000"/>
                </a:solidFill>
                <a:latin typeface="Times New Roman" panose="02020603050405020304" pitchFamily="18" charset="0"/>
              </a:rPr>
              <a:t>= ½ * </a:t>
            </a:r>
            <a:r>
              <a:rPr lang="en-GB" sz="2800" b="1" i="1" dirty="0">
                <a:solidFill>
                  <a:srgbClr val="FF0000"/>
                </a:solidFill>
                <a:latin typeface="Times New Roman" panose="02020603050405020304" pitchFamily="18" charset="0"/>
              </a:rPr>
              <a:t>M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V</a:t>
            </a:r>
            <a:r>
              <a:rPr lang="en-GB" sz="2800" i="1" dirty="0">
                <a:solidFill>
                  <a:srgbClr val="FF0000"/>
                </a:solidFill>
                <a:latin typeface="Times New Roman" panose="02020603050405020304" pitchFamily="18" charset="0"/>
              </a:rPr>
              <a:t>2 </a:t>
            </a:r>
            <a:endParaRPr lang="en-GB" sz="2800" dirty="0">
              <a:solidFill>
                <a:srgbClr val="FF0000"/>
              </a:solidFill>
            </a:endParaRPr>
          </a:p>
        </p:txBody>
      </p:sp>
      <p:sp>
        <p:nvSpPr>
          <p:cNvPr id="3" name="Rectangle 2"/>
          <p:cNvSpPr/>
          <p:nvPr/>
        </p:nvSpPr>
        <p:spPr>
          <a:xfrm>
            <a:off x="50800" y="2895600"/>
            <a:ext cx="8955314" cy="3108543"/>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 Now, for purposes of finding the kinetic energy of moving air molecules (i.e.: wind), let's say one has a large air parcel with the shape of a huge hockey puck: that is, it has the geometry of a collection of air molecules passing though the plane of a wind turbines blades (which sweep out a cross-sectional area </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with thickness (</a:t>
            </a:r>
            <a:r>
              <a:rPr lang="en-GB" sz="2400" b="1" i="1" dirty="0">
                <a:solidFill>
                  <a:srgbClr val="000000"/>
                </a:solidFill>
                <a:latin typeface="Times New Roman" panose="02020603050405020304" pitchFamily="18" charset="0"/>
              </a:rPr>
              <a:t>D</a:t>
            </a:r>
            <a:r>
              <a:rPr lang="en-GB" sz="2400" dirty="0">
                <a:solidFill>
                  <a:srgbClr val="000000"/>
                </a:solidFill>
                <a:latin typeface="Times New Roman" panose="02020603050405020304" pitchFamily="18" charset="0"/>
              </a:rPr>
              <a:t>) passing through the plane over a given time. The volume (</a:t>
            </a:r>
            <a:r>
              <a:rPr lang="en-GB" sz="2400" b="1" i="1" dirty="0">
                <a:solidFill>
                  <a:srgbClr val="000000"/>
                </a:solidFill>
                <a:latin typeface="Times New Roman" panose="02020603050405020304" pitchFamily="18" charset="0"/>
              </a:rPr>
              <a:t>Vol</a:t>
            </a:r>
            <a:r>
              <a:rPr lang="en-GB" sz="2400" dirty="0">
                <a:solidFill>
                  <a:srgbClr val="000000"/>
                </a:solidFill>
                <a:latin typeface="Times New Roman" panose="02020603050405020304" pitchFamily="18" charset="0"/>
              </a:rPr>
              <a:t>) of this parcel is determined by the parcel's area multiplied by its thickness: </a:t>
            </a:r>
          </a:p>
          <a:p>
            <a:pPr algn="ctr"/>
            <a:r>
              <a:rPr lang="en-GB" sz="2800" b="1" i="1" dirty="0">
                <a:solidFill>
                  <a:srgbClr val="FF0000"/>
                </a:solidFill>
                <a:latin typeface="Times New Roman" panose="02020603050405020304" pitchFamily="18" charset="0"/>
              </a:rPr>
              <a:t>Vol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A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D </a:t>
            </a:r>
            <a:endParaRPr lang="en-GB" sz="2800" dirty="0">
              <a:solidFill>
                <a:srgbClr val="FF0000"/>
              </a:solidFill>
            </a:endParaRPr>
          </a:p>
        </p:txBody>
      </p:sp>
    </p:spTree>
    <p:extLst>
      <p:ext uri="{BB962C8B-B14F-4D97-AF65-F5344CB8AC3E}">
        <p14:creationId xmlns:p14="http://schemas.microsoft.com/office/powerpoint/2010/main" val="285034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4500" y="46040"/>
            <a:ext cx="5448300" cy="2886423"/>
          </a:xfrm>
          <a:prstGeom prst="rect">
            <a:avLst/>
          </a:prstGeom>
        </p:spPr>
      </p:pic>
      <p:sp>
        <p:nvSpPr>
          <p:cNvPr id="4" name="Rectangle 3"/>
          <p:cNvSpPr/>
          <p:nvPr/>
        </p:nvSpPr>
        <p:spPr>
          <a:xfrm>
            <a:off x="152400" y="2932463"/>
            <a:ext cx="8686800" cy="3816429"/>
          </a:xfrm>
          <a:prstGeom prst="rect">
            <a:avLst/>
          </a:prstGeom>
          <a:solidFill>
            <a:schemeClr val="tx2">
              <a:lumMod val="20000"/>
              <a:lumOff val="80000"/>
            </a:schemeClr>
          </a:solidFill>
        </p:spPr>
        <p:txBody>
          <a:bodyPr wrap="square">
            <a:spAutoFit/>
          </a:bodyPr>
          <a:lstStyle/>
          <a:p>
            <a:r>
              <a:rPr lang="en-GB" sz="2200" dirty="0">
                <a:solidFill>
                  <a:srgbClr val="000000"/>
                </a:solidFill>
                <a:latin typeface="Times New Roman" panose="02020603050405020304" pitchFamily="18" charset="0"/>
              </a:rPr>
              <a:t>Let  (</a:t>
            </a:r>
            <a:r>
              <a:rPr lang="az-Cyrl-AZ" sz="2200" dirty="0">
                <a:solidFill>
                  <a:srgbClr val="000000"/>
                </a:solidFill>
                <a:latin typeface="Lucida Sans Unicode" panose="020B0602030504020204" pitchFamily="34" charset="0"/>
                <a:cs typeface="Lucida Sans Unicode" panose="020B0602030504020204" pitchFamily="34" charset="0"/>
              </a:rPr>
              <a:t>р</a:t>
            </a:r>
            <a:r>
              <a:rPr lang="en-GB" sz="2200" dirty="0">
                <a:solidFill>
                  <a:srgbClr val="000000"/>
                </a:solidFill>
                <a:latin typeface="Lucida Sans Unicode" panose="020B0602030504020204" pitchFamily="34" charset="0"/>
                <a:cs typeface="Lucida Sans Unicode" panose="020B0602030504020204" pitchFamily="34" charset="0"/>
              </a:rPr>
              <a:t> </a:t>
            </a:r>
            <a:r>
              <a:rPr lang="en-GB" sz="2200" dirty="0">
                <a:solidFill>
                  <a:srgbClr val="000000"/>
                </a:solidFill>
                <a:latin typeface="Times New Roman" panose="02020603050405020304" pitchFamily="18" charset="0"/>
              </a:rPr>
              <a:t>the </a:t>
            </a:r>
            <a:r>
              <a:rPr lang="en-GB" sz="2200" dirty="0" err="1">
                <a:solidFill>
                  <a:srgbClr val="000000"/>
                </a:solidFill>
                <a:latin typeface="Times New Roman" panose="02020603050405020304" pitchFamily="18" charset="0"/>
              </a:rPr>
              <a:t>greek</a:t>
            </a:r>
            <a:r>
              <a:rPr lang="en-GB" sz="2200" dirty="0">
                <a:solidFill>
                  <a:srgbClr val="000000"/>
                </a:solidFill>
                <a:latin typeface="Times New Roman" panose="02020603050405020304" pitchFamily="18" charset="0"/>
              </a:rPr>
              <a:t> letter 'rho') represent the density of the air in this parcel. Note that density is mass per volume and is expressed as: </a:t>
            </a:r>
          </a:p>
          <a:p>
            <a:r>
              <a:rPr lang="az-Cyrl-AZ" sz="2200" dirty="0">
                <a:solidFill>
                  <a:srgbClr val="000000"/>
                </a:solidFill>
                <a:latin typeface="Lucida Sans Unicode" panose="020B0602030504020204" pitchFamily="34" charset="0"/>
                <a:cs typeface="Lucida Sans Unicode" panose="020B0602030504020204" pitchFamily="34" charset="0"/>
              </a:rPr>
              <a:t>р </a:t>
            </a:r>
            <a:r>
              <a:rPr lang="en-GB" sz="2200" dirty="0">
                <a:solidFill>
                  <a:srgbClr val="000000"/>
                </a:solidFill>
                <a:latin typeface="Times New Roman" panose="02020603050405020304" pitchFamily="18" charset="0"/>
              </a:rPr>
              <a:t>= M / Vol </a:t>
            </a: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M = </a:t>
            </a:r>
            <a:r>
              <a:rPr lang="az-Cyrl-AZ" sz="2200" b="1" dirty="0">
                <a:solidFill>
                  <a:srgbClr val="FF0000"/>
                </a:solidFill>
                <a:latin typeface="Lucida Sans Unicode" panose="020B0602030504020204" pitchFamily="34" charset="0"/>
                <a:cs typeface="Lucida Sans Unicode" panose="020B0602030504020204" pitchFamily="34" charset="0"/>
              </a:rPr>
              <a:t>р </a:t>
            </a:r>
            <a:r>
              <a:rPr lang="en-GB" sz="2200" b="1" i="1" dirty="0">
                <a:solidFill>
                  <a:srgbClr val="FF0000"/>
                </a:solidFill>
                <a:latin typeface="Times New Roman" panose="02020603050405020304" pitchFamily="18" charset="0"/>
              </a:rPr>
              <a:t>* Vol </a:t>
            </a:r>
            <a:endParaRPr lang="en-GB" sz="2200" b="1" dirty="0">
              <a:solidFill>
                <a:srgbClr val="FF0000"/>
              </a:solidFill>
              <a:latin typeface="Times New Roman" panose="02020603050405020304" pitchFamily="18" charset="0"/>
            </a:endParaRPr>
          </a:p>
          <a:p>
            <a:pPr algn="ctr"/>
            <a:r>
              <a:rPr lang="en-GB" sz="2200" dirty="0">
                <a:solidFill>
                  <a:srgbClr val="000000"/>
                </a:solidFill>
                <a:latin typeface="Times New Roman" panose="02020603050405020304" pitchFamily="18" charset="0"/>
              </a:rPr>
              <a:t>Now let's consider how the velocity (</a:t>
            </a:r>
            <a:r>
              <a:rPr lang="en-GB" sz="2200" b="1" i="1" dirty="0">
                <a:solidFill>
                  <a:srgbClr val="000000"/>
                </a:solidFill>
                <a:latin typeface="Times New Roman" panose="02020603050405020304" pitchFamily="18" charset="0"/>
              </a:rPr>
              <a:t>V</a:t>
            </a:r>
            <a:r>
              <a:rPr lang="en-GB" sz="2200" dirty="0">
                <a:solidFill>
                  <a:srgbClr val="000000"/>
                </a:solidFill>
                <a:latin typeface="Times New Roman" panose="02020603050405020304" pitchFamily="18" charset="0"/>
              </a:rPr>
              <a:t>) of our air parcel can be expressed. If a time </a:t>
            </a:r>
            <a:r>
              <a:rPr lang="en-GB" sz="2200" b="1" i="1" dirty="0">
                <a:solidFill>
                  <a:srgbClr val="000000"/>
                </a:solidFill>
                <a:latin typeface="Times New Roman" panose="02020603050405020304" pitchFamily="18" charset="0"/>
              </a:rPr>
              <a:t>T </a:t>
            </a:r>
            <a:r>
              <a:rPr lang="en-GB" sz="2200" dirty="0">
                <a:solidFill>
                  <a:srgbClr val="000000"/>
                </a:solidFill>
                <a:latin typeface="Times New Roman" panose="02020603050405020304" pitchFamily="18" charset="0"/>
              </a:rPr>
              <a:t>is required for this parcel (of thickness </a:t>
            </a:r>
            <a:r>
              <a:rPr lang="en-GB" sz="2200" b="1" i="1" dirty="0">
                <a:solidFill>
                  <a:srgbClr val="000000"/>
                </a:solidFill>
                <a:latin typeface="Times New Roman" panose="02020603050405020304" pitchFamily="18" charset="0"/>
              </a:rPr>
              <a:t>D</a:t>
            </a:r>
            <a:r>
              <a:rPr lang="en-GB" sz="2200" dirty="0">
                <a:solidFill>
                  <a:srgbClr val="000000"/>
                </a:solidFill>
                <a:latin typeface="Times New Roman" panose="02020603050405020304" pitchFamily="18" charset="0"/>
              </a:rPr>
              <a:t>) to move through the plane of the wind turbine blades, then the parcel's velocity can be expressed as </a:t>
            </a:r>
            <a:r>
              <a:rPr lang="en-GB" sz="2200" b="1" i="1" dirty="0">
                <a:solidFill>
                  <a:srgbClr val="FF0000"/>
                </a:solidFill>
                <a:latin typeface="Times New Roman" panose="02020603050405020304" pitchFamily="18" charset="0"/>
              </a:rPr>
              <a:t>V = D / T </a:t>
            </a:r>
            <a:endParaRPr lang="en-GB" sz="2200" b="1" dirty="0">
              <a:solidFill>
                <a:srgbClr val="FF0000"/>
              </a:solidFill>
              <a:latin typeface="Times New Roman" panose="02020603050405020304" pitchFamily="18" charset="0"/>
            </a:endParaRP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D = V * T. </a:t>
            </a:r>
            <a:endParaRPr lang="en-GB" sz="2200" dirty="0">
              <a:solidFill>
                <a:srgbClr val="FF0000"/>
              </a:solidFill>
            </a:endParaRPr>
          </a:p>
        </p:txBody>
      </p:sp>
    </p:spTree>
    <p:extLst>
      <p:ext uri="{BB962C8B-B14F-4D97-AF65-F5344CB8AC3E}">
        <p14:creationId xmlns:p14="http://schemas.microsoft.com/office/powerpoint/2010/main" val="71507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20512"/>
            <a:ext cx="8763000" cy="5816977"/>
          </a:xfrm>
          <a:prstGeom prst="rect">
            <a:avLst/>
          </a:prstGeom>
          <a:solidFill>
            <a:schemeClr val="accent3">
              <a:lumMod val="20000"/>
              <a:lumOff val="80000"/>
            </a:schemeClr>
          </a:solidFill>
        </p:spPr>
        <p:txBody>
          <a:bodyPr wrap="square">
            <a:spAutoFit/>
          </a:bodyPr>
          <a:lstStyle/>
          <a:p>
            <a:pPr algn="ctr"/>
            <a:r>
              <a:rPr lang="en-GB" sz="2000" b="1" i="1" dirty="0">
                <a:solidFill>
                  <a:srgbClr val="FF0000"/>
                </a:solidFill>
                <a:latin typeface="Times New Roman" panose="02020603050405020304" pitchFamily="18" charset="0"/>
              </a:rPr>
              <a:t>(KE = ½ * M * V</a:t>
            </a:r>
            <a:r>
              <a:rPr lang="en-GB" sz="2000" b="1" i="1" baseline="30000" dirty="0">
                <a:solidFill>
                  <a:srgbClr val="FF0000"/>
                </a:solidFill>
                <a:latin typeface="Times New Roman" panose="02020603050405020304" pitchFamily="18" charset="0"/>
              </a:rPr>
              <a:t>2 )</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Substitute for </a:t>
            </a:r>
            <a:r>
              <a:rPr lang="en-GB" sz="2000" b="1" i="1" dirty="0">
                <a:latin typeface="Times New Roman" panose="02020603050405020304" pitchFamily="18" charset="0"/>
              </a:rPr>
              <a:t>M (= </a:t>
            </a:r>
            <a:r>
              <a:rPr lang="en-GB" sz="2000" b="1" i="1" dirty="0">
                <a:latin typeface="Symbol" panose="05050102010706020507" pitchFamily="18" charset="2"/>
              </a:rPr>
              <a:t></a:t>
            </a:r>
            <a:r>
              <a:rPr lang="en-GB" sz="2000" b="1" i="1" dirty="0">
                <a:latin typeface="Times New Roman" panose="02020603050405020304" pitchFamily="18" charset="0"/>
              </a:rPr>
              <a:t>* Vol </a:t>
            </a:r>
            <a:r>
              <a:rPr lang="en-GB" sz="2000" b="1" dirty="0">
                <a:latin typeface="Times New Roman" panose="02020603050405020304" pitchFamily="18" charset="0"/>
              </a:rPr>
              <a:t>) </a:t>
            </a:r>
            <a:r>
              <a:rPr lang="en-GB" sz="2000" dirty="0">
                <a:latin typeface="Times New Roman" panose="02020603050405020304" pitchFamily="18" charset="0"/>
              </a:rPr>
              <a:t>to obtain:</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Vol)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Vol </a:t>
            </a:r>
            <a:r>
              <a:rPr lang="en-GB" sz="2000" dirty="0">
                <a:latin typeface="Times New Roman" panose="02020603050405020304" pitchFamily="18" charset="0"/>
              </a:rPr>
              <a:t>can be replaced by </a:t>
            </a:r>
            <a:r>
              <a:rPr lang="en-GB" sz="2000" b="1" i="1" dirty="0">
                <a:latin typeface="Times New Roman" panose="02020603050405020304" pitchFamily="18" charset="0"/>
              </a:rPr>
              <a:t>A </a:t>
            </a:r>
            <a:r>
              <a:rPr lang="en-GB" sz="2000" i="1" dirty="0">
                <a:latin typeface="Times New Roman" panose="02020603050405020304" pitchFamily="18" charset="0"/>
              </a:rPr>
              <a:t>* </a:t>
            </a:r>
            <a:r>
              <a:rPr lang="en-GB" sz="2000" b="1" i="1" dirty="0">
                <a:latin typeface="Times New Roman" panose="02020603050405020304" pitchFamily="18" charset="0"/>
              </a:rPr>
              <a:t>D </a:t>
            </a:r>
            <a:r>
              <a:rPr lang="en-GB" sz="2000" dirty="0">
                <a:latin typeface="Times New Roman" panose="02020603050405020304" pitchFamily="18" charset="0"/>
              </a:rPr>
              <a:t>to give:</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A * D)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D </a:t>
            </a:r>
            <a:r>
              <a:rPr lang="en-GB" sz="2000" dirty="0">
                <a:latin typeface="Times New Roman" panose="02020603050405020304" pitchFamily="18" charset="0"/>
              </a:rPr>
              <a:t>can be replaced by </a:t>
            </a:r>
            <a:r>
              <a:rPr lang="en-GB" sz="2000" b="1" i="1" dirty="0">
                <a:latin typeface="Times New Roman" panose="02020603050405020304" pitchFamily="18" charset="0"/>
              </a:rPr>
              <a:t>V * T </a:t>
            </a:r>
            <a:r>
              <a:rPr lang="en-GB" sz="2000" dirty="0">
                <a:latin typeface="Times New Roman" panose="02020603050405020304" pitchFamily="18" charset="0"/>
              </a:rPr>
              <a:t>to give</a:t>
            </a:r>
            <a:r>
              <a:rPr lang="en-GB" sz="2000" b="1" dirty="0">
                <a:latin typeface="Times New Roman" panose="02020603050405020304" pitchFamily="18" charset="0"/>
              </a:rPr>
              <a:t>:</a:t>
            </a:r>
            <a:endParaRPr lang="en-GB" sz="2000" dirty="0">
              <a:latin typeface="Times New Roman" panose="02020603050405020304" pitchFamily="18" charset="0"/>
            </a:endParaRPr>
          </a:p>
          <a:p>
            <a:endParaRPr lang="en-GB" sz="2000" b="1" dirty="0">
              <a:latin typeface="Times New Roman" panose="02020603050405020304" pitchFamily="18" charset="0"/>
            </a:endParaRPr>
          </a:p>
          <a:p>
            <a:pPr algn="ctr"/>
            <a:r>
              <a:rPr lang="fr-FR" sz="2000" b="1" i="1" dirty="0">
                <a:solidFill>
                  <a:srgbClr val="FF0000"/>
                </a:solidFill>
                <a:latin typeface="Times New Roman" panose="02020603050405020304" pitchFamily="18" charset="0"/>
              </a:rPr>
              <a:t>KE = ½ * (</a:t>
            </a:r>
            <a:r>
              <a:rPr lang="fr-FR" sz="2000" b="1" i="1" dirty="0">
                <a:solidFill>
                  <a:srgbClr val="FF0000"/>
                </a:solidFill>
                <a:latin typeface="Symbol" panose="05050102010706020507" pitchFamily="18" charset="2"/>
              </a:rPr>
              <a:t></a:t>
            </a:r>
            <a:r>
              <a:rPr lang="fr-FR" sz="2000" b="1" i="1" dirty="0">
                <a:solidFill>
                  <a:srgbClr val="FF0000"/>
                </a:solidFill>
                <a:latin typeface="Times New Roman" panose="02020603050405020304" pitchFamily="18" charset="0"/>
              </a:rPr>
              <a:t>* A * V * T) * V</a:t>
            </a:r>
            <a:r>
              <a:rPr lang="fr-FR" sz="2000" b="1" i="1" baseline="30000" dirty="0">
                <a:solidFill>
                  <a:srgbClr val="FF0000"/>
                </a:solidFill>
                <a:latin typeface="Times New Roman" panose="02020603050405020304" pitchFamily="18" charset="0"/>
              </a:rPr>
              <a:t>2</a:t>
            </a:r>
            <a:endParaRPr lang="fr-FR"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Leaving us with:</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a:t>
            </a:r>
            <a:r>
              <a:rPr lang="en-GB" sz="2000" b="1" i="1" baseline="30000" dirty="0">
                <a:solidFill>
                  <a:srgbClr val="FF0000"/>
                </a:solidFill>
                <a:latin typeface="Times New Roman" panose="02020603050405020304" pitchFamily="18" charset="0"/>
              </a:rPr>
              <a:t>3 * A * T</a:t>
            </a:r>
            <a:endParaRPr lang="en-GB" sz="2000" baseline="30000" dirty="0">
              <a:solidFill>
                <a:srgbClr val="FF0000"/>
              </a:solidFill>
              <a:latin typeface="Times New Roman" panose="02020603050405020304" pitchFamily="18" charset="0"/>
            </a:endParaRPr>
          </a:p>
          <a:p>
            <a:r>
              <a:rPr lang="en-GB" sz="2000" i="1" dirty="0">
                <a:latin typeface="Times New Roman" panose="02020603050405020304" pitchFamily="18" charset="0"/>
              </a:rPr>
              <a:t>Now,</a:t>
            </a: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9144000" cy="2585323"/>
          </a:xfrm>
          <a:prstGeom prst="rect">
            <a:avLst/>
          </a:prstGeom>
        </p:spPr>
        <p:txBody>
          <a:bodyPr wrap="square">
            <a:spAutoFit/>
          </a:bodyPr>
          <a:lstStyle/>
          <a:p>
            <a:r>
              <a:rPr lang="en-GB" sz="2400" dirty="0">
                <a:latin typeface="Times New Roman" panose="02020603050405020304" pitchFamily="18" charset="0"/>
              </a:rPr>
              <a:t>Now, power is just energy divided by time, so the power available from our air parcel can be expressed as:</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KE / T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 A * T) / T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a:p>
            <a:endParaRPr lang="en-GB" dirty="0">
              <a:latin typeface="Times New Roman" panose="02020603050405020304" pitchFamily="18" charset="0"/>
            </a:endParaRPr>
          </a:p>
          <a:p>
            <a:r>
              <a:rPr lang="en-GB" sz="2400" dirty="0">
                <a:latin typeface="Times New Roman" panose="02020603050405020304" pitchFamily="18" charset="0"/>
              </a:rPr>
              <a:t>And if we divide </a:t>
            </a:r>
            <a:r>
              <a:rPr lang="en-GB" sz="2400" b="1" dirty="0" err="1">
                <a:latin typeface="Times New Roman" panose="02020603050405020304" pitchFamily="18" charset="0"/>
              </a:rPr>
              <a:t>Pwr</a:t>
            </a:r>
            <a:r>
              <a:rPr lang="en-GB" sz="2400" b="1" dirty="0">
                <a:latin typeface="Times New Roman" panose="02020603050405020304" pitchFamily="18" charset="0"/>
              </a:rPr>
              <a:t> </a:t>
            </a:r>
            <a:r>
              <a:rPr lang="en-GB" sz="2400" dirty="0">
                <a:latin typeface="Times New Roman" panose="02020603050405020304" pitchFamily="18" charset="0"/>
              </a:rPr>
              <a:t>by the cross-sectional area (</a:t>
            </a:r>
            <a:r>
              <a:rPr lang="en-GB" sz="2400" b="1" i="1" dirty="0">
                <a:latin typeface="Times New Roman" panose="02020603050405020304" pitchFamily="18" charset="0"/>
              </a:rPr>
              <a:t>A</a:t>
            </a:r>
            <a:r>
              <a:rPr lang="en-GB" sz="2400" i="1" dirty="0">
                <a:latin typeface="Times New Roman" panose="02020603050405020304" pitchFamily="18" charset="0"/>
              </a:rPr>
              <a:t>) </a:t>
            </a:r>
            <a:r>
              <a:rPr lang="en-GB" sz="2400" dirty="0">
                <a:latin typeface="Times New Roman" panose="02020603050405020304" pitchFamily="18" charset="0"/>
              </a:rPr>
              <a:t>of the parcel, then we are left with the expression:</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A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p:txBody>
      </p:sp>
      <p:sp>
        <p:nvSpPr>
          <p:cNvPr id="5" name="Rectangle 4"/>
          <p:cNvSpPr/>
          <p:nvPr/>
        </p:nvSpPr>
        <p:spPr>
          <a:xfrm>
            <a:off x="145143" y="3062514"/>
            <a:ext cx="8610600" cy="3416320"/>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Note two important things about this expression: one is that the power is proportional to the </a:t>
            </a:r>
            <a:r>
              <a:rPr lang="en-GB" sz="2400" b="1" dirty="0">
                <a:solidFill>
                  <a:srgbClr val="000000"/>
                </a:solidFill>
                <a:latin typeface="Times New Roman" panose="02020603050405020304" pitchFamily="18" charset="0"/>
              </a:rPr>
              <a:t>cube </a:t>
            </a:r>
            <a:r>
              <a:rPr lang="en-GB" sz="2400" dirty="0">
                <a:solidFill>
                  <a:srgbClr val="000000"/>
                </a:solidFill>
                <a:latin typeface="Times New Roman" panose="02020603050405020304" pitchFamily="18" charset="0"/>
              </a:rPr>
              <a:t>of the wind speed. The other is that by dividing power by the area, we have an expression on the right that is independent of the size of a wind turbines rotor. In other words,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only depends on (1) the density of the air and (2) the wind speed. In fact, there is no dependence on size, efficiency or other characteristics of wind turbines when determining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The term for the quotient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is called the </a:t>
            </a:r>
            <a:r>
              <a:rPr lang="en-GB" sz="2400" b="1" dirty="0">
                <a:solidFill>
                  <a:srgbClr val="000000"/>
                </a:solidFill>
                <a:latin typeface="Times New Roman" panose="02020603050405020304" pitchFamily="18" charset="0"/>
              </a:rPr>
              <a:t>"Wind Power Density" </a:t>
            </a:r>
            <a:r>
              <a:rPr lang="en-GB" sz="2400" b="1" i="1" dirty="0">
                <a:solidFill>
                  <a:srgbClr val="000000"/>
                </a:solidFill>
                <a:latin typeface="Times New Roman" panose="02020603050405020304" pitchFamily="18" charset="0"/>
              </a:rPr>
              <a:t>(WPD</a:t>
            </a:r>
            <a:r>
              <a:rPr lang="en-GB" sz="2400" b="1"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and has units of watts/m2</a:t>
            </a:r>
            <a:r>
              <a:rPr lang="en-GB" sz="2400" b="1" dirty="0">
                <a:solidFill>
                  <a:srgbClr val="000000"/>
                </a:solidFill>
                <a:latin typeface="Times New Roman" panose="02020603050405020304" pitchFamily="18" charset="0"/>
              </a:rPr>
              <a:t>. </a:t>
            </a:r>
            <a:endParaRPr lang="en-GB" sz="2400" dirty="0"/>
          </a:p>
        </p:txBody>
      </p:sp>
    </p:spTree>
    <p:extLst>
      <p:ext uri="{BB962C8B-B14F-4D97-AF65-F5344CB8AC3E}">
        <p14:creationId xmlns:p14="http://schemas.microsoft.com/office/powerpoint/2010/main" val="77046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11890</TotalTime>
  <Words>1152</Words>
  <Application>Microsoft Office PowerPoint</Application>
  <PresentationFormat>On-screen Show (4:3)</PresentationFormat>
  <Paragraphs>69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Lucida Sans Unicode</vt:lpstr>
      <vt:lpstr>Symbol</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Dr. Alaa</cp:lastModifiedBy>
  <cp:revision>22</cp:revision>
  <dcterms:created xsi:type="dcterms:W3CDTF">2017-12-04T17:29:51Z</dcterms:created>
  <dcterms:modified xsi:type="dcterms:W3CDTF">2025-10-16T04:50:57Z</dcterms:modified>
</cp:coreProperties>
</file>