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81" r:id="rId3"/>
    <p:sldId id="283" r:id="rId4"/>
    <p:sldId id="282" r:id="rId5"/>
    <p:sldId id="284" r:id="rId6"/>
    <p:sldId id="285" r:id="rId7"/>
    <p:sldId id="286" r:id="rId8"/>
    <p:sldId id="287" r:id="rId9"/>
    <p:sldId id="288" r:id="rId10"/>
    <p:sldId id="289" r:id="rId11"/>
    <p:sldId id="294" r:id="rId12"/>
    <p:sldId id="291" r:id="rId13"/>
    <p:sldId id="292" r:id="rId14"/>
    <p:sldId id="295" r:id="rId15"/>
    <p:sldId id="293" r:id="rId16"/>
    <p:sldId id="296" r:id="rId17"/>
    <p:sldId id="297" r:id="rId18"/>
    <p:sldId id="298" r:id="rId19"/>
    <p:sldId id="299" r:id="rId20"/>
    <p:sldId id="300" r:id="rId21"/>
    <p:sldId id="301" r:id="rId22"/>
    <p:sldId id="302"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FF"/>
    <a:srgbClr val="CC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94660"/>
  </p:normalViewPr>
  <p:slideViewPr>
    <p:cSldViewPr snapToGrid="0">
      <p:cViewPr varScale="1">
        <p:scale>
          <a:sx n="79" d="100"/>
          <a:sy n="79" d="100"/>
        </p:scale>
        <p:origin x="634"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9E8E202-1E6F-48E5-A45A-00AE04D3EBFF}" type="doc">
      <dgm:prSet loTypeId="urn:microsoft.com/office/officeart/2005/8/layout/hierarchy1" loCatId="hierarchy" qsTypeId="urn:microsoft.com/office/officeart/2005/8/quickstyle/simple1" qsCatId="simple" csTypeId="urn:microsoft.com/office/officeart/2005/8/colors/colorful3" csCatId="colorful" phldr="1"/>
      <dgm:spPr/>
      <dgm:t>
        <a:bodyPr/>
        <a:lstStyle/>
        <a:p>
          <a:endParaRPr lang="en-US"/>
        </a:p>
      </dgm:t>
    </dgm:pt>
    <dgm:pt modelId="{082905F5-ED13-4705-BC7C-71B82282FAC8}">
      <dgm:prSet phldrT="[Text]"/>
      <dgm:spPr/>
      <dgm:t>
        <a:bodyPr/>
        <a:lstStyle/>
        <a:p>
          <a:r>
            <a:rPr lang="en-US" dirty="0" smtClean="0"/>
            <a:t>Acquisition techniques</a:t>
          </a:r>
          <a:endParaRPr lang="en-US" dirty="0"/>
        </a:p>
      </dgm:t>
    </dgm:pt>
    <dgm:pt modelId="{E0581E5E-F23E-4A20-AAE4-CAA982293F4D}" type="parTrans" cxnId="{69DABD8F-B0D1-450E-A0D3-3B87DB143DF7}">
      <dgm:prSet/>
      <dgm:spPr/>
      <dgm:t>
        <a:bodyPr/>
        <a:lstStyle/>
        <a:p>
          <a:endParaRPr lang="en-US"/>
        </a:p>
      </dgm:t>
    </dgm:pt>
    <dgm:pt modelId="{775F9658-8F53-461D-AA1F-E5E8F772D0B4}" type="sibTrans" cxnId="{69DABD8F-B0D1-450E-A0D3-3B87DB143DF7}">
      <dgm:prSet/>
      <dgm:spPr/>
      <dgm:t>
        <a:bodyPr/>
        <a:lstStyle/>
        <a:p>
          <a:endParaRPr lang="en-US"/>
        </a:p>
      </dgm:t>
    </dgm:pt>
    <dgm:pt modelId="{229A4449-59F4-45DE-B9B2-2B4B1C2562DB}">
      <dgm:prSet phldrT="[Text]" custT="1"/>
      <dgm:spPr>
        <a:ln>
          <a:solidFill>
            <a:srgbClr val="00B0F0"/>
          </a:solidFill>
        </a:ln>
      </dgm:spPr>
      <dgm:t>
        <a:bodyPr/>
        <a:lstStyle/>
        <a:p>
          <a:r>
            <a:rPr lang="en-US" sz="2400" b="1" i="0" u="none" dirty="0" smtClean="0"/>
            <a:t>API Calls</a:t>
          </a:r>
          <a:endParaRPr lang="en-US" sz="2400" dirty="0"/>
        </a:p>
      </dgm:t>
    </dgm:pt>
    <dgm:pt modelId="{3C1DB1C0-0CB4-4B0E-9FB3-4F814112282C}" type="parTrans" cxnId="{CF7C1F81-32FA-439B-BA9F-ABF031868F4C}">
      <dgm:prSet/>
      <dgm:spPr/>
      <dgm:t>
        <a:bodyPr/>
        <a:lstStyle/>
        <a:p>
          <a:endParaRPr lang="en-US"/>
        </a:p>
      </dgm:t>
    </dgm:pt>
    <dgm:pt modelId="{63160601-B1E2-485A-9371-04069783C08A}" type="sibTrans" cxnId="{CF7C1F81-32FA-439B-BA9F-ABF031868F4C}">
      <dgm:prSet/>
      <dgm:spPr/>
      <dgm:t>
        <a:bodyPr/>
        <a:lstStyle/>
        <a:p>
          <a:endParaRPr lang="en-US"/>
        </a:p>
      </dgm:t>
    </dgm:pt>
    <dgm:pt modelId="{1B2A6070-7118-42D0-AA38-4E6D94DAD7AC}">
      <dgm:prSet phldrT="[Text]" custT="1"/>
      <dgm:spPr>
        <a:ln>
          <a:solidFill>
            <a:schemeClr val="accent6">
              <a:lumMod val="75000"/>
            </a:schemeClr>
          </a:solidFill>
        </a:ln>
      </dgm:spPr>
      <dgm:t>
        <a:bodyPr/>
        <a:lstStyle/>
        <a:p>
          <a:r>
            <a:rPr lang="en-US" sz="2400" b="1" i="0" u="none" dirty="0" smtClean="0"/>
            <a:t>Database Queries</a:t>
          </a:r>
          <a:endParaRPr lang="en-US" sz="2400" dirty="0"/>
        </a:p>
      </dgm:t>
    </dgm:pt>
    <dgm:pt modelId="{92717D28-567D-4E7F-B757-20F06F7A8077}" type="parTrans" cxnId="{9E47790F-7E07-454C-8587-61B9FE354D9C}">
      <dgm:prSet/>
      <dgm:spPr/>
      <dgm:t>
        <a:bodyPr/>
        <a:lstStyle/>
        <a:p>
          <a:endParaRPr lang="en-US"/>
        </a:p>
      </dgm:t>
    </dgm:pt>
    <dgm:pt modelId="{2F7DC599-07C8-4094-83BC-2727981D540B}" type="sibTrans" cxnId="{9E47790F-7E07-454C-8587-61B9FE354D9C}">
      <dgm:prSet/>
      <dgm:spPr/>
      <dgm:t>
        <a:bodyPr/>
        <a:lstStyle/>
        <a:p>
          <a:endParaRPr lang="en-US"/>
        </a:p>
      </dgm:t>
    </dgm:pt>
    <dgm:pt modelId="{13CF6E23-3B4B-49FC-9228-A2E533A13C20}">
      <dgm:prSet custT="1"/>
      <dgm:spPr>
        <a:ln>
          <a:solidFill>
            <a:srgbClr val="7030A0"/>
          </a:solidFill>
        </a:ln>
      </dgm:spPr>
      <dgm:t>
        <a:bodyPr/>
        <a:lstStyle/>
        <a:p>
          <a:r>
            <a:rPr lang="en-US" sz="2400" b="1" i="0" u="none" dirty="0" smtClean="0"/>
            <a:t>Web Scraping</a:t>
          </a:r>
          <a:endParaRPr lang="en-US" sz="2400" dirty="0"/>
        </a:p>
      </dgm:t>
    </dgm:pt>
    <dgm:pt modelId="{464050A2-8119-4EC5-ADA4-E48814ACA33B}" type="parTrans" cxnId="{39276D26-088E-432D-985F-F10E00784FD5}">
      <dgm:prSet/>
      <dgm:spPr/>
      <dgm:t>
        <a:bodyPr/>
        <a:lstStyle/>
        <a:p>
          <a:endParaRPr lang="en-US"/>
        </a:p>
      </dgm:t>
    </dgm:pt>
    <dgm:pt modelId="{90131C62-277D-408A-85DF-224D5E6ACDBB}" type="sibTrans" cxnId="{39276D26-088E-432D-985F-F10E00784FD5}">
      <dgm:prSet/>
      <dgm:spPr/>
      <dgm:t>
        <a:bodyPr/>
        <a:lstStyle/>
        <a:p>
          <a:endParaRPr lang="en-US"/>
        </a:p>
      </dgm:t>
    </dgm:pt>
    <dgm:pt modelId="{3300F599-7774-40A5-8EE1-323932C4CDA9}">
      <dgm:prSet custT="1"/>
      <dgm:spPr/>
      <dgm:t>
        <a:bodyPr/>
        <a:lstStyle/>
        <a:p>
          <a:r>
            <a:rPr lang="en-US" sz="2400" b="1" i="0" u="none" dirty="0" smtClean="0"/>
            <a:t>File Ingestion</a:t>
          </a:r>
          <a:endParaRPr lang="en-US" sz="2400" dirty="0"/>
        </a:p>
      </dgm:t>
    </dgm:pt>
    <dgm:pt modelId="{86A460FB-F75F-4C8F-96DF-536D93AE22C7}" type="parTrans" cxnId="{2275A465-52B8-41A5-A1C2-7F0BBE995A8A}">
      <dgm:prSet/>
      <dgm:spPr/>
      <dgm:t>
        <a:bodyPr/>
        <a:lstStyle/>
        <a:p>
          <a:endParaRPr lang="en-US"/>
        </a:p>
      </dgm:t>
    </dgm:pt>
    <dgm:pt modelId="{DCFEB6FF-84A3-431B-8C6A-4CC1BBD64389}" type="sibTrans" cxnId="{2275A465-52B8-41A5-A1C2-7F0BBE995A8A}">
      <dgm:prSet/>
      <dgm:spPr/>
      <dgm:t>
        <a:bodyPr/>
        <a:lstStyle/>
        <a:p>
          <a:endParaRPr lang="en-US"/>
        </a:p>
      </dgm:t>
    </dgm:pt>
    <dgm:pt modelId="{DCC65D05-767F-46A7-ABE2-F036F1C7AFA1}" type="pres">
      <dgm:prSet presAssocID="{19E8E202-1E6F-48E5-A45A-00AE04D3EBFF}" presName="hierChild1" presStyleCnt="0">
        <dgm:presLayoutVars>
          <dgm:chPref val="1"/>
          <dgm:dir/>
          <dgm:animOne val="branch"/>
          <dgm:animLvl val="lvl"/>
          <dgm:resizeHandles/>
        </dgm:presLayoutVars>
      </dgm:prSet>
      <dgm:spPr/>
      <dgm:t>
        <a:bodyPr/>
        <a:lstStyle/>
        <a:p>
          <a:endParaRPr lang="en-US"/>
        </a:p>
      </dgm:t>
    </dgm:pt>
    <dgm:pt modelId="{857E74D6-9A6D-445D-B6AD-F19E73D41D9D}" type="pres">
      <dgm:prSet presAssocID="{082905F5-ED13-4705-BC7C-71B82282FAC8}" presName="hierRoot1" presStyleCnt="0"/>
      <dgm:spPr/>
    </dgm:pt>
    <dgm:pt modelId="{28CC1BF1-037D-471B-BA6F-5BA53B593176}" type="pres">
      <dgm:prSet presAssocID="{082905F5-ED13-4705-BC7C-71B82282FAC8}" presName="composite" presStyleCnt="0"/>
      <dgm:spPr/>
    </dgm:pt>
    <dgm:pt modelId="{FD3E05C3-529F-40AD-9638-5E51EE281DCB}" type="pres">
      <dgm:prSet presAssocID="{082905F5-ED13-4705-BC7C-71B82282FAC8}" presName="background" presStyleLbl="node0" presStyleIdx="0" presStyleCnt="1"/>
      <dgm:spPr/>
    </dgm:pt>
    <dgm:pt modelId="{EB3A3AE7-0434-42F7-A127-49EEC72C27BD}" type="pres">
      <dgm:prSet presAssocID="{082905F5-ED13-4705-BC7C-71B82282FAC8}" presName="text" presStyleLbl="fgAcc0" presStyleIdx="0" presStyleCnt="1" custScaleX="297196" custScaleY="64644">
        <dgm:presLayoutVars>
          <dgm:chPref val="3"/>
        </dgm:presLayoutVars>
      </dgm:prSet>
      <dgm:spPr/>
      <dgm:t>
        <a:bodyPr/>
        <a:lstStyle/>
        <a:p>
          <a:endParaRPr lang="en-US"/>
        </a:p>
      </dgm:t>
    </dgm:pt>
    <dgm:pt modelId="{2D71D910-161F-49E7-BC7B-BDF69F019D29}" type="pres">
      <dgm:prSet presAssocID="{082905F5-ED13-4705-BC7C-71B82282FAC8}" presName="hierChild2" presStyleCnt="0"/>
      <dgm:spPr/>
    </dgm:pt>
    <dgm:pt modelId="{4341F377-50D7-442E-810E-2401F99581D9}" type="pres">
      <dgm:prSet presAssocID="{3C1DB1C0-0CB4-4B0E-9FB3-4F814112282C}" presName="Name10" presStyleLbl="parChTrans1D2" presStyleIdx="0" presStyleCnt="4"/>
      <dgm:spPr/>
      <dgm:t>
        <a:bodyPr/>
        <a:lstStyle/>
        <a:p>
          <a:endParaRPr lang="en-US"/>
        </a:p>
      </dgm:t>
    </dgm:pt>
    <dgm:pt modelId="{0E6D4E8C-7E59-422F-A855-8958B609A012}" type="pres">
      <dgm:prSet presAssocID="{229A4449-59F4-45DE-B9B2-2B4B1C2562DB}" presName="hierRoot2" presStyleCnt="0"/>
      <dgm:spPr/>
    </dgm:pt>
    <dgm:pt modelId="{69B55E90-0C64-474A-B245-9E66F6E6A388}" type="pres">
      <dgm:prSet presAssocID="{229A4449-59F4-45DE-B9B2-2B4B1C2562DB}" presName="composite2" presStyleCnt="0"/>
      <dgm:spPr/>
    </dgm:pt>
    <dgm:pt modelId="{D1C37599-2EC8-4080-AEB7-9CDB6BE108F3}" type="pres">
      <dgm:prSet presAssocID="{229A4449-59F4-45DE-B9B2-2B4B1C2562DB}" presName="background2" presStyleLbl="node2" presStyleIdx="0" presStyleCnt="4"/>
      <dgm:spPr>
        <a:solidFill>
          <a:srgbClr val="00B0F0"/>
        </a:solidFill>
      </dgm:spPr>
    </dgm:pt>
    <dgm:pt modelId="{B1280A94-4C50-414F-A5CD-5365637F4E81}" type="pres">
      <dgm:prSet presAssocID="{229A4449-59F4-45DE-B9B2-2B4B1C2562DB}" presName="text2" presStyleLbl="fgAcc2" presStyleIdx="0" presStyleCnt="4" custScaleY="60508">
        <dgm:presLayoutVars>
          <dgm:chPref val="3"/>
        </dgm:presLayoutVars>
      </dgm:prSet>
      <dgm:spPr/>
      <dgm:t>
        <a:bodyPr/>
        <a:lstStyle/>
        <a:p>
          <a:endParaRPr lang="en-US"/>
        </a:p>
      </dgm:t>
    </dgm:pt>
    <dgm:pt modelId="{BDA589E1-0AAF-4FC9-B520-E31511263680}" type="pres">
      <dgm:prSet presAssocID="{229A4449-59F4-45DE-B9B2-2B4B1C2562DB}" presName="hierChild3" presStyleCnt="0"/>
      <dgm:spPr/>
    </dgm:pt>
    <dgm:pt modelId="{A8012BA5-6778-40F0-BD01-84E5C62532D1}" type="pres">
      <dgm:prSet presAssocID="{464050A2-8119-4EC5-ADA4-E48814ACA33B}" presName="Name10" presStyleLbl="parChTrans1D2" presStyleIdx="1" presStyleCnt="4"/>
      <dgm:spPr/>
      <dgm:t>
        <a:bodyPr/>
        <a:lstStyle/>
        <a:p>
          <a:endParaRPr lang="en-US"/>
        </a:p>
      </dgm:t>
    </dgm:pt>
    <dgm:pt modelId="{66CC0F8A-0BF2-49E6-A297-62050B82B333}" type="pres">
      <dgm:prSet presAssocID="{13CF6E23-3B4B-49FC-9228-A2E533A13C20}" presName="hierRoot2" presStyleCnt="0"/>
      <dgm:spPr/>
    </dgm:pt>
    <dgm:pt modelId="{55430E2F-1E2A-4B6B-9C09-A0278B7CF0B0}" type="pres">
      <dgm:prSet presAssocID="{13CF6E23-3B4B-49FC-9228-A2E533A13C20}" presName="composite2" presStyleCnt="0"/>
      <dgm:spPr/>
    </dgm:pt>
    <dgm:pt modelId="{ED37E2F0-13A7-4ADE-A3B4-5FB948F6E12B}" type="pres">
      <dgm:prSet presAssocID="{13CF6E23-3B4B-49FC-9228-A2E533A13C20}" presName="background2" presStyleLbl="node2" presStyleIdx="1" presStyleCnt="4"/>
      <dgm:spPr>
        <a:solidFill>
          <a:srgbClr val="7030A0"/>
        </a:solidFill>
      </dgm:spPr>
    </dgm:pt>
    <dgm:pt modelId="{EF0AECEE-AAE4-4D43-AAA4-940021A92B9E}" type="pres">
      <dgm:prSet presAssocID="{13CF6E23-3B4B-49FC-9228-A2E533A13C20}" presName="text2" presStyleLbl="fgAcc2" presStyleIdx="1" presStyleCnt="4" custScaleY="69357">
        <dgm:presLayoutVars>
          <dgm:chPref val="3"/>
        </dgm:presLayoutVars>
      </dgm:prSet>
      <dgm:spPr/>
      <dgm:t>
        <a:bodyPr/>
        <a:lstStyle/>
        <a:p>
          <a:endParaRPr lang="en-US"/>
        </a:p>
      </dgm:t>
    </dgm:pt>
    <dgm:pt modelId="{80874C3A-95B0-407E-8793-4FA0B181E2A9}" type="pres">
      <dgm:prSet presAssocID="{13CF6E23-3B4B-49FC-9228-A2E533A13C20}" presName="hierChild3" presStyleCnt="0"/>
      <dgm:spPr/>
    </dgm:pt>
    <dgm:pt modelId="{0044EE07-9585-41DF-99C9-6767868F6A51}" type="pres">
      <dgm:prSet presAssocID="{92717D28-567D-4E7F-B757-20F06F7A8077}" presName="Name10" presStyleLbl="parChTrans1D2" presStyleIdx="2" presStyleCnt="4"/>
      <dgm:spPr/>
      <dgm:t>
        <a:bodyPr/>
        <a:lstStyle/>
        <a:p>
          <a:endParaRPr lang="en-US"/>
        </a:p>
      </dgm:t>
    </dgm:pt>
    <dgm:pt modelId="{89B3EBAE-9E5F-4BF6-AA92-F0FACDA3ED87}" type="pres">
      <dgm:prSet presAssocID="{1B2A6070-7118-42D0-AA38-4E6D94DAD7AC}" presName="hierRoot2" presStyleCnt="0"/>
      <dgm:spPr/>
    </dgm:pt>
    <dgm:pt modelId="{A9C6B7EB-C689-442B-B1E5-2B139098D475}" type="pres">
      <dgm:prSet presAssocID="{1B2A6070-7118-42D0-AA38-4E6D94DAD7AC}" presName="composite2" presStyleCnt="0"/>
      <dgm:spPr/>
    </dgm:pt>
    <dgm:pt modelId="{0E915E61-3971-4B41-BBF8-CD964127A828}" type="pres">
      <dgm:prSet presAssocID="{1B2A6070-7118-42D0-AA38-4E6D94DAD7AC}" presName="background2" presStyleLbl="node2" presStyleIdx="2" presStyleCnt="4"/>
      <dgm:spPr>
        <a:solidFill>
          <a:schemeClr val="accent6">
            <a:lumMod val="75000"/>
          </a:schemeClr>
        </a:solidFill>
      </dgm:spPr>
    </dgm:pt>
    <dgm:pt modelId="{61B3A031-C8DA-46E0-A6FC-B70526BE5B7D}" type="pres">
      <dgm:prSet presAssocID="{1B2A6070-7118-42D0-AA38-4E6D94DAD7AC}" presName="text2" presStyleLbl="fgAcc2" presStyleIdx="2" presStyleCnt="4" custScaleY="64687" custLinFactNeighborX="-148" custLinFactNeighborY="2894">
        <dgm:presLayoutVars>
          <dgm:chPref val="3"/>
        </dgm:presLayoutVars>
      </dgm:prSet>
      <dgm:spPr/>
      <dgm:t>
        <a:bodyPr/>
        <a:lstStyle/>
        <a:p>
          <a:endParaRPr lang="en-US"/>
        </a:p>
      </dgm:t>
    </dgm:pt>
    <dgm:pt modelId="{A720F011-8C45-419D-AF34-DAAB87716724}" type="pres">
      <dgm:prSet presAssocID="{1B2A6070-7118-42D0-AA38-4E6D94DAD7AC}" presName="hierChild3" presStyleCnt="0"/>
      <dgm:spPr/>
    </dgm:pt>
    <dgm:pt modelId="{B168E5F7-E986-4A62-AE03-5143E96683A1}" type="pres">
      <dgm:prSet presAssocID="{86A460FB-F75F-4C8F-96DF-536D93AE22C7}" presName="Name10" presStyleLbl="parChTrans1D2" presStyleIdx="3" presStyleCnt="4"/>
      <dgm:spPr/>
      <dgm:t>
        <a:bodyPr/>
        <a:lstStyle/>
        <a:p>
          <a:endParaRPr lang="en-US"/>
        </a:p>
      </dgm:t>
    </dgm:pt>
    <dgm:pt modelId="{3D3FF381-6076-483F-BC2C-ED852D68AE54}" type="pres">
      <dgm:prSet presAssocID="{3300F599-7774-40A5-8EE1-323932C4CDA9}" presName="hierRoot2" presStyleCnt="0"/>
      <dgm:spPr/>
    </dgm:pt>
    <dgm:pt modelId="{CEEFA6E8-8164-4570-9618-E655A83CAF4F}" type="pres">
      <dgm:prSet presAssocID="{3300F599-7774-40A5-8EE1-323932C4CDA9}" presName="composite2" presStyleCnt="0"/>
      <dgm:spPr/>
    </dgm:pt>
    <dgm:pt modelId="{8D057728-F42D-4369-9011-F993239EFD71}" type="pres">
      <dgm:prSet presAssocID="{3300F599-7774-40A5-8EE1-323932C4CDA9}" presName="background2" presStyleLbl="node2" presStyleIdx="3" presStyleCnt="4"/>
      <dgm:spPr/>
    </dgm:pt>
    <dgm:pt modelId="{0CEB8457-AF63-4221-85F8-24CCE02902E4}" type="pres">
      <dgm:prSet presAssocID="{3300F599-7774-40A5-8EE1-323932C4CDA9}" presName="text2" presStyleLbl="fgAcc2" presStyleIdx="3" presStyleCnt="4" custScaleY="61901" custLinFactNeighborY="3480">
        <dgm:presLayoutVars>
          <dgm:chPref val="3"/>
        </dgm:presLayoutVars>
      </dgm:prSet>
      <dgm:spPr/>
      <dgm:t>
        <a:bodyPr/>
        <a:lstStyle/>
        <a:p>
          <a:endParaRPr lang="en-US"/>
        </a:p>
      </dgm:t>
    </dgm:pt>
    <dgm:pt modelId="{27E81A73-E17A-4057-9CAF-A6CE981B1463}" type="pres">
      <dgm:prSet presAssocID="{3300F599-7774-40A5-8EE1-323932C4CDA9}" presName="hierChild3" presStyleCnt="0"/>
      <dgm:spPr/>
    </dgm:pt>
  </dgm:ptLst>
  <dgm:cxnLst>
    <dgm:cxn modelId="{C8CA8FB6-E6D0-42AD-8B04-FCF715FA3D61}" type="presOf" srcId="{19E8E202-1E6F-48E5-A45A-00AE04D3EBFF}" destId="{DCC65D05-767F-46A7-ABE2-F036F1C7AFA1}" srcOrd="0" destOrd="0" presId="urn:microsoft.com/office/officeart/2005/8/layout/hierarchy1"/>
    <dgm:cxn modelId="{05EE0745-F068-4E6A-91D9-49CC38631263}" type="presOf" srcId="{86A460FB-F75F-4C8F-96DF-536D93AE22C7}" destId="{B168E5F7-E986-4A62-AE03-5143E96683A1}" srcOrd="0" destOrd="0" presId="urn:microsoft.com/office/officeart/2005/8/layout/hierarchy1"/>
    <dgm:cxn modelId="{0D6D545A-056F-4B10-AB75-395B7C319783}" type="presOf" srcId="{3300F599-7774-40A5-8EE1-323932C4CDA9}" destId="{0CEB8457-AF63-4221-85F8-24CCE02902E4}" srcOrd="0" destOrd="0" presId="urn:microsoft.com/office/officeart/2005/8/layout/hierarchy1"/>
    <dgm:cxn modelId="{7E8A7CFA-EB7E-46D8-BE50-5299407C5E09}" type="presOf" srcId="{3C1DB1C0-0CB4-4B0E-9FB3-4F814112282C}" destId="{4341F377-50D7-442E-810E-2401F99581D9}" srcOrd="0" destOrd="0" presId="urn:microsoft.com/office/officeart/2005/8/layout/hierarchy1"/>
    <dgm:cxn modelId="{6A66A837-A84A-4D90-B339-B22420F70B96}" type="presOf" srcId="{082905F5-ED13-4705-BC7C-71B82282FAC8}" destId="{EB3A3AE7-0434-42F7-A127-49EEC72C27BD}" srcOrd="0" destOrd="0" presId="urn:microsoft.com/office/officeart/2005/8/layout/hierarchy1"/>
    <dgm:cxn modelId="{1EC6B897-9F53-49F0-8969-52997001C032}" type="presOf" srcId="{1B2A6070-7118-42D0-AA38-4E6D94DAD7AC}" destId="{61B3A031-C8DA-46E0-A6FC-B70526BE5B7D}" srcOrd="0" destOrd="0" presId="urn:microsoft.com/office/officeart/2005/8/layout/hierarchy1"/>
    <dgm:cxn modelId="{69DABD8F-B0D1-450E-A0D3-3B87DB143DF7}" srcId="{19E8E202-1E6F-48E5-A45A-00AE04D3EBFF}" destId="{082905F5-ED13-4705-BC7C-71B82282FAC8}" srcOrd="0" destOrd="0" parTransId="{E0581E5E-F23E-4A20-AAE4-CAA982293F4D}" sibTransId="{775F9658-8F53-461D-AA1F-E5E8F772D0B4}"/>
    <dgm:cxn modelId="{2275A465-52B8-41A5-A1C2-7F0BBE995A8A}" srcId="{082905F5-ED13-4705-BC7C-71B82282FAC8}" destId="{3300F599-7774-40A5-8EE1-323932C4CDA9}" srcOrd="3" destOrd="0" parTransId="{86A460FB-F75F-4C8F-96DF-536D93AE22C7}" sibTransId="{DCFEB6FF-84A3-431B-8C6A-4CC1BBD64389}"/>
    <dgm:cxn modelId="{9E47790F-7E07-454C-8587-61B9FE354D9C}" srcId="{082905F5-ED13-4705-BC7C-71B82282FAC8}" destId="{1B2A6070-7118-42D0-AA38-4E6D94DAD7AC}" srcOrd="2" destOrd="0" parTransId="{92717D28-567D-4E7F-B757-20F06F7A8077}" sibTransId="{2F7DC599-07C8-4094-83BC-2727981D540B}"/>
    <dgm:cxn modelId="{1A23C40D-5CB2-4B59-8D99-E8E1D1632AF5}" type="presOf" srcId="{464050A2-8119-4EC5-ADA4-E48814ACA33B}" destId="{A8012BA5-6778-40F0-BD01-84E5C62532D1}" srcOrd="0" destOrd="0" presId="urn:microsoft.com/office/officeart/2005/8/layout/hierarchy1"/>
    <dgm:cxn modelId="{86A16482-F4C5-4043-9CC9-4BB5A83B8B19}" type="presOf" srcId="{13CF6E23-3B4B-49FC-9228-A2E533A13C20}" destId="{EF0AECEE-AAE4-4D43-AAA4-940021A92B9E}" srcOrd="0" destOrd="0" presId="urn:microsoft.com/office/officeart/2005/8/layout/hierarchy1"/>
    <dgm:cxn modelId="{41F1A94C-2190-4B7E-BE5A-4CFFAF9A7C58}" type="presOf" srcId="{229A4449-59F4-45DE-B9B2-2B4B1C2562DB}" destId="{B1280A94-4C50-414F-A5CD-5365637F4E81}" srcOrd="0" destOrd="0" presId="urn:microsoft.com/office/officeart/2005/8/layout/hierarchy1"/>
    <dgm:cxn modelId="{39276D26-088E-432D-985F-F10E00784FD5}" srcId="{082905F5-ED13-4705-BC7C-71B82282FAC8}" destId="{13CF6E23-3B4B-49FC-9228-A2E533A13C20}" srcOrd="1" destOrd="0" parTransId="{464050A2-8119-4EC5-ADA4-E48814ACA33B}" sibTransId="{90131C62-277D-408A-85DF-224D5E6ACDBB}"/>
    <dgm:cxn modelId="{CF7C1F81-32FA-439B-BA9F-ABF031868F4C}" srcId="{082905F5-ED13-4705-BC7C-71B82282FAC8}" destId="{229A4449-59F4-45DE-B9B2-2B4B1C2562DB}" srcOrd="0" destOrd="0" parTransId="{3C1DB1C0-0CB4-4B0E-9FB3-4F814112282C}" sibTransId="{63160601-B1E2-485A-9371-04069783C08A}"/>
    <dgm:cxn modelId="{7E13FAC7-8230-4962-9A7C-D5BC8A0CA288}" type="presOf" srcId="{92717D28-567D-4E7F-B757-20F06F7A8077}" destId="{0044EE07-9585-41DF-99C9-6767868F6A51}" srcOrd="0" destOrd="0" presId="urn:microsoft.com/office/officeart/2005/8/layout/hierarchy1"/>
    <dgm:cxn modelId="{42439346-77D4-40EE-B19D-08172E3C48FB}" type="presParOf" srcId="{DCC65D05-767F-46A7-ABE2-F036F1C7AFA1}" destId="{857E74D6-9A6D-445D-B6AD-F19E73D41D9D}" srcOrd="0" destOrd="0" presId="urn:microsoft.com/office/officeart/2005/8/layout/hierarchy1"/>
    <dgm:cxn modelId="{07413BE6-D664-41BD-8F66-666E86B03F5F}" type="presParOf" srcId="{857E74D6-9A6D-445D-B6AD-F19E73D41D9D}" destId="{28CC1BF1-037D-471B-BA6F-5BA53B593176}" srcOrd="0" destOrd="0" presId="urn:microsoft.com/office/officeart/2005/8/layout/hierarchy1"/>
    <dgm:cxn modelId="{88A67235-3A85-4657-89E5-51F39135C3EB}" type="presParOf" srcId="{28CC1BF1-037D-471B-BA6F-5BA53B593176}" destId="{FD3E05C3-529F-40AD-9638-5E51EE281DCB}" srcOrd="0" destOrd="0" presId="urn:microsoft.com/office/officeart/2005/8/layout/hierarchy1"/>
    <dgm:cxn modelId="{DEB18312-6A4B-4D11-9FFE-536F3961548B}" type="presParOf" srcId="{28CC1BF1-037D-471B-BA6F-5BA53B593176}" destId="{EB3A3AE7-0434-42F7-A127-49EEC72C27BD}" srcOrd="1" destOrd="0" presId="urn:microsoft.com/office/officeart/2005/8/layout/hierarchy1"/>
    <dgm:cxn modelId="{441FEBD2-14B6-4FC7-A1C5-240F647E25BD}" type="presParOf" srcId="{857E74D6-9A6D-445D-B6AD-F19E73D41D9D}" destId="{2D71D910-161F-49E7-BC7B-BDF69F019D29}" srcOrd="1" destOrd="0" presId="urn:microsoft.com/office/officeart/2005/8/layout/hierarchy1"/>
    <dgm:cxn modelId="{781680D9-0956-4BD0-986B-5463AE9FB4D5}" type="presParOf" srcId="{2D71D910-161F-49E7-BC7B-BDF69F019D29}" destId="{4341F377-50D7-442E-810E-2401F99581D9}" srcOrd="0" destOrd="0" presId="urn:microsoft.com/office/officeart/2005/8/layout/hierarchy1"/>
    <dgm:cxn modelId="{5B9F4A7D-ABE3-4A96-A1CC-6362C75B5026}" type="presParOf" srcId="{2D71D910-161F-49E7-BC7B-BDF69F019D29}" destId="{0E6D4E8C-7E59-422F-A855-8958B609A012}" srcOrd="1" destOrd="0" presId="urn:microsoft.com/office/officeart/2005/8/layout/hierarchy1"/>
    <dgm:cxn modelId="{73625F8A-4777-423B-BE5A-A64C5DAD991B}" type="presParOf" srcId="{0E6D4E8C-7E59-422F-A855-8958B609A012}" destId="{69B55E90-0C64-474A-B245-9E66F6E6A388}" srcOrd="0" destOrd="0" presId="urn:microsoft.com/office/officeart/2005/8/layout/hierarchy1"/>
    <dgm:cxn modelId="{0078FA80-F8E5-4F65-9392-0A04BD236742}" type="presParOf" srcId="{69B55E90-0C64-474A-B245-9E66F6E6A388}" destId="{D1C37599-2EC8-4080-AEB7-9CDB6BE108F3}" srcOrd="0" destOrd="0" presId="urn:microsoft.com/office/officeart/2005/8/layout/hierarchy1"/>
    <dgm:cxn modelId="{0856E303-586A-4966-A8A9-3421879D4C57}" type="presParOf" srcId="{69B55E90-0C64-474A-B245-9E66F6E6A388}" destId="{B1280A94-4C50-414F-A5CD-5365637F4E81}" srcOrd="1" destOrd="0" presId="urn:microsoft.com/office/officeart/2005/8/layout/hierarchy1"/>
    <dgm:cxn modelId="{8D07210F-8A66-4648-815E-1329A193676E}" type="presParOf" srcId="{0E6D4E8C-7E59-422F-A855-8958B609A012}" destId="{BDA589E1-0AAF-4FC9-B520-E31511263680}" srcOrd="1" destOrd="0" presId="urn:microsoft.com/office/officeart/2005/8/layout/hierarchy1"/>
    <dgm:cxn modelId="{48840C3E-7975-4BF2-BE4D-C4CC437A594E}" type="presParOf" srcId="{2D71D910-161F-49E7-BC7B-BDF69F019D29}" destId="{A8012BA5-6778-40F0-BD01-84E5C62532D1}" srcOrd="2" destOrd="0" presId="urn:microsoft.com/office/officeart/2005/8/layout/hierarchy1"/>
    <dgm:cxn modelId="{DD3A0C7B-D33D-4436-B412-8FA0D0B5DD90}" type="presParOf" srcId="{2D71D910-161F-49E7-BC7B-BDF69F019D29}" destId="{66CC0F8A-0BF2-49E6-A297-62050B82B333}" srcOrd="3" destOrd="0" presId="urn:microsoft.com/office/officeart/2005/8/layout/hierarchy1"/>
    <dgm:cxn modelId="{6A84D03F-992D-47A4-85B3-9B283059ADC2}" type="presParOf" srcId="{66CC0F8A-0BF2-49E6-A297-62050B82B333}" destId="{55430E2F-1E2A-4B6B-9C09-A0278B7CF0B0}" srcOrd="0" destOrd="0" presId="urn:microsoft.com/office/officeart/2005/8/layout/hierarchy1"/>
    <dgm:cxn modelId="{748D86C4-3FDF-466A-8635-D6167608D722}" type="presParOf" srcId="{55430E2F-1E2A-4B6B-9C09-A0278B7CF0B0}" destId="{ED37E2F0-13A7-4ADE-A3B4-5FB948F6E12B}" srcOrd="0" destOrd="0" presId="urn:microsoft.com/office/officeart/2005/8/layout/hierarchy1"/>
    <dgm:cxn modelId="{9B75D65C-A6FA-487C-86D3-09204A7A3D93}" type="presParOf" srcId="{55430E2F-1E2A-4B6B-9C09-A0278B7CF0B0}" destId="{EF0AECEE-AAE4-4D43-AAA4-940021A92B9E}" srcOrd="1" destOrd="0" presId="urn:microsoft.com/office/officeart/2005/8/layout/hierarchy1"/>
    <dgm:cxn modelId="{766783AB-DCEB-4C1A-8737-C0E869CB290A}" type="presParOf" srcId="{66CC0F8A-0BF2-49E6-A297-62050B82B333}" destId="{80874C3A-95B0-407E-8793-4FA0B181E2A9}" srcOrd="1" destOrd="0" presId="urn:microsoft.com/office/officeart/2005/8/layout/hierarchy1"/>
    <dgm:cxn modelId="{8FBA0194-9711-4756-8E56-5C3DB6CF1845}" type="presParOf" srcId="{2D71D910-161F-49E7-BC7B-BDF69F019D29}" destId="{0044EE07-9585-41DF-99C9-6767868F6A51}" srcOrd="4" destOrd="0" presId="urn:microsoft.com/office/officeart/2005/8/layout/hierarchy1"/>
    <dgm:cxn modelId="{F216AF39-3B59-4C63-A4D6-CE0C1C986DEB}" type="presParOf" srcId="{2D71D910-161F-49E7-BC7B-BDF69F019D29}" destId="{89B3EBAE-9E5F-4BF6-AA92-F0FACDA3ED87}" srcOrd="5" destOrd="0" presId="urn:microsoft.com/office/officeart/2005/8/layout/hierarchy1"/>
    <dgm:cxn modelId="{52248A42-5CA8-4278-9731-7D0629082867}" type="presParOf" srcId="{89B3EBAE-9E5F-4BF6-AA92-F0FACDA3ED87}" destId="{A9C6B7EB-C689-442B-B1E5-2B139098D475}" srcOrd="0" destOrd="0" presId="urn:microsoft.com/office/officeart/2005/8/layout/hierarchy1"/>
    <dgm:cxn modelId="{C8600E6F-85EC-4CA9-8556-7C6B3DDE20BA}" type="presParOf" srcId="{A9C6B7EB-C689-442B-B1E5-2B139098D475}" destId="{0E915E61-3971-4B41-BBF8-CD964127A828}" srcOrd="0" destOrd="0" presId="urn:microsoft.com/office/officeart/2005/8/layout/hierarchy1"/>
    <dgm:cxn modelId="{817E415A-A31F-4197-9B87-D9B4D554ED03}" type="presParOf" srcId="{A9C6B7EB-C689-442B-B1E5-2B139098D475}" destId="{61B3A031-C8DA-46E0-A6FC-B70526BE5B7D}" srcOrd="1" destOrd="0" presId="urn:microsoft.com/office/officeart/2005/8/layout/hierarchy1"/>
    <dgm:cxn modelId="{C66193B0-89FF-4A82-B9FA-BA1697FE9FBE}" type="presParOf" srcId="{89B3EBAE-9E5F-4BF6-AA92-F0FACDA3ED87}" destId="{A720F011-8C45-419D-AF34-DAAB87716724}" srcOrd="1" destOrd="0" presId="urn:microsoft.com/office/officeart/2005/8/layout/hierarchy1"/>
    <dgm:cxn modelId="{0379BDC8-F8E1-409D-ADBD-30AF30D423C3}" type="presParOf" srcId="{2D71D910-161F-49E7-BC7B-BDF69F019D29}" destId="{B168E5F7-E986-4A62-AE03-5143E96683A1}" srcOrd="6" destOrd="0" presId="urn:microsoft.com/office/officeart/2005/8/layout/hierarchy1"/>
    <dgm:cxn modelId="{19F7EE08-C9BA-4373-B237-17CE3526B594}" type="presParOf" srcId="{2D71D910-161F-49E7-BC7B-BDF69F019D29}" destId="{3D3FF381-6076-483F-BC2C-ED852D68AE54}" srcOrd="7" destOrd="0" presId="urn:microsoft.com/office/officeart/2005/8/layout/hierarchy1"/>
    <dgm:cxn modelId="{F4420B48-7DD0-4439-BA5D-3BE766CE0960}" type="presParOf" srcId="{3D3FF381-6076-483F-BC2C-ED852D68AE54}" destId="{CEEFA6E8-8164-4570-9618-E655A83CAF4F}" srcOrd="0" destOrd="0" presId="urn:microsoft.com/office/officeart/2005/8/layout/hierarchy1"/>
    <dgm:cxn modelId="{EEFFFE5A-F7B5-46B3-98F4-62C319A1E700}" type="presParOf" srcId="{CEEFA6E8-8164-4570-9618-E655A83CAF4F}" destId="{8D057728-F42D-4369-9011-F993239EFD71}" srcOrd="0" destOrd="0" presId="urn:microsoft.com/office/officeart/2005/8/layout/hierarchy1"/>
    <dgm:cxn modelId="{304F8F70-7042-494D-9268-CA8EE5576150}" type="presParOf" srcId="{CEEFA6E8-8164-4570-9618-E655A83CAF4F}" destId="{0CEB8457-AF63-4221-85F8-24CCE02902E4}" srcOrd="1" destOrd="0" presId="urn:microsoft.com/office/officeart/2005/8/layout/hierarchy1"/>
    <dgm:cxn modelId="{BC618268-98AF-42B5-BF22-860CE8E2C703}" type="presParOf" srcId="{3D3FF381-6076-483F-BC2C-ED852D68AE54}" destId="{27E81A73-E17A-4057-9CAF-A6CE981B1463}"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68E5F7-E986-4A62-AE03-5143E96683A1}">
      <dsp:nvSpPr>
        <dsp:cNvPr id="0" name=""/>
        <dsp:cNvSpPr/>
      </dsp:nvSpPr>
      <dsp:spPr>
        <a:xfrm>
          <a:off x="5424603" y="1680409"/>
          <a:ext cx="4259631" cy="727075"/>
        </a:xfrm>
        <a:custGeom>
          <a:avLst/>
          <a:gdLst/>
          <a:ahLst/>
          <a:cxnLst/>
          <a:rect l="0" t="0" r="0" b="0"/>
          <a:pathLst>
            <a:path>
              <a:moveTo>
                <a:pt x="0" y="0"/>
              </a:moveTo>
              <a:lnTo>
                <a:pt x="0" y="511835"/>
              </a:lnTo>
              <a:lnTo>
                <a:pt x="4259631" y="511835"/>
              </a:lnTo>
              <a:lnTo>
                <a:pt x="4259631" y="727075"/>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044EE07-9585-41DF-99C9-6767868F6A51}">
      <dsp:nvSpPr>
        <dsp:cNvPr id="0" name=""/>
        <dsp:cNvSpPr/>
      </dsp:nvSpPr>
      <dsp:spPr>
        <a:xfrm>
          <a:off x="5424603" y="1680409"/>
          <a:ext cx="1416438" cy="718429"/>
        </a:xfrm>
        <a:custGeom>
          <a:avLst/>
          <a:gdLst/>
          <a:ahLst/>
          <a:cxnLst/>
          <a:rect l="0" t="0" r="0" b="0"/>
          <a:pathLst>
            <a:path>
              <a:moveTo>
                <a:pt x="0" y="0"/>
              </a:moveTo>
              <a:lnTo>
                <a:pt x="0" y="503189"/>
              </a:lnTo>
              <a:lnTo>
                <a:pt x="1416438" y="503189"/>
              </a:lnTo>
              <a:lnTo>
                <a:pt x="1416438" y="718429"/>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8012BA5-6778-40F0-BD01-84E5C62532D1}">
      <dsp:nvSpPr>
        <dsp:cNvPr id="0" name=""/>
        <dsp:cNvSpPr/>
      </dsp:nvSpPr>
      <dsp:spPr>
        <a:xfrm>
          <a:off x="4004726" y="1680409"/>
          <a:ext cx="1419877" cy="675732"/>
        </a:xfrm>
        <a:custGeom>
          <a:avLst/>
          <a:gdLst/>
          <a:ahLst/>
          <a:cxnLst/>
          <a:rect l="0" t="0" r="0" b="0"/>
          <a:pathLst>
            <a:path>
              <a:moveTo>
                <a:pt x="1419877" y="0"/>
              </a:moveTo>
              <a:lnTo>
                <a:pt x="1419877" y="460491"/>
              </a:lnTo>
              <a:lnTo>
                <a:pt x="0" y="460491"/>
              </a:lnTo>
              <a:lnTo>
                <a:pt x="0" y="675732"/>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341F377-50D7-442E-810E-2401F99581D9}">
      <dsp:nvSpPr>
        <dsp:cNvPr id="0" name=""/>
        <dsp:cNvSpPr/>
      </dsp:nvSpPr>
      <dsp:spPr>
        <a:xfrm>
          <a:off x="1164971" y="1680409"/>
          <a:ext cx="4259631" cy="675732"/>
        </a:xfrm>
        <a:custGeom>
          <a:avLst/>
          <a:gdLst/>
          <a:ahLst/>
          <a:cxnLst/>
          <a:rect l="0" t="0" r="0" b="0"/>
          <a:pathLst>
            <a:path>
              <a:moveTo>
                <a:pt x="4259631" y="0"/>
              </a:moveTo>
              <a:lnTo>
                <a:pt x="4259631" y="460491"/>
              </a:lnTo>
              <a:lnTo>
                <a:pt x="0" y="460491"/>
              </a:lnTo>
              <a:lnTo>
                <a:pt x="0" y="675732"/>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D3E05C3-529F-40AD-9638-5E51EE281DCB}">
      <dsp:nvSpPr>
        <dsp:cNvPr id="0" name=""/>
        <dsp:cNvSpPr/>
      </dsp:nvSpPr>
      <dsp:spPr>
        <a:xfrm>
          <a:off x="1972024" y="726664"/>
          <a:ext cx="6905156" cy="953745"/>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B3A3AE7-0434-42F7-A127-49EEC72C27BD}">
      <dsp:nvSpPr>
        <dsp:cNvPr id="0" name=""/>
        <dsp:cNvSpPr/>
      </dsp:nvSpPr>
      <dsp:spPr>
        <a:xfrm>
          <a:off x="2230184" y="971915"/>
          <a:ext cx="6905156" cy="953745"/>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en-US" sz="4100" kern="1200" dirty="0" smtClean="0"/>
            <a:t>Acquisition techniques</a:t>
          </a:r>
          <a:endParaRPr lang="en-US" sz="4100" kern="1200" dirty="0"/>
        </a:p>
      </dsp:txBody>
      <dsp:txXfrm>
        <a:off x="2258118" y="999849"/>
        <a:ext cx="6849288" cy="897877"/>
      </dsp:txXfrm>
    </dsp:sp>
    <dsp:sp modelId="{D1C37599-2EC8-4080-AEB7-9CDB6BE108F3}">
      <dsp:nvSpPr>
        <dsp:cNvPr id="0" name=""/>
        <dsp:cNvSpPr/>
      </dsp:nvSpPr>
      <dsp:spPr>
        <a:xfrm>
          <a:off x="3254" y="2356142"/>
          <a:ext cx="2323435" cy="892723"/>
        </a:xfrm>
        <a:prstGeom prst="roundRect">
          <a:avLst>
            <a:gd name="adj" fmla="val 10000"/>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280A94-4C50-414F-A5CD-5365637F4E81}">
      <dsp:nvSpPr>
        <dsp:cNvPr id="0" name=""/>
        <dsp:cNvSpPr/>
      </dsp:nvSpPr>
      <dsp:spPr>
        <a:xfrm>
          <a:off x="261413" y="2601393"/>
          <a:ext cx="2323435" cy="892723"/>
        </a:xfrm>
        <a:prstGeom prst="roundRect">
          <a:avLst>
            <a:gd name="adj" fmla="val 10000"/>
          </a:avLst>
        </a:prstGeom>
        <a:solidFill>
          <a:schemeClr val="lt1">
            <a:alpha val="90000"/>
            <a:hueOff val="0"/>
            <a:satOff val="0"/>
            <a:lumOff val="0"/>
            <a:alphaOff val="0"/>
          </a:schemeClr>
        </a:solidFill>
        <a:ln w="12700" cap="flat" cmpd="sng" algn="ctr">
          <a:solidFill>
            <a:srgbClr val="00B0F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i="0" u="none" kern="1200" dirty="0" smtClean="0"/>
            <a:t>API Calls</a:t>
          </a:r>
          <a:endParaRPr lang="en-US" sz="2400" kern="1200" dirty="0"/>
        </a:p>
      </dsp:txBody>
      <dsp:txXfrm>
        <a:off x="287560" y="2627540"/>
        <a:ext cx="2271141" cy="840429"/>
      </dsp:txXfrm>
    </dsp:sp>
    <dsp:sp modelId="{ED37E2F0-13A7-4ADE-A3B4-5FB948F6E12B}">
      <dsp:nvSpPr>
        <dsp:cNvPr id="0" name=""/>
        <dsp:cNvSpPr/>
      </dsp:nvSpPr>
      <dsp:spPr>
        <a:xfrm>
          <a:off x="2843008" y="2356142"/>
          <a:ext cx="2323435" cy="1023280"/>
        </a:xfrm>
        <a:prstGeom prst="roundRect">
          <a:avLst>
            <a:gd name="adj" fmla="val 10000"/>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0AECEE-AAE4-4D43-AAA4-940021A92B9E}">
      <dsp:nvSpPr>
        <dsp:cNvPr id="0" name=""/>
        <dsp:cNvSpPr/>
      </dsp:nvSpPr>
      <dsp:spPr>
        <a:xfrm>
          <a:off x="3101167" y="2601393"/>
          <a:ext cx="2323435" cy="1023280"/>
        </a:xfrm>
        <a:prstGeom prst="roundRect">
          <a:avLst>
            <a:gd name="adj" fmla="val 10000"/>
          </a:avLst>
        </a:prstGeom>
        <a:solidFill>
          <a:schemeClr val="lt1">
            <a:alpha val="90000"/>
            <a:hueOff val="0"/>
            <a:satOff val="0"/>
            <a:lumOff val="0"/>
            <a:alphaOff val="0"/>
          </a:schemeClr>
        </a:solidFill>
        <a:ln w="12700" cap="flat" cmpd="sng" algn="ctr">
          <a:solidFill>
            <a:srgbClr val="7030A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i="0" u="none" kern="1200" dirty="0" smtClean="0"/>
            <a:t>Web Scraping</a:t>
          </a:r>
          <a:endParaRPr lang="en-US" sz="2400" kern="1200" dirty="0"/>
        </a:p>
      </dsp:txBody>
      <dsp:txXfrm>
        <a:off x="3131138" y="2631364"/>
        <a:ext cx="2263493" cy="963338"/>
      </dsp:txXfrm>
    </dsp:sp>
    <dsp:sp modelId="{0E915E61-3971-4B41-BBF8-CD964127A828}">
      <dsp:nvSpPr>
        <dsp:cNvPr id="0" name=""/>
        <dsp:cNvSpPr/>
      </dsp:nvSpPr>
      <dsp:spPr>
        <a:xfrm>
          <a:off x="5679324" y="2398839"/>
          <a:ext cx="2323435" cy="954379"/>
        </a:xfrm>
        <a:prstGeom prst="roundRect">
          <a:avLst>
            <a:gd name="adj" fmla="val 10000"/>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1B3A031-C8DA-46E0-A6FC-B70526BE5B7D}">
      <dsp:nvSpPr>
        <dsp:cNvPr id="0" name=""/>
        <dsp:cNvSpPr/>
      </dsp:nvSpPr>
      <dsp:spPr>
        <a:xfrm>
          <a:off x="5937483" y="2644091"/>
          <a:ext cx="2323435" cy="954379"/>
        </a:xfrm>
        <a:prstGeom prst="roundRect">
          <a:avLst>
            <a:gd name="adj" fmla="val 10000"/>
          </a:avLst>
        </a:prstGeom>
        <a:solidFill>
          <a:schemeClr val="lt1">
            <a:alpha val="90000"/>
            <a:hueOff val="0"/>
            <a:satOff val="0"/>
            <a:lumOff val="0"/>
            <a:alphaOff val="0"/>
          </a:schemeClr>
        </a:solidFill>
        <a:ln w="12700" cap="flat" cmpd="sng" algn="ctr">
          <a:solidFill>
            <a:schemeClr val="accent6">
              <a:lumMod val="75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i="0" u="none" kern="1200" dirty="0" smtClean="0"/>
            <a:t>Database Queries</a:t>
          </a:r>
          <a:endParaRPr lang="en-US" sz="2400" kern="1200" dirty="0"/>
        </a:p>
      </dsp:txBody>
      <dsp:txXfrm>
        <a:off x="5965436" y="2672044"/>
        <a:ext cx="2267529" cy="898473"/>
      </dsp:txXfrm>
    </dsp:sp>
    <dsp:sp modelId="{8D057728-F42D-4369-9011-F993239EFD71}">
      <dsp:nvSpPr>
        <dsp:cNvPr id="0" name=""/>
        <dsp:cNvSpPr/>
      </dsp:nvSpPr>
      <dsp:spPr>
        <a:xfrm>
          <a:off x="8522517" y="2407485"/>
          <a:ext cx="2323435" cy="913275"/>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CEB8457-AF63-4221-85F8-24CCE02902E4}">
      <dsp:nvSpPr>
        <dsp:cNvPr id="0" name=""/>
        <dsp:cNvSpPr/>
      </dsp:nvSpPr>
      <dsp:spPr>
        <a:xfrm>
          <a:off x="8780676" y="2652736"/>
          <a:ext cx="2323435" cy="913275"/>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i="0" u="none" kern="1200" dirty="0" smtClean="0"/>
            <a:t>File Ingestion</a:t>
          </a:r>
          <a:endParaRPr lang="en-US" sz="2400" kern="1200" dirty="0"/>
        </a:p>
      </dsp:txBody>
      <dsp:txXfrm>
        <a:off x="8807425" y="2679485"/>
        <a:ext cx="2269937" cy="85977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51FB72-7A15-41E1-A268-2D7150568091}" type="datetimeFigureOut">
              <a:rPr lang="en-US" smtClean="0"/>
              <a:t>10/25/2025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C7FD1F-2394-4366-B8F6-9E1635C3BE70}" type="slidenum">
              <a:rPr lang="en-US" smtClean="0"/>
              <a:t>‹#›</a:t>
            </a:fld>
            <a:endParaRPr lang="en-US"/>
          </a:p>
        </p:txBody>
      </p:sp>
    </p:spTree>
    <p:extLst>
      <p:ext uri="{BB962C8B-B14F-4D97-AF65-F5344CB8AC3E}">
        <p14:creationId xmlns:p14="http://schemas.microsoft.com/office/powerpoint/2010/main" val="1780125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C7FD1F-2394-4366-B8F6-9E1635C3BE70}" type="slidenum">
              <a:rPr lang="en-US" smtClean="0"/>
              <a:t>1</a:t>
            </a:fld>
            <a:endParaRPr lang="en-US"/>
          </a:p>
        </p:txBody>
      </p:sp>
    </p:spTree>
    <p:extLst>
      <p:ext uri="{BB962C8B-B14F-4D97-AF65-F5344CB8AC3E}">
        <p14:creationId xmlns:p14="http://schemas.microsoft.com/office/powerpoint/2010/main" val="40415791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Database name </a:t>
            </a:r>
            <a:r>
              <a:rPr lang="en-US" dirty="0" smtClean="0">
                <a:sym typeface="Wingdings" panose="05000000000000000000" pitchFamily="2" charset="2"/>
              </a:rPr>
              <a:t> </a:t>
            </a:r>
            <a:r>
              <a:rPr lang="en-US" dirty="0" err="1" smtClean="0">
                <a:sym typeface="Wingdings" panose="05000000000000000000" pitchFamily="2" charset="2"/>
              </a:rPr>
              <a:t>RKtask</a:t>
            </a:r>
            <a:r>
              <a:rPr lang="en-US" dirty="0" smtClean="0">
                <a:sym typeface="Wingdings" panose="05000000000000000000" pitchFamily="2" charset="2"/>
              </a:rPr>
              <a:t>  import flat file</a:t>
            </a:r>
            <a:endParaRPr lang="en-US" dirty="0"/>
          </a:p>
        </p:txBody>
      </p:sp>
      <p:sp>
        <p:nvSpPr>
          <p:cNvPr id="4" name="Slide Number Placeholder 3"/>
          <p:cNvSpPr>
            <a:spLocks noGrp="1"/>
          </p:cNvSpPr>
          <p:nvPr>
            <p:ph type="sldNum" sz="quarter" idx="10"/>
          </p:nvPr>
        </p:nvSpPr>
        <p:spPr/>
        <p:txBody>
          <a:bodyPr/>
          <a:lstStyle/>
          <a:p>
            <a:fld id="{0AC7FD1F-2394-4366-B8F6-9E1635C3BE70}" type="slidenum">
              <a:rPr lang="en-US" smtClean="0"/>
              <a:t>15</a:t>
            </a:fld>
            <a:endParaRPr lang="en-US"/>
          </a:p>
        </p:txBody>
      </p:sp>
    </p:spTree>
    <p:extLst>
      <p:ext uri="{BB962C8B-B14F-4D97-AF65-F5344CB8AC3E}">
        <p14:creationId xmlns:p14="http://schemas.microsoft.com/office/powerpoint/2010/main" val="25645496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D4F4C4A-5594-4B1A-8084-097955F88929}" type="datetimeFigureOut">
              <a:rPr lang="en-US" smtClean="0"/>
              <a:t>10/25/2025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56689F-7218-4CBB-98E1-B2F9FDE8182A}" type="slidenum">
              <a:rPr lang="en-US" smtClean="0"/>
              <a:t>‹#›</a:t>
            </a:fld>
            <a:endParaRPr lang="en-US"/>
          </a:p>
        </p:txBody>
      </p:sp>
    </p:spTree>
    <p:extLst>
      <p:ext uri="{BB962C8B-B14F-4D97-AF65-F5344CB8AC3E}">
        <p14:creationId xmlns:p14="http://schemas.microsoft.com/office/powerpoint/2010/main" val="32822662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D4F4C4A-5594-4B1A-8084-097955F88929}" type="datetimeFigureOut">
              <a:rPr lang="en-US" smtClean="0"/>
              <a:t>10/25/2025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56689F-7218-4CBB-98E1-B2F9FDE8182A}" type="slidenum">
              <a:rPr lang="en-US" smtClean="0"/>
              <a:t>‹#›</a:t>
            </a:fld>
            <a:endParaRPr lang="en-US"/>
          </a:p>
        </p:txBody>
      </p:sp>
    </p:spTree>
    <p:extLst>
      <p:ext uri="{BB962C8B-B14F-4D97-AF65-F5344CB8AC3E}">
        <p14:creationId xmlns:p14="http://schemas.microsoft.com/office/powerpoint/2010/main" val="20791065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D4F4C4A-5594-4B1A-8084-097955F88929}" type="datetimeFigureOut">
              <a:rPr lang="en-US" smtClean="0"/>
              <a:t>10/25/2025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56689F-7218-4CBB-98E1-B2F9FDE8182A}" type="slidenum">
              <a:rPr lang="en-US" smtClean="0"/>
              <a:t>‹#›</a:t>
            </a:fld>
            <a:endParaRPr lang="en-US"/>
          </a:p>
        </p:txBody>
      </p:sp>
    </p:spTree>
    <p:extLst>
      <p:ext uri="{BB962C8B-B14F-4D97-AF65-F5344CB8AC3E}">
        <p14:creationId xmlns:p14="http://schemas.microsoft.com/office/powerpoint/2010/main" val="27779316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D4F4C4A-5594-4B1A-8084-097955F88929}" type="datetimeFigureOut">
              <a:rPr lang="en-US" smtClean="0"/>
              <a:t>10/25/2025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56689F-7218-4CBB-98E1-B2F9FDE8182A}" type="slidenum">
              <a:rPr lang="en-US" smtClean="0"/>
              <a:t>‹#›</a:t>
            </a:fld>
            <a:endParaRPr lang="en-US"/>
          </a:p>
        </p:txBody>
      </p:sp>
    </p:spTree>
    <p:extLst>
      <p:ext uri="{BB962C8B-B14F-4D97-AF65-F5344CB8AC3E}">
        <p14:creationId xmlns:p14="http://schemas.microsoft.com/office/powerpoint/2010/main" val="2539586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D4F4C4A-5594-4B1A-8084-097955F88929}" type="datetimeFigureOut">
              <a:rPr lang="en-US" smtClean="0"/>
              <a:t>10/25/2025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56689F-7218-4CBB-98E1-B2F9FDE8182A}" type="slidenum">
              <a:rPr lang="en-US" smtClean="0"/>
              <a:t>‹#›</a:t>
            </a:fld>
            <a:endParaRPr lang="en-US"/>
          </a:p>
        </p:txBody>
      </p:sp>
    </p:spTree>
    <p:extLst>
      <p:ext uri="{BB962C8B-B14F-4D97-AF65-F5344CB8AC3E}">
        <p14:creationId xmlns:p14="http://schemas.microsoft.com/office/powerpoint/2010/main" val="360415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D4F4C4A-5594-4B1A-8084-097955F88929}" type="datetimeFigureOut">
              <a:rPr lang="en-US" smtClean="0"/>
              <a:t>10/25/2025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56689F-7218-4CBB-98E1-B2F9FDE8182A}" type="slidenum">
              <a:rPr lang="en-US" smtClean="0"/>
              <a:t>‹#›</a:t>
            </a:fld>
            <a:endParaRPr lang="en-US"/>
          </a:p>
        </p:txBody>
      </p:sp>
    </p:spTree>
    <p:extLst>
      <p:ext uri="{BB962C8B-B14F-4D97-AF65-F5344CB8AC3E}">
        <p14:creationId xmlns:p14="http://schemas.microsoft.com/office/powerpoint/2010/main" val="686838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D4F4C4A-5594-4B1A-8084-097955F88929}" type="datetimeFigureOut">
              <a:rPr lang="en-US" smtClean="0"/>
              <a:t>10/25/2025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56689F-7218-4CBB-98E1-B2F9FDE8182A}" type="slidenum">
              <a:rPr lang="en-US" smtClean="0"/>
              <a:t>‹#›</a:t>
            </a:fld>
            <a:endParaRPr lang="en-US"/>
          </a:p>
        </p:txBody>
      </p:sp>
    </p:spTree>
    <p:extLst>
      <p:ext uri="{BB962C8B-B14F-4D97-AF65-F5344CB8AC3E}">
        <p14:creationId xmlns:p14="http://schemas.microsoft.com/office/powerpoint/2010/main" val="26338204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D4F4C4A-5594-4B1A-8084-097955F88929}" type="datetimeFigureOut">
              <a:rPr lang="en-US" smtClean="0"/>
              <a:t>10/25/2025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56689F-7218-4CBB-98E1-B2F9FDE8182A}" type="slidenum">
              <a:rPr lang="en-US" smtClean="0"/>
              <a:t>‹#›</a:t>
            </a:fld>
            <a:endParaRPr lang="en-US"/>
          </a:p>
        </p:txBody>
      </p:sp>
    </p:spTree>
    <p:extLst>
      <p:ext uri="{BB962C8B-B14F-4D97-AF65-F5344CB8AC3E}">
        <p14:creationId xmlns:p14="http://schemas.microsoft.com/office/powerpoint/2010/main" val="20534730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4F4C4A-5594-4B1A-8084-097955F88929}" type="datetimeFigureOut">
              <a:rPr lang="en-US" smtClean="0"/>
              <a:t>10/25/2025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56689F-7218-4CBB-98E1-B2F9FDE8182A}" type="slidenum">
              <a:rPr lang="en-US" smtClean="0"/>
              <a:t>‹#›</a:t>
            </a:fld>
            <a:endParaRPr lang="en-US"/>
          </a:p>
        </p:txBody>
      </p:sp>
    </p:spTree>
    <p:extLst>
      <p:ext uri="{BB962C8B-B14F-4D97-AF65-F5344CB8AC3E}">
        <p14:creationId xmlns:p14="http://schemas.microsoft.com/office/powerpoint/2010/main" val="26635097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D4F4C4A-5594-4B1A-8084-097955F88929}" type="datetimeFigureOut">
              <a:rPr lang="en-US" smtClean="0"/>
              <a:t>10/25/2025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56689F-7218-4CBB-98E1-B2F9FDE8182A}" type="slidenum">
              <a:rPr lang="en-US" smtClean="0"/>
              <a:t>‹#›</a:t>
            </a:fld>
            <a:endParaRPr lang="en-US"/>
          </a:p>
        </p:txBody>
      </p:sp>
    </p:spTree>
    <p:extLst>
      <p:ext uri="{BB962C8B-B14F-4D97-AF65-F5344CB8AC3E}">
        <p14:creationId xmlns:p14="http://schemas.microsoft.com/office/powerpoint/2010/main" val="1335114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D4F4C4A-5594-4B1A-8084-097955F88929}" type="datetimeFigureOut">
              <a:rPr lang="en-US" smtClean="0"/>
              <a:t>10/25/2025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56689F-7218-4CBB-98E1-B2F9FDE8182A}" type="slidenum">
              <a:rPr lang="en-US" smtClean="0"/>
              <a:t>‹#›</a:t>
            </a:fld>
            <a:endParaRPr lang="en-US"/>
          </a:p>
        </p:txBody>
      </p:sp>
    </p:spTree>
    <p:extLst>
      <p:ext uri="{BB962C8B-B14F-4D97-AF65-F5344CB8AC3E}">
        <p14:creationId xmlns:p14="http://schemas.microsoft.com/office/powerpoint/2010/main" val="15371662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4F4C4A-5594-4B1A-8084-097955F88929}" type="datetimeFigureOut">
              <a:rPr lang="en-US" smtClean="0"/>
              <a:t>10/25/2025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56689F-7218-4CBB-98E1-B2F9FDE8182A}" type="slidenum">
              <a:rPr lang="en-US" smtClean="0"/>
              <a:t>‹#›</a:t>
            </a:fld>
            <a:endParaRPr lang="en-US"/>
          </a:p>
        </p:txBody>
      </p:sp>
    </p:spTree>
    <p:extLst>
      <p:ext uri="{BB962C8B-B14F-4D97-AF65-F5344CB8AC3E}">
        <p14:creationId xmlns:p14="http://schemas.microsoft.com/office/powerpoint/2010/main" val="7139496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778023" y="0"/>
            <a:ext cx="5215723" cy="1107996"/>
          </a:xfrm>
          <a:prstGeom prst="rect">
            <a:avLst/>
          </a:prstGeom>
          <a:solidFill>
            <a:schemeClr val="accent1">
              <a:lumMod val="40000"/>
              <a:lumOff val="60000"/>
            </a:schemeClr>
          </a:solidFill>
          <a:ln w="38100">
            <a:solidFill>
              <a:schemeClr val="accent1">
                <a:lumMod val="75000"/>
              </a:schemeClr>
            </a:solidFill>
          </a:ln>
        </p:spPr>
        <p:txBody>
          <a:bodyPr wrap="none" lIns="91440" tIns="45720" rIns="91440" bIns="45720">
            <a:spAutoFit/>
          </a:bodyPr>
          <a:lstStyle/>
          <a:p>
            <a:pPr algn="ctr"/>
            <a:r>
              <a:rPr lang="en-US" sz="6600" b="1" cap="none" spc="0" dirty="0" smtClean="0">
                <a:ln w="0"/>
                <a:solidFill>
                  <a:schemeClr val="tx1"/>
                </a:solidFill>
                <a:effectLst>
                  <a:outerShdw blurRad="38100" dist="19050" dir="2700000" algn="tl" rotWithShape="0">
                    <a:schemeClr val="dk1">
                      <a:alpha val="40000"/>
                    </a:schemeClr>
                  </a:outerShdw>
                </a:effectLst>
              </a:rPr>
              <a:t>Data Analytics</a:t>
            </a:r>
            <a:endParaRPr lang="en-US" sz="6600" b="1" cap="none" spc="0" dirty="0">
              <a:ln w="0"/>
              <a:solidFill>
                <a:schemeClr val="tx1"/>
              </a:solidFill>
              <a:effectLst>
                <a:outerShdw blurRad="38100" dist="19050" dir="2700000" algn="tl" rotWithShape="0">
                  <a:schemeClr val="dk1">
                    <a:alpha val="40000"/>
                  </a:schemeClr>
                </a:outerShdw>
              </a:effectLst>
            </a:endParaRPr>
          </a:p>
        </p:txBody>
      </p:sp>
      <p:sp>
        <p:nvSpPr>
          <p:cNvPr id="3" name="Rectangle 2"/>
          <p:cNvSpPr/>
          <p:nvPr/>
        </p:nvSpPr>
        <p:spPr>
          <a:xfrm rot="20163079">
            <a:off x="-48831" y="1719415"/>
            <a:ext cx="4762329" cy="769441"/>
          </a:xfrm>
          <a:prstGeom prst="rect">
            <a:avLst/>
          </a:prstGeom>
          <a:noFill/>
        </p:spPr>
        <p:txBody>
          <a:bodyPr wrap="none" lIns="91440" tIns="45720" rIns="91440" bIns="45720">
            <a:spAutoFit/>
          </a:bodyPr>
          <a:lstStyle/>
          <a:p>
            <a:pPr algn="ctr"/>
            <a:r>
              <a:rPr lang="en-US" sz="4400" b="1" cap="none" spc="0" dirty="0" err="1" smtClean="0">
                <a:ln w="0"/>
                <a:solidFill>
                  <a:schemeClr val="bg1"/>
                </a:solidFill>
                <a:effectLst>
                  <a:outerShdw blurRad="38100" dist="19050" dir="2700000" algn="tl" rotWithShape="0">
                    <a:schemeClr val="dk1">
                      <a:alpha val="40000"/>
                    </a:schemeClr>
                  </a:outerShdw>
                </a:effectLst>
              </a:rPr>
              <a:t>Dr.Wurood</a:t>
            </a:r>
            <a:r>
              <a:rPr lang="en-US" sz="4400" b="1" cap="none" spc="0" dirty="0" smtClean="0">
                <a:ln w="0"/>
                <a:solidFill>
                  <a:schemeClr val="bg1"/>
                </a:solidFill>
                <a:effectLst>
                  <a:outerShdw blurRad="38100" dist="19050" dir="2700000" algn="tl" rotWithShape="0">
                    <a:schemeClr val="dk1">
                      <a:alpha val="40000"/>
                    </a:schemeClr>
                  </a:outerShdw>
                </a:effectLst>
              </a:rPr>
              <a:t> Albayati</a:t>
            </a:r>
            <a:endParaRPr lang="en-US" sz="4400" b="1" cap="none" spc="0" dirty="0">
              <a:ln w="0"/>
              <a:solidFill>
                <a:schemeClr val="bg1"/>
              </a:solidFill>
              <a:effectLst>
                <a:outerShdw blurRad="38100" dist="19050" dir="2700000" algn="tl" rotWithShape="0">
                  <a:schemeClr val="dk1">
                    <a:alpha val="40000"/>
                  </a:schemeClr>
                </a:outerShdw>
              </a:effectLst>
            </a:endParaRPr>
          </a:p>
        </p:txBody>
      </p:sp>
      <p:sp>
        <p:nvSpPr>
          <p:cNvPr id="4" name="Rectangle 3"/>
          <p:cNvSpPr/>
          <p:nvPr/>
        </p:nvSpPr>
        <p:spPr>
          <a:xfrm>
            <a:off x="9692619" y="169277"/>
            <a:ext cx="2018630" cy="1631216"/>
          </a:xfrm>
          <a:prstGeom prst="rect">
            <a:avLst/>
          </a:prstGeom>
          <a:noFill/>
        </p:spPr>
        <p:txBody>
          <a:bodyPr wrap="none" lIns="91440" tIns="45720" rIns="91440" bIns="45720">
            <a:spAutoFit/>
          </a:bodyPr>
          <a:lstStyle/>
          <a:p>
            <a:pPr algn="ctr"/>
            <a:r>
              <a:rPr lang="en-US" sz="4400" b="1" cap="none" spc="0" dirty="0" smtClean="0">
                <a:ln w="0"/>
                <a:solidFill>
                  <a:srgbClr val="00B0F0"/>
                </a:solidFill>
                <a:effectLst>
                  <a:outerShdw blurRad="38100" dist="25400" dir="5400000" algn="ctr" rotWithShape="0">
                    <a:srgbClr val="6E747A">
                      <a:alpha val="43000"/>
                    </a:srgbClr>
                  </a:outerShdw>
                </a:effectLst>
              </a:rPr>
              <a:t>3</a:t>
            </a:r>
            <a:r>
              <a:rPr lang="en-US" sz="4400" b="1" cap="none" spc="0" baseline="30000" dirty="0" smtClean="0">
                <a:ln w="0"/>
                <a:solidFill>
                  <a:srgbClr val="00B0F0"/>
                </a:solidFill>
                <a:effectLst>
                  <a:outerShdw blurRad="38100" dist="25400" dir="5400000" algn="ctr" rotWithShape="0">
                    <a:srgbClr val="6E747A">
                      <a:alpha val="43000"/>
                    </a:srgbClr>
                  </a:outerShdw>
                </a:effectLst>
              </a:rPr>
              <a:t>rd</a:t>
            </a:r>
            <a:r>
              <a:rPr lang="en-US" sz="4400" b="1" cap="none" spc="0" dirty="0" smtClean="0">
                <a:ln w="0"/>
                <a:solidFill>
                  <a:srgbClr val="00B0F0"/>
                </a:solidFill>
                <a:effectLst>
                  <a:outerShdw blurRad="38100" dist="25400" dir="5400000" algn="ctr" rotWithShape="0">
                    <a:srgbClr val="6E747A">
                      <a:alpha val="43000"/>
                    </a:srgbClr>
                  </a:outerShdw>
                </a:effectLst>
              </a:rPr>
              <a:t>  IT</a:t>
            </a:r>
          </a:p>
          <a:p>
            <a:pPr algn="ctr"/>
            <a:r>
              <a:rPr lang="en-US" sz="2800" b="1" dirty="0" smtClean="0">
                <a:ln w="0"/>
                <a:solidFill>
                  <a:schemeClr val="accent1"/>
                </a:solidFill>
                <a:effectLst>
                  <a:outerShdw blurRad="38100" dist="25400" dir="5400000" algn="ctr" rotWithShape="0">
                    <a:srgbClr val="6E747A">
                      <a:alpha val="43000"/>
                    </a:srgbClr>
                  </a:outerShdw>
                </a:effectLst>
              </a:rPr>
              <a:t>2025-2026</a:t>
            </a:r>
          </a:p>
          <a:p>
            <a:pPr algn="ctr"/>
            <a:r>
              <a:rPr lang="en-US" sz="2800" b="1" cap="none" spc="0" dirty="0" smtClean="0">
                <a:ln w="0"/>
                <a:solidFill>
                  <a:schemeClr val="accent1"/>
                </a:solidFill>
                <a:effectLst>
                  <a:outerShdw blurRad="38100" dist="25400" dir="5400000" algn="ctr" rotWithShape="0">
                    <a:srgbClr val="6E747A">
                      <a:alpha val="43000"/>
                    </a:srgbClr>
                  </a:outerShdw>
                </a:effectLst>
              </a:rPr>
              <a:t>1</a:t>
            </a:r>
            <a:r>
              <a:rPr lang="en-US" sz="2800" b="1" cap="none" spc="0" baseline="30000" dirty="0" smtClean="0">
                <a:ln w="0"/>
                <a:solidFill>
                  <a:schemeClr val="accent1"/>
                </a:solidFill>
                <a:effectLst>
                  <a:outerShdw blurRad="38100" dist="25400" dir="5400000" algn="ctr" rotWithShape="0">
                    <a:srgbClr val="6E747A">
                      <a:alpha val="43000"/>
                    </a:srgbClr>
                  </a:outerShdw>
                </a:effectLst>
              </a:rPr>
              <a:t>st</a:t>
            </a:r>
            <a:r>
              <a:rPr lang="en-US" sz="2800" b="1" cap="none" spc="0" dirty="0" smtClean="0">
                <a:ln w="0"/>
                <a:solidFill>
                  <a:schemeClr val="accent1"/>
                </a:solidFill>
                <a:effectLst>
                  <a:outerShdw blurRad="38100" dist="25400" dir="5400000" algn="ctr" rotWithShape="0">
                    <a:srgbClr val="6E747A">
                      <a:alpha val="43000"/>
                    </a:srgbClr>
                  </a:outerShdw>
                </a:effectLst>
              </a:rPr>
              <a:t> Semester</a:t>
            </a:r>
            <a:endParaRPr lang="en-US" sz="2800" b="1" cap="none" spc="0" dirty="0">
              <a:ln w="0"/>
              <a:solidFill>
                <a:schemeClr val="accent1"/>
              </a:solidFill>
              <a:effectLst>
                <a:outerShdw blurRad="38100" dist="25400" dir="5400000" algn="ctr" rotWithShape="0">
                  <a:srgbClr val="6E747A">
                    <a:alpha val="43000"/>
                  </a:srgbClr>
                </a:outerShdw>
              </a:effectLst>
            </a:endParaRPr>
          </a:p>
        </p:txBody>
      </p:sp>
      <p:sp>
        <p:nvSpPr>
          <p:cNvPr id="5" name="Rectangle 4"/>
          <p:cNvSpPr/>
          <p:nvPr/>
        </p:nvSpPr>
        <p:spPr>
          <a:xfrm>
            <a:off x="10165569" y="5147827"/>
            <a:ext cx="1072730" cy="523220"/>
          </a:xfrm>
          <a:prstGeom prst="rect">
            <a:avLst/>
          </a:prstGeom>
          <a:noFill/>
        </p:spPr>
        <p:txBody>
          <a:bodyPr wrap="none" lIns="91440" tIns="45720" rIns="91440" bIns="45720">
            <a:spAutoFit/>
          </a:bodyPr>
          <a:lstStyle/>
          <a:p>
            <a:pPr algn="ctr"/>
            <a:r>
              <a:rPr lang="en-US" sz="2800" b="1" cap="none" spc="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Lect.2</a:t>
            </a:r>
            <a:endParaRPr lang="en-US" sz="28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Tree>
    <p:extLst>
      <p:ext uri="{BB962C8B-B14F-4D97-AF65-F5344CB8AC3E}">
        <p14:creationId xmlns:p14="http://schemas.microsoft.com/office/powerpoint/2010/main" val="25643907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8106" y="945847"/>
            <a:ext cx="6155987" cy="5912153"/>
          </a:xfrm>
          <a:solidFill>
            <a:schemeClr val="accent2">
              <a:lumMod val="40000"/>
              <a:lumOff val="60000"/>
            </a:schemeClr>
          </a:solidFill>
        </p:spPr>
        <p:txBody>
          <a:bodyPr>
            <a:normAutofit fontScale="55000" lnSpcReduction="20000"/>
          </a:bodyPr>
          <a:lstStyle/>
          <a:p>
            <a:pPr marL="0" indent="0">
              <a:buNone/>
            </a:pPr>
            <a:r>
              <a:rPr lang="en-US" sz="3600" dirty="0" smtClean="0">
                <a:solidFill>
                  <a:srgbClr val="C00000"/>
                </a:solidFill>
                <a:effectLst>
                  <a:outerShdw blurRad="38100" dist="38100" dir="2700000" algn="tl">
                    <a:srgbClr val="000000">
                      <a:alpha val="43137"/>
                    </a:srgbClr>
                  </a:outerShdw>
                </a:effectLst>
              </a:rPr>
              <a:t> </a:t>
            </a:r>
            <a:r>
              <a:rPr lang="en-US" sz="3300" i="1" dirty="0">
                <a:solidFill>
                  <a:schemeClr val="accent1">
                    <a:lumMod val="75000"/>
                  </a:schemeClr>
                </a:solidFill>
                <a:effectLst>
                  <a:outerShdw blurRad="38100" dist="38100" dir="2700000" algn="tl">
                    <a:srgbClr val="000000">
                      <a:alpha val="43137"/>
                    </a:srgbClr>
                  </a:outerShdw>
                </a:effectLst>
              </a:rPr>
              <a:t>Extract → </a:t>
            </a:r>
            <a:r>
              <a:rPr lang="en-US" sz="3300" b="1" i="1" dirty="0">
                <a:solidFill>
                  <a:schemeClr val="accent1">
                    <a:lumMod val="75000"/>
                  </a:schemeClr>
                </a:solidFill>
                <a:effectLst>
                  <a:outerShdw blurRad="38100" dist="38100" dir="2700000" algn="tl">
                    <a:srgbClr val="000000">
                      <a:alpha val="43137"/>
                    </a:srgbClr>
                  </a:outerShdw>
                </a:effectLst>
              </a:rPr>
              <a:t>Transform</a:t>
            </a:r>
            <a:r>
              <a:rPr lang="en-US" sz="3300" i="1" dirty="0">
                <a:solidFill>
                  <a:schemeClr val="accent1">
                    <a:lumMod val="75000"/>
                  </a:schemeClr>
                </a:solidFill>
                <a:effectLst>
                  <a:outerShdw blurRad="38100" dist="38100" dir="2700000" algn="tl">
                    <a:srgbClr val="000000">
                      <a:alpha val="43137"/>
                    </a:srgbClr>
                  </a:outerShdw>
                </a:effectLst>
              </a:rPr>
              <a:t> → Load</a:t>
            </a:r>
            <a:r>
              <a:rPr lang="en-US" sz="3300" i="1" dirty="0" smtClean="0">
                <a:solidFill>
                  <a:schemeClr val="accent1">
                    <a:lumMod val="75000"/>
                  </a:schemeClr>
                </a:solidFill>
                <a:effectLst>
                  <a:outerShdw blurRad="38100" dist="38100" dir="2700000" algn="tl">
                    <a:srgbClr val="000000">
                      <a:alpha val="43137"/>
                    </a:srgbClr>
                  </a:outerShdw>
                </a:effectLst>
              </a:rPr>
              <a:t>.</a:t>
            </a:r>
          </a:p>
          <a:p>
            <a:pPr marL="0" indent="0">
              <a:lnSpc>
                <a:spcPct val="220000"/>
              </a:lnSpc>
              <a:buNone/>
            </a:pPr>
            <a:r>
              <a:rPr lang="en-US" sz="3300" dirty="0" smtClean="0"/>
              <a:t>In ETL the </a:t>
            </a:r>
            <a:r>
              <a:rPr lang="en-US" sz="3300" dirty="0"/>
              <a:t>transformation is performed on a </a:t>
            </a:r>
            <a:r>
              <a:rPr lang="en-US" sz="3300" b="1" dirty="0"/>
              <a:t>separate, dedicated ETL server</a:t>
            </a:r>
            <a:r>
              <a:rPr lang="en-US" sz="3300" dirty="0"/>
              <a:t> </a:t>
            </a:r>
            <a:r>
              <a:rPr lang="en-US" sz="3300" i="1" dirty="0"/>
              <a:t>before</a:t>
            </a:r>
            <a:r>
              <a:rPr lang="en-US" sz="3300" dirty="0"/>
              <a:t> the data is loaded into the Data Warehouse. This server is the </a:t>
            </a:r>
            <a:r>
              <a:rPr lang="en-US" sz="3300" dirty="0" smtClean="0">
                <a:solidFill>
                  <a:srgbClr val="FF0000"/>
                </a:solidFill>
              </a:rPr>
              <a:t>bottleneck</a:t>
            </a:r>
          </a:p>
          <a:p>
            <a:pPr marL="0" indent="0">
              <a:lnSpc>
                <a:spcPct val="220000"/>
              </a:lnSpc>
              <a:buNone/>
            </a:pPr>
            <a:r>
              <a:rPr lang="en-US" sz="3300" b="1" dirty="0">
                <a:solidFill>
                  <a:schemeClr val="accent6">
                    <a:lumMod val="75000"/>
                  </a:schemeClr>
                </a:solidFill>
              </a:rPr>
              <a:t>Best For</a:t>
            </a:r>
            <a:r>
              <a:rPr lang="en-US" sz="3300" b="1" dirty="0"/>
              <a:t>:</a:t>
            </a:r>
            <a:r>
              <a:rPr lang="en-US" sz="3300" dirty="0"/>
              <a:t> Legacy, </a:t>
            </a:r>
            <a:r>
              <a:rPr lang="en-US" sz="3300" dirty="0" err="1"/>
              <a:t>on-premise</a:t>
            </a:r>
            <a:r>
              <a:rPr lang="en-US" sz="3300" dirty="0"/>
              <a:t> systems with limited database processing power, or when data must be strictly cleaned (e.g., sensitive PII masked) </a:t>
            </a:r>
            <a:r>
              <a:rPr lang="en-US" sz="3300" i="1" dirty="0"/>
              <a:t>before</a:t>
            </a:r>
            <a:r>
              <a:rPr lang="en-US" sz="3300" dirty="0"/>
              <a:t> it is stored anywhere.</a:t>
            </a:r>
          </a:p>
          <a:p>
            <a:pPr marL="0" indent="0">
              <a:lnSpc>
                <a:spcPct val="220000"/>
              </a:lnSpc>
              <a:buNone/>
            </a:pPr>
            <a:r>
              <a:rPr lang="en-US" sz="3300" b="1" dirty="0">
                <a:solidFill>
                  <a:schemeClr val="accent5">
                    <a:lumMod val="75000"/>
                  </a:schemeClr>
                </a:solidFill>
              </a:rPr>
              <a:t>Drawback:</a:t>
            </a:r>
            <a:r>
              <a:rPr lang="en-US" sz="3300" dirty="0">
                <a:solidFill>
                  <a:schemeClr val="accent5">
                    <a:lumMod val="75000"/>
                  </a:schemeClr>
                </a:solidFill>
              </a:rPr>
              <a:t> </a:t>
            </a:r>
            <a:r>
              <a:rPr lang="en-US" sz="3300" dirty="0"/>
              <a:t>It is </a:t>
            </a:r>
            <a:r>
              <a:rPr lang="en-US" sz="3300" b="1" dirty="0"/>
              <a:t>slow</a:t>
            </a:r>
            <a:r>
              <a:rPr lang="en-US" sz="3300" dirty="0"/>
              <a:t> and requires complex, expensive ETL servers. It also discards the raw data, meaning if the analytical requirements change, you have to re-extract everything.</a:t>
            </a:r>
          </a:p>
          <a:p>
            <a:endParaRPr lang="en-US" dirty="0"/>
          </a:p>
        </p:txBody>
      </p:sp>
      <p:sp>
        <p:nvSpPr>
          <p:cNvPr id="5" name="Title 4"/>
          <p:cNvSpPr>
            <a:spLocks noGrp="1"/>
          </p:cNvSpPr>
          <p:nvPr>
            <p:ph type="title"/>
          </p:nvPr>
        </p:nvSpPr>
        <p:spPr>
          <a:xfrm>
            <a:off x="-8106" y="87550"/>
            <a:ext cx="5299953" cy="729574"/>
          </a:xfrm>
        </p:spPr>
        <p:txBody>
          <a:bodyPr>
            <a:normAutofit/>
          </a:bodyPr>
          <a:lstStyle/>
          <a:p>
            <a:r>
              <a:rPr lang="en-US" sz="3200" b="1" dirty="0">
                <a:solidFill>
                  <a:srgbClr val="C00000"/>
                </a:solidFill>
                <a:effectLst>
                  <a:outerShdw blurRad="38100" dist="38100" dir="2700000" algn="tl">
                    <a:srgbClr val="000000">
                      <a:alpha val="43137"/>
                    </a:srgbClr>
                  </a:outerShdw>
                </a:effectLst>
              </a:rPr>
              <a:t>ETL  - The Traditional Approach</a:t>
            </a:r>
            <a:endParaRPr lang="en-US" sz="3200" dirty="0"/>
          </a:p>
        </p:txBody>
      </p:sp>
      <p:sp>
        <p:nvSpPr>
          <p:cNvPr id="6" name="Title 1"/>
          <p:cNvSpPr txBox="1">
            <a:spLocks/>
          </p:cNvSpPr>
          <p:nvPr/>
        </p:nvSpPr>
        <p:spPr>
          <a:xfrm>
            <a:off x="6470515" y="-41173"/>
            <a:ext cx="5445868" cy="98702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smtClean="0">
                <a:solidFill>
                  <a:schemeClr val="accent1">
                    <a:lumMod val="75000"/>
                  </a:schemeClr>
                </a:solidFill>
                <a:effectLst>
                  <a:outerShdw blurRad="38100" dist="38100" dir="2700000" algn="tl">
                    <a:srgbClr val="000000">
                      <a:alpha val="43137"/>
                    </a:srgbClr>
                  </a:outerShdw>
                </a:effectLst>
              </a:rPr>
              <a:t> </a:t>
            </a:r>
            <a:r>
              <a:rPr lang="en-US" sz="3600" b="1" dirty="0" smtClean="0">
                <a:solidFill>
                  <a:schemeClr val="accent1">
                    <a:lumMod val="75000"/>
                  </a:schemeClr>
                </a:solidFill>
                <a:effectLst>
                  <a:outerShdw blurRad="38100" dist="38100" dir="2700000" algn="tl">
                    <a:srgbClr val="000000">
                      <a:alpha val="43137"/>
                    </a:srgbClr>
                  </a:outerShdw>
                </a:effectLst>
              </a:rPr>
              <a:t>ELT - The Modern Approach</a:t>
            </a:r>
            <a:endParaRPr lang="en-US" sz="3600" dirty="0">
              <a:solidFill>
                <a:schemeClr val="accent1">
                  <a:lumMod val="75000"/>
                </a:schemeClr>
              </a:solidFill>
            </a:endParaRPr>
          </a:p>
        </p:txBody>
      </p:sp>
      <p:sp>
        <p:nvSpPr>
          <p:cNvPr id="7" name="Content Placeholder 2"/>
          <p:cNvSpPr txBox="1">
            <a:spLocks/>
          </p:cNvSpPr>
          <p:nvPr/>
        </p:nvSpPr>
        <p:spPr>
          <a:xfrm>
            <a:off x="6147881" y="843131"/>
            <a:ext cx="6044119" cy="6014869"/>
          </a:xfrm>
          <a:prstGeom prst="rect">
            <a:avLst/>
          </a:prstGeom>
          <a:solidFill>
            <a:schemeClr val="accent1">
              <a:lumMod val="60000"/>
              <a:lumOff val="40000"/>
            </a:schemeClr>
          </a:solidFill>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smtClean="0"/>
              <a:t> </a:t>
            </a:r>
            <a:r>
              <a:rPr lang="en-US" sz="4500" i="1" dirty="0" smtClean="0">
                <a:effectLst>
                  <a:outerShdw blurRad="38100" dist="38100" dir="2700000" algn="tl">
                    <a:srgbClr val="000000">
                      <a:alpha val="43137"/>
                    </a:srgbClr>
                  </a:outerShdw>
                </a:effectLst>
              </a:rPr>
              <a:t>Extract → Load → Transform</a:t>
            </a:r>
            <a:r>
              <a:rPr lang="en-US" sz="4500" dirty="0" smtClean="0"/>
              <a:t>.</a:t>
            </a:r>
          </a:p>
          <a:p>
            <a:pPr marL="0" indent="0">
              <a:lnSpc>
                <a:spcPct val="120000"/>
              </a:lnSpc>
              <a:buFont typeface="Arial" panose="020B0604020202020204" pitchFamily="34" charset="0"/>
              <a:buNone/>
            </a:pPr>
            <a:r>
              <a:rPr lang="en-US" sz="3400" dirty="0" smtClean="0"/>
              <a:t>The raw data is </a:t>
            </a:r>
            <a:r>
              <a:rPr lang="en-US" sz="3400" b="1" dirty="0" smtClean="0"/>
              <a:t>loaded directly</a:t>
            </a:r>
            <a:r>
              <a:rPr lang="en-US" sz="3400" dirty="0" smtClean="0"/>
              <a:t> into a </a:t>
            </a:r>
            <a:r>
              <a:rPr lang="en-US" sz="3400" b="1" dirty="0" smtClean="0"/>
              <a:t>Data Lake</a:t>
            </a:r>
            <a:r>
              <a:rPr lang="en-US" sz="3400" dirty="0" smtClean="0"/>
              <a:t> or a modern cloud </a:t>
            </a:r>
            <a:r>
              <a:rPr lang="en-US" sz="3400" b="1" dirty="0" smtClean="0"/>
              <a:t>Data Warehouse</a:t>
            </a:r>
            <a:r>
              <a:rPr lang="en-US" sz="3400" dirty="0" smtClean="0"/>
              <a:t> (which can handle massive amounts of raw data cheaply). The </a:t>
            </a:r>
            <a:r>
              <a:rPr lang="en-US" sz="3400" b="1" dirty="0" smtClean="0"/>
              <a:t>transformation</a:t>
            </a:r>
            <a:r>
              <a:rPr lang="en-US" sz="3400" dirty="0" smtClean="0"/>
              <a:t> is then performed </a:t>
            </a:r>
            <a:r>
              <a:rPr lang="en-US" sz="3400" i="1" u="sng" dirty="0" smtClean="0"/>
              <a:t>inside</a:t>
            </a:r>
            <a:r>
              <a:rPr lang="en-US" sz="3400" u="sng" dirty="0" smtClean="0"/>
              <a:t> the destination system </a:t>
            </a:r>
            <a:r>
              <a:rPr lang="en-US" sz="3400" dirty="0" smtClean="0"/>
              <a:t>using its native, scalable processing power (e.g., using SQL inside </a:t>
            </a:r>
            <a:r>
              <a:rPr lang="en-US" sz="3400" dirty="0" err="1" smtClean="0"/>
              <a:t>BigQuery</a:t>
            </a:r>
            <a:r>
              <a:rPr lang="en-US" sz="3400" dirty="0" smtClean="0"/>
              <a:t>). </a:t>
            </a:r>
          </a:p>
          <a:p>
            <a:pPr marL="0" indent="0">
              <a:lnSpc>
                <a:spcPct val="120000"/>
              </a:lnSpc>
              <a:buFont typeface="Arial" panose="020B0604020202020204" pitchFamily="34" charset="0"/>
              <a:buNone/>
            </a:pPr>
            <a:r>
              <a:rPr lang="en-US" sz="3400" b="1" dirty="0" smtClean="0">
                <a:solidFill>
                  <a:schemeClr val="accent6">
                    <a:lumMod val="50000"/>
                  </a:schemeClr>
                </a:solidFill>
              </a:rPr>
              <a:t>Best For: </a:t>
            </a:r>
            <a:r>
              <a:rPr lang="en-US" sz="3400" dirty="0" smtClean="0"/>
              <a:t>Modern cloud platforms, Big Data environments, and scenarios where data volume is massive and real-time insights are needed.</a:t>
            </a:r>
          </a:p>
          <a:p>
            <a:pPr marL="0" indent="0">
              <a:lnSpc>
                <a:spcPct val="120000"/>
              </a:lnSpc>
              <a:buNone/>
            </a:pPr>
            <a:r>
              <a:rPr lang="en-US" sz="3400" b="1" dirty="0" smtClean="0"/>
              <a:t>Advantages (The Shift):</a:t>
            </a:r>
            <a:endParaRPr lang="en-US" sz="3400" dirty="0"/>
          </a:p>
          <a:p>
            <a:pPr marL="457200" indent="-457200">
              <a:lnSpc>
                <a:spcPct val="120000"/>
              </a:lnSpc>
              <a:buAutoNum type="arabicPeriod"/>
            </a:pPr>
            <a:r>
              <a:rPr lang="en-US" sz="3400" b="1" dirty="0" smtClean="0"/>
              <a:t>Scalability:</a:t>
            </a:r>
            <a:r>
              <a:rPr lang="en-US" sz="3400" dirty="0" smtClean="0"/>
              <a:t> Leverages the massive, elastic computing power of the cloud Data Warehouse.</a:t>
            </a:r>
          </a:p>
          <a:p>
            <a:pPr marL="457200" indent="-457200">
              <a:lnSpc>
                <a:spcPct val="120000"/>
              </a:lnSpc>
              <a:buAutoNum type="arabicPeriod"/>
            </a:pPr>
            <a:r>
              <a:rPr lang="en-US" sz="3400" b="1" dirty="0" smtClean="0"/>
              <a:t>Flexibility:</a:t>
            </a:r>
            <a:r>
              <a:rPr lang="en-US" sz="3400" dirty="0" smtClean="0"/>
              <a:t> The raw data is always preserved, allowing analysts to transform the data multiple ways for different projects without re-extracting. </a:t>
            </a:r>
          </a:p>
          <a:p>
            <a:pPr marL="457200" indent="-457200">
              <a:lnSpc>
                <a:spcPct val="120000"/>
              </a:lnSpc>
              <a:buAutoNum type="arabicPeriod"/>
            </a:pPr>
            <a:r>
              <a:rPr lang="en-US" sz="3400" b="1" dirty="0" smtClean="0"/>
              <a:t>Speed:</a:t>
            </a:r>
            <a:r>
              <a:rPr lang="en-US" sz="3400" dirty="0" smtClean="0"/>
              <a:t> The Load step is fast because it involves no computation, getting data available sooner</a:t>
            </a:r>
            <a:endParaRPr lang="en-US" sz="3400" dirty="0"/>
          </a:p>
        </p:txBody>
      </p:sp>
    </p:spTree>
    <p:extLst>
      <p:ext uri="{BB962C8B-B14F-4D97-AF65-F5344CB8AC3E}">
        <p14:creationId xmlns:p14="http://schemas.microsoft.com/office/powerpoint/2010/main" val="40999387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Group work </a:t>
            </a:r>
            <a:br>
              <a:rPr lang="en-US" dirty="0" smtClean="0"/>
            </a:br>
            <a:endParaRPr lang="en-US" dirty="0"/>
          </a:p>
        </p:txBody>
      </p:sp>
      <p:sp>
        <p:nvSpPr>
          <p:cNvPr id="3" name="Content Placeholder 2"/>
          <p:cNvSpPr>
            <a:spLocks noGrp="1"/>
          </p:cNvSpPr>
          <p:nvPr>
            <p:ph idx="1"/>
          </p:nvPr>
        </p:nvSpPr>
        <p:spPr/>
        <p:txBody>
          <a:bodyPr/>
          <a:lstStyle/>
          <a:p>
            <a:r>
              <a:rPr lang="en-US" dirty="0" smtClean="0"/>
              <a:t>What is the future trends in data </a:t>
            </a:r>
            <a:r>
              <a:rPr lang="en-US" dirty="0" err="1" smtClean="0"/>
              <a:t>acquestion</a:t>
            </a:r>
            <a:r>
              <a:rPr lang="en-US" dirty="0" smtClean="0"/>
              <a:t> from your point of view</a:t>
            </a:r>
            <a:endParaRPr lang="en-US" dirty="0"/>
          </a:p>
        </p:txBody>
      </p:sp>
    </p:spTree>
    <p:extLst>
      <p:ext uri="{BB962C8B-B14F-4D97-AF65-F5344CB8AC3E}">
        <p14:creationId xmlns:p14="http://schemas.microsoft.com/office/powerpoint/2010/main" val="36096906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365125"/>
            <a:ext cx="8889460" cy="889743"/>
          </a:xfrm>
        </p:spPr>
        <p:txBody>
          <a:bodyPr/>
          <a:lstStyle/>
          <a:p>
            <a:r>
              <a:rPr lang="en-US" b="1" dirty="0" smtClean="0">
                <a:solidFill>
                  <a:schemeClr val="accent6">
                    <a:lumMod val="50000"/>
                  </a:schemeClr>
                </a:solidFill>
                <a:effectLst>
                  <a:outerShdw blurRad="38100" dist="38100" dir="2700000" algn="tl">
                    <a:srgbClr val="000000">
                      <a:alpha val="43137"/>
                    </a:srgbClr>
                  </a:outerShdw>
                </a:effectLst>
              </a:rPr>
              <a:t>Data Lake Vs data  warehouse</a:t>
            </a:r>
            <a:endParaRPr lang="en-US" b="1" dirty="0">
              <a:solidFill>
                <a:schemeClr val="accent6">
                  <a:lumMod val="50000"/>
                </a:schemeClr>
              </a:solidFill>
              <a:effectLst>
                <a:outerShdw blurRad="38100" dist="38100" dir="2700000" algn="tl">
                  <a:srgbClr val="000000">
                    <a:alpha val="43137"/>
                  </a:srgbClr>
                </a:outerShdw>
              </a:effectLst>
            </a:endParaRPr>
          </a:p>
        </p:txBody>
      </p:sp>
      <p:sp>
        <p:nvSpPr>
          <p:cNvPr id="5" name="Content Placeholder 4"/>
          <p:cNvSpPr>
            <a:spLocks noGrp="1"/>
          </p:cNvSpPr>
          <p:nvPr>
            <p:ph idx="1"/>
          </p:nvPr>
        </p:nvSpPr>
        <p:spPr>
          <a:xfrm>
            <a:off x="25130" y="1368425"/>
            <a:ext cx="11862070" cy="5392298"/>
          </a:xfrm>
        </p:spPr>
        <p:txBody>
          <a:bodyPr>
            <a:normAutofit/>
          </a:bodyPr>
          <a:lstStyle/>
          <a:p>
            <a:pPr marL="0" indent="0">
              <a:lnSpc>
                <a:spcPct val="150000"/>
              </a:lnSpc>
              <a:buNone/>
            </a:pPr>
            <a:r>
              <a:rPr lang="en-US" sz="2000" dirty="0" smtClean="0"/>
              <a:t>The </a:t>
            </a:r>
            <a:r>
              <a:rPr lang="en-US" sz="2000" b="1" dirty="0"/>
              <a:t>Data Lake</a:t>
            </a:r>
            <a:r>
              <a:rPr lang="en-US" sz="2000" dirty="0"/>
              <a:t> and the </a:t>
            </a:r>
            <a:r>
              <a:rPr lang="en-US" sz="2000" b="1" dirty="0"/>
              <a:t>Data Warehouse</a:t>
            </a:r>
            <a:r>
              <a:rPr lang="en-US" sz="2000" dirty="0"/>
              <a:t> are both massive data storage systems, but they serve completely different purposes, use different processing models, and hold different types of data</a:t>
            </a:r>
            <a:r>
              <a:rPr lang="en-US" sz="2000" dirty="0" smtClean="0"/>
              <a:t>. Understanding </a:t>
            </a:r>
            <a:r>
              <a:rPr lang="en-US" sz="2000" dirty="0"/>
              <a:t>this distinction drives decisions about where to store data and how to analyze it</a:t>
            </a:r>
            <a:r>
              <a:rPr lang="en-US" sz="2000" dirty="0" smtClean="0"/>
              <a:t>.</a:t>
            </a:r>
          </a:p>
          <a:p>
            <a:pPr marL="0" indent="0">
              <a:lnSpc>
                <a:spcPct val="150000"/>
              </a:lnSpc>
              <a:buNone/>
            </a:pPr>
            <a:endParaRPr lang="en-US" sz="2000" dirty="0" smtClean="0"/>
          </a:p>
          <a:p>
            <a:pPr marL="0" indent="0">
              <a:lnSpc>
                <a:spcPct val="100000"/>
              </a:lnSpc>
              <a:buNone/>
            </a:pPr>
            <a:r>
              <a:rPr lang="en-US" sz="2400" dirty="0">
                <a:solidFill>
                  <a:srgbClr val="FF0000"/>
                </a:solidFill>
                <a:effectLst>
                  <a:outerShdw blurRad="38100" dist="38100" dir="2700000" algn="tl">
                    <a:srgbClr val="000000">
                      <a:alpha val="43137"/>
                    </a:srgbClr>
                  </a:outerShdw>
                </a:effectLst>
              </a:rPr>
              <a:t>The core difference boils down to </a:t>
            </a:r>
            <a:r>
              <a:rPr lang="en-US" sz="2400" b="1" dirty="0">
                <a:solidFill>
                  <a:srgbClr val="FF0000"/>
                </a:solidFill>
                <a:effectLst>
                  <a:outerShdw blurRad="38100" dist="38100" dir="2700000" algn="tl">
                    <a:srgbClr val="000000">
                      <a:alpha val="43137"/>
                    </a:srgbClr>
                  </a:outerShdw>
                </a:effectLst>
              </a:rPr>
              <a:t>when</a:t>
            </a:r>
            <a:r>
              <a:rPr lang="en-US" sz="2400" dirty="0">
                <a:solidFill>
                  <a:srgbClr val="FF0000"/>
                </a:solidFill>
                <a:effectLst>
                  <a:outerShdw blurRad="38100" dist="38100" dir="2700000" algn="tl">
                    <a:srgbClr val="000000">
                      <a:alpha val="43137"/>
                    </a:srgbClr>
                  </a:outerShdw>
                </a:effectLst>
              </a:rPr>
              <a:t> the data is </a:t>
            </a:r>
            <a:r>
              <a:rPr lang="en-US" sz="2400" dirty="0" smtClean="0">
                <a:solidFill>
                  <a:srgbClr val="FF0000"/>
                </a:solidFill>
                <a:effectLst>
                  <a:outerShdw blurRad="38100" dist="38100" dir="2700000" algn="tl">
                    <a:srgbClr val="000000">
                      <a:alpha val="43137"/>
                    </a:srgbClr>
                  </a:outerShdw>
                </a:effectLst>
              </a:rPr>
              <a:t>structured</a:t>
            </a:r>
          </a:p>
          <a:p>
            <a:pPr marL="0" indent="0">
              <a:lnSpc>
                <a:spcPct val="100000"/>
              </a:lnSpc>
              <a:buNone/>
            </a:pPr>
            <a:endParaRPr lang="en-US" sz="2400" dirty="0" smtClean="0">
              <a:solidFill>
                <a:srgbClr val="FF0000"/>
              </a:solidFill>
              <a:effectLst>
                <a:outerShdw blurRad="38100" dist="38100" dir="2700000" algn="tl">
                  <a:srgbClr val="000000">
                    <a:alpha val="43137"/>
                  </a:srgbClr>
                </a:outerShdw>
              </a:effectLst>
            </a:endParaRPr>
          </a:p>
          <a:p>
            <a:pPr marL="0" indent="0">
              <a:lnSpc>
                <a:spcPct val="100000"/>
              </a:lnSpc>
              <a:buNone/>
            </a:pPr>
            <a:r>
              <a:rPr lang="en-US" sz="2000" b="1" dirty="0">
                <a:solidFill>
                  <a:schemeClr val="accent6">
                    <a:lumMod val="75000"/>
                  </a:schemeClr>
                </a:solidFill>
              </a:rPr>
              <a:t>Data Warehouse:</a:t>
            </a:r>
            <a:r>
              <a:rPr lang="en-US" sz="2000" dirty="0">
                <a:solidFill>
                  <a:schemeClr val="accent6">
                    <a:lumMod val="75000"/>
                  </a:schemeClr>
                </a:solidFill>
              </a:rPr>
              <a:t> </a:t>
            </a:r>
            <a:r>
              <a:rPr lang="en-US" sz="2000" b="1" dirty="0">
                <a:solidFill>
                  <a:schemeClr val="accent6">
                    <a:lumMod val="75000"/>
                  </a:schemeClr>
                </a:solidFill>
              </a:rPr>
              <a:t>Schema-on-Write</a:t>
            </a:r>
            <a:r>
              <a:rPr lang="en-US" sz="2000" b="1" dirty="0"/>
              <a:t>.</a:t>
            </a:r>
            <a:r>
              <a:rPr lang="en-US" sz="2000" dirty="0"/>
              <a:t> Data must be cleaned, transformed, and forced into a strict schema (structure) </a:t>
            </a:r>
            <a:r>
              <a:rPr lang="en-US" sz="2000" i="1" dirty="0"/>
              <a:t>before</a:t>
            </a:r>
            <a:r>
              <a:rPr lang="en-US" sz="2000" dirty="0"/>
              <a:t> it is </a:t>
            </a:r>
            <a:r>
              <a:rPr lang="en-US" sz="2000" dirty="0" smtClean="0"/>
              <a:t>loaded</a:t>
            </a:r>
          </a:p>
          <a:p>
            <a:pPr marL="0" indent="0">
              <a:lnSpc>
                <a:spcPct val="150000"/>
              </a:lnSpc>
              <a:buNone/>
            </a:pPr>
            <a:r>
              <a:rPr lang="en-US" sz="2000" b="1" dirty="0">
                <a:solidFill>
                  <a:schemeClr val="accent4">
                    <a:lumMod val="75000"/>
                  </a:schemeClr>
                </a:solidFill>
              </a:rPr>
              <a:t>Data Lake: Schema-on-Read</a:t>
            </a:r>
            <a:r>
              <a:rPr lang="en-US" sz="2000" b="1" dirty="0"/>
              <a:t>.</a:t>
            </a:r>
            <a:r>
              <a:rPr lang="en-US" sz="2000" dirty="0"/>
              <a:t> Data is dumped into the lake in its raw form. The structure is defined </a:t>
            </a:r>
            <a:r>
              <a:rPr lang="en-US" sz="2000" i="1" dirty="0"/>
              <a:t>later</a:t>
            </a:r>
            <a:r>
              <a:rPr lang="en-US" sz="2000" dirty="0"/>
              <a:t>, only when an analyst needs to query it</a:t>
            </a:r>
            <a:endParaRPr lang="en-US" sz="2000" dirty="0" smtClean="0"/>
          </a:p>
          <a:p>
            <a:pPr marL="0" indent="0">
              <a:buNone/>
            </a:pPr>
            <a:endParaRPr lang="en-US" sz="2000" dirty="0"/>
          </a:p>
          <a:p>
            <a:endParaRPr lang="en-US" dirty="0"/>
          </a:p>
        </p:txBody>
      </p:sp>
    </p:spTree>
    <p:extLst>
      <p:ext uri="{BB962C8B-B14F-4D97-AF65-F5344CB8AC3E}">
        <p14:creationId xmlns:p14="http://schemas.microsoft.com/office/powerpoint/2010/main" val="21838942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99511249"/>
              </p:ext>
            </p:extLst>
          </p:nvPr>
        </p:nvGraphicFramePr>
        <p:xfrm>
          <a:off x="252920" y="466928"/>
          <a:ext cx="11692647" cy="6284068"/>
        </p:xfrm>
        <a:graphic>
          <a:graphicData uri="http://schemas.openxmlformats.org/drawingml/2006/table">
            <a:tbl>
              <a:tblPr>
                <a:tableStyleId>{793D81CF-94F2-401A-BA57-92F5A7B2D0C5}</a:tableStyleId>
              </a:tblPr>
              <a:tblGrid>
                <a:gridCol w="3897549">
                  <a:extLst>
                    <a:ext uri="{9D8B030D-6E8A-4147-A177-3AD203B41FA5}">
                      <a16:colId xmlns:a16="http://schemas.microsoft.com/office/drawing/2014/main" val="3239031726"/>
                    </a:ext>
                  </a:extLst>
                </a:gridCol>
                <a:gridCol w="3897549">
                  <a:extLst>
                    <a:ext uri="{9D8B030D-6E8A-4147-A177-3AD203B41FA5}">
                      <a16:colId xmlns:a16="http://schemas.microsoft.com/office/drawing/2014/main" val="895737970"/>
                    </a:ext>
                  </a:extLst>
                </a:gridCol>
                <a:gridCol w="3897549">
                  <a:extLst>
                    <a:ext uri="{9D8B030D-6E8A-4147-A177-3AD203B41FA5}">
                      <a16:colId xmlns:a16="http://schemas.microsoft.com/office/drawing/2014/main" val="3478893871"/>
                    </a:ext>
                  </a:extLst>
                </a:gridCol>
              </a:tblGrid>
              <a:tr h="424466">
                <a:tc>
                  <a:txBody>
                    <a:bodyPr/>
                    <a:lstStyle/>
                    <a:p>
                      <a:r>
                        <a:rPr lang="en-US" sz="2000" b="1" dirty="0"/>
                        <a:t>Feature</a:t>
                      </a:r>
                    </a:p>
                  </a:txBody>
                  <a:tcPr marL="73751" marR="73751" marT="36876" marB="36876" anchor="ctr"/>
                </a:tc>
                <a:tc>
                  <a:txBody>
                    <a:bodyPr/>
                    <a:lstStyle/>
                    <a:p>
                      <a:r>
                        <a:rPr lang="en-US" sz="2000" b="1" dirty="0"/>
                        <a:t>Data Warehouse</a:t>
                      </a:r>
                    </a:p>
                  </a:txBody>
                  <a:tcPr marL="73751" marR="73751" marT="36876" marB="36876" anchor="ctr"/>
                </a:tc>
                <a:tc>
                  <a:txBody>
                    <a:bodyPr/>
                    <a:lstStyle/>
                    <a:p>
                      <a:r>
                        <a:rPr lang="en-US" sz="2000" b="1" dirty="0"/>
                        <a:t>Data Lake</a:t>
                      </a:r>
                    </a:p>
                  </a:txBody>
                  <a:tcPr marL="73751" marR="73751" marT="36876" marB="36876" anchor="ctr"/>
                </a:tc>
                <a:extLst>
                  <a:ext uri="{0D108BD9-81ED-4DB2-BD59-A6C34878D82A}">
                    <a16:rowId xmlns:a16="http://schemas.microsoft.com/office/drawing/2014/main" val="3095141098"/>
                  </a:ext>
                </a:extLst>
              </a:tr>
              <a:tr h="1066319">
                <a:tc>
                  <a:txBody>
                    <a:bodyPr/>
                    <a:lstStyle/>
                    <a:p>
                      <a:r>
                        <a:rPr lang="en-US" sz="1800" dirty="0">
                          <a:solidFill>
                            <a:schemeClr val="accent1">
                              <a:lumMod val="75000"/>
                            </a:schemeClr>
                          </a:solidFill>
                        </a:rPr>
                        <a:t>Primary Goal</a:t>
                      </a:r>
                    </a:p>
                  </a:txBody>
                  <a:tcPr marL="73751" marR="73751" marT="36876" marB="36876" anchor="ctr"/>
                </a:tc>
                <a:tc>
                  <a:txBody>
                    <a:bodyPr/>
                    <a:lstStyle/>
                    <a:p>
                      <a:r>
                        <a:rPr lang="en-US" sz="1800" dirty="0">
                          <a:solidFill>
                            <a:schemeClr val="accent1">
                              <a:lumMod val="75000"/>
                            </a:schemeClr>
                          </a:solidFill>
                        </a:rPr>
                        <a:t>Reporting and Business Intelligence (BI). Answering known questions fast.</a:t>
                      </a:r>
                    </a:p>
                  </a:txBody>
                  <a:tcPr marL="73751" marR="73751" marT="36876" marB="36876" anchor="ctr"/>
                </a:tc>
                <a:tc>
                  <a:txBody>
                    <a:bodyPr/>
                    <a:lstStyle/>
                    <a:p>
                      <a:r>
                        <a:rPr lang="en-US" sz="1800" dirty="0">
                          <a:solidFill>
                            <a:schemeClr val="accent1">
                              <a:lumMod val="75000"/>
                            </a:schemeClr>
                          </a:solidFill>
                        </a:rPr>
                        <a:t>Exploration and Data Science. Discovering new patterns.</a:t>
                      </a:r>
                    </a:p>
                  </a:txBody>
                  <a:tcPr marL="73751" marR="73751" marT="36876" marB="36876" anchor="ctr"/>
                </a:tc>
                <a:extLst>
                  <a:ext uri="{0D108BD9-81ED-4DB2-BD59-A6C34878D82A}">
                    <a16:rowId xmlns:a16="http://schemas.microsoft.com/office/drawing/2014/main" val="1144139689"/>
                  </a:ext>
                </a:extLst>
              </a:tr>
              <a:tr h="1066319">
                <a:tc>
                  <a:txBody>
                    <a:bodyPr/>
                    <a:lstStyle/>
                    <a:p>
                      <a:r>
                        <a:rPr lang="en-US" sz="1800" dirty="0"/>
                        <a:t>Data Type</a:t>
                      </a:r>
                    </a:p>
                  </a:txBody>
                  <a:tcPr marL="73751" marR="73751" marT="36876" marB="36876" anchor="ctr"/>
                </a:tc>
                <a:tc>
                  <a:txBody>
                    <a:bodyPr/>
                    <a:lstStyle/>
                    <a:p>
                      <a:r>
                        <a:rPr lang="en-US" sz="1800" dirty="0"/>
                        <a:t>Structured and Treated data (e.g., transactional records, financial summaries).</a:t>
                      </a:r>
                    </a:p>
                  </a:txBody>
                  <a:tcPr marL="73751" marR="73751" marT="36876" marB="36876" anchor="ctr"/>
                </a:tc>
                <a:tc>
                  <a:txBody>
                    <a:bodyPr/>
                    <a:lstStyle/>
                    <a:p>
                      <a:r>
                        <a:rPr lang="en-US" sz="1800" dirty="0"/>
                        <a:t>All Data Types (Structured, Unstructured, Semi-structured—logs, video, sensor data).</a:t>
                      </a:r>
                    </a:p>
                  </a:txBody>
                  <a:tcPr marL="73751" marR="73751" marT="36876" marB="36876" anchor="ctr"/>
                </a:tc>
                <a:extLst>
                  <a:ext uri="{0D108BD9-81ED-4DB2-BD59-A6C34878D82A}">
                    <a16:rowId xmlns:a16="http://schemas.microsoft.com/office/drawing/2014/main" val="1749869200"/>
                  </a:ext>
                </a:extLst>
              </a:tr>
              <a:tr h="745393">
                <a:tc>
                  <a:txBody>
                    <a:bodyPr/>
                    <a:lstStyle/>
                    <a:p>
                      <a:r>
                        <a:rPr lang="en-US" sz="1800" dirty="0">
                          <a:solidFill>
                            <a:schemeClr val="accent4">
                              <a:lumMod val="75000"/>
                            </a:schemeClr>
                          </a:solidFill>
                        </a:rPr>
                        <a:t>Data Quality</a:t>
                      </a:r>
                    </a:p>
                  </a:txBody>
                  <a:tcPr marL="73751" marR="73751" marT="36876" marB="36876" anchor="ctr"/>
                </a:tc>
                <a:tc>
                  <a:txBody>
                    <a:bodyPr/>
                    <a:lstStyle/>
                    <a:p>
                      <a:r>
                        <a:rPr lang="en-US" sz="1800" dirty="0">
                          <a:solidFill>
                            <a:schemeClr val="accent4">
                              <a:lumMod val="75000"/>
                            </a:schemeClr>
                          </a:solidFill>
                        </a:rPr>
                        <a:t>High. Data is cleaned and verified before loading.</a:t>
                      </a:r>
                    </a:p>
                  </a:txBody>
                  <a:tcPr marL="73751" marR="73751" marT="36876" marB="36876" anchor="ctr"/>
                </a:tc>
                <a:tc>
                  <a:txBody>
                    <a:bodyPr/>
                    <a:lstStyle/>
                    <a:p>
                      <a:r>
                        <a:rPr lang="en-US" sz="1800" dirty="0">
                          <a:solidFill>
                            <a:schemeClr val="accent4">
                              <a:lumMod val="75000"/>
                            </a:schemeClr>
                          </a:solidFill>
                        </a:rPr>
                        <a:t>Raw. Data is stored in its native state, often dirty.</a:t>
                      </a:r>
                    </a:p>
                  </a:txBody>
                  <a:tcPr marL="73751" marR="73751" marT="36876" marB="36876" anchor="ctr"/>
                </a:tc>
                <a:extLst>
                  <a:ext uri="{0D108BD9-81ED-4DB2-BD59-A6C34878D82A}">
                    <a16:rowId xmlns:a16="http://schemas.microsoft.com/office/drawing/2014/main" val="1263918465"/>
                  </a:ext>
                </a:extLst>
              </a:tr>
              <a:tr h="424466">
                <a:tc>
                  <a:txBody>
                    <a:bodyPr/>
                    <a:lstStyle/>
                    <a:p>
                      <a:r>
                        <a:rPr lang="en-US" sz="1800" dirty="0">
                          <a:solidFill>
                            <a:schemeClr val="accent6">
                              <a:lumMod val="75000"/>
                            </a:schemeClr>
                          </a:solidFill>
                        </a:rPr>
                        <a:t>Processing Model</a:t>
                      </a:r>
                    </a:p>
                  </a:txBody>
                  <a:tcPr marL="73751" marR="73751" marT="36876" marB="36876" anchor="ctr"/>
                </a:tc>
                <a:tc>
                  <a:txBody>
                    <a:bodyPr/>
                    <a:lstStyle/>
                    <a:p>
                      <a:r>
                        <a:rPr lang="en-US" sz="1800" dirty="0">
                          <a:solidFill>
                            <a:schemeClr val="accent6">
                              <a:lumMod val="75000"/>
                            </a:schemeClr>
                          </a:solidFill>
                        </a:rPr>
                        <a:t>ETL (Extract, Transform, Load)</a:t>
                      </a:r>
                    </a:p>
                  </a:txBody>
                  <a:tcPr marL="73751" marR="73751" marT="36876" marB="36876" anchor="ctr"/>
                </a:tc>
                <a:tc>
                  <a:txBody>
                    <a:bodyPr/>
                    <a:lstStyle/>
                    <a:p>
                      <a:r>
                        <a:rPr lang="en-US" sz="1800" dirty="0">
                          <a:solidFill>
                            <a:schemeClr val="accent6">
                              <a:lumMod val="75000"/>
                            </a:schemeClr>
                          </a:solidFill>
                        </a:rPr>
                        <a:t>ELT (Extract, Load, Transform)</a:t>
                      </a:r>
                    </a:p>
                  </a:txBody>
                  <a:tcPr marL="73751" marR="73751" marT="36876" marB="36876" anchor="ctr"/>
                </a:tc>
                <a:extLst>
                  <a:ext uri="{0D108BD9-81ED-4DB2-BD59-A6C34878D82A}">
                    <a16:rowId xmlns:a16="http://schemas.microsoft.com/office/drawing/2014/main" val="71153625"/>
                  </a:ext>
                </a:extLst>
              </a:tr>
              <a:tr h="745393">
                <a:tc>
                  <a:txBody>
                    <a:bodyPr/>
                    <a:lstStyle/>
                    <a:p>
                      <a:r>
                        <a:rPr lang="en-US" sz="1800" dirty="0">
                          <a:solidFill>
                            <a:schemeClr val="accent2">
                              <a:lumMod val="75000"/>
                            </a:schemeClr>
                          </a:solidFill>
                        </a:rPr>
                        <a:t>User Base</a:t>
                      </a:r>
                    </a:p>
                  </a:txBody>
                  <a:tcPr marL="73751" marR="73751" marT="36876" marB="36876" anchor="ctr"/>
                </a:tc>
                <a:tc>
                  <a:txBody>
                    <a:bodyPr/>
                    <a:lstStyle/>
                    <a:p>
                      <a:r>
                        <a:rPr lang="en-US" sz="1800" dirty="0">
                          <a:solidFill>
                            <a:schemeClr val="accent2">
                              <a:lumMod val="75000"/>
                            </a:schemeClr>
                          </a:solidFill>
                        </a:rPr>
                        <a:t>Business Analysts, Executives, BI Professionals.</a:t>
                      </a:r>
                    </a:p>
                  </a:txBody>
                  <a:tcPr marL="73751" marR="73751" marT="36876" marB="36876" anchor="ctr"/>
                </a:tc>
                <a:tc>
                  <a:txBody>
                    <a:bodyPr/>
                    <a:lstStyle/>
                    <a:p>
                      <a:r>
                        <a:rPr lang="en-US" sz="1800" dirty="0">
                          <a:solidFill>
                            <a:schemeClr val="accent2">
                              <a:lumMod val="75000"/>
                            </a:schemeClr>
                          </a:solidFill>
                        </a:rPr>
                        <a:t>Data Scientists, Machine Learning Engineers, Advanced Analysts.</a:t>
                      </a:r>
                    </a:p>
                  </a:txBody>
                  <a:tcPr marL="73751" marR="73751" marT="36876" marB="36876" anchor="ctr"/>
                </a:tc>
                <a:extLst>
                  <a:ext uri="{0D108BD9-81ED-4DB2-BD59-A6C34878D82A}">
                    <a16:rowId xmlns:a16="http://schemas.microsoft.com/office/drawing/2014/main" val="2832030970"/>
                  </a:ext>
                </a:extLst>
              </a:tr>
              <a:tr h="1066319">
                <a:tc>
                  <a:txBody>
                    <a:bodyPr/>
                    <a:lstStyle/>
                    <a:p>
                      <a:r>
                        <a:rPr lang="en-US" sz="1800" dirty="0">
                          <a:solidFill>
                            <a:srgbClr val="9900FF"/>
                          </a:solidFill>
                        </a:rPr>
                        <a:t>Cost</a:t>
                      </a:r>
                    </a:p>
                  </a:txBody>
                  <a:tcPr marL="73751" marR="73751" marT="36876" marB="36876" anchor="ctr"/>
                </a:tc>
                <a:tc>
                  <a:txBody>
                    <a:bodyPr/>
                    <a:lstStyle/>
                    <a:p>
                      <a:r>
                        <a:rPr lang="en-US" sz="1800" dirty="0">
                          <a:solidFill>
                            <a:srgbClr val="9900FF"/>
                          </a:solidFill>
                        </a:rPr>
                        <a:t>Typically more expensive per unit of storage due to compute required to enforce structure.</a:t>
                      </a:r>
                    </a:p>
                  </a:txBody>
                  <a:tcPr marL="73751" marR="73751" marT="36876" marB="36876" anchor="ctr"/>
                </a:tc>
                <a:tc>
                  <a:txBody>
                    <a:bodyPr/>
                    <a:lstStyle/>
                    <a:p>
                      <a:r>
                        <a:rPr lang="en-US" sz="1800" dirty="0">
                          <a:solidFill>
                            <a:srgbClr val="9900FF"/>
                          </a:solidFill>
                        </a:rPr>
                        <a:t>Typically cheaper per unit of storage (e.g., cheap cloud object storage).</a:t>
                      </a:r>
                    </a:p>
                  </a:txBody>
                  <a:tcPr marL="73751" marR="73751" marT="36876" marB="36876" anchor="ctr"/>
                </a:tc>
                <a:extLst>
                  <a:ext uri="{0D108BD9-81ED-4DB2-BD59-A6C34878D82A}">
                    <a16:rowId xmlns:a16="http://schemas.microsoft.com/office/drawing/2014/main" val="1647631458"/>
                  </a:ext>
                </a:extLst>
              </a:tr>
              <a:tr h="745393">
                <a:tc>
                  <a:txBody>
                    <a:bodyPr/>
                    <a:lstStyle/>
                    <a:p>
                      <a:r>
                        <a:rPr lang="en-US" sz="1800" dirty="0">
                          <a:solidFill>
                            <a:srgbClr val="00B0F0"/>
                          </a:solidFill>
                        </a:rPr>
                        <a:t>Performance</a:t>
                      </a:r>
                    </a:p>
                  </a:txBody>
                  <a:tcPr marL="73751" marR="73751" marT="36876" marB="36876" anchor="ctr"/>
                </a:tc>
                <a:tc>
                  <a:txBody>
                    <a:bodyPr/>
                    <a:lstStyle/>
                    <a:p>
                      <a:r>
                        <a:rPr lang="en-US" sz="1800" dirty="0">
                          <a:solidFill>
                            <a:srgbClr val="00B0F0"/>
                          </a:solidFill>
                        </a:rPr>
                        <a:t>Very fast for BI and standard reporting queries.</a:t>
                      </a:r>
                    </a:p>
                  </a:txBody>
                  <a:tcPr marL="73751" marR="73751" marT="36876" marB="36876" anchor="ctr"/>
                </a:tc>
                <a:tc>
                  <a:txBody>
                    <a:bodyPr/>
                    <a:lstStyle/>
                    <a:p>
                      <a:r>
                        <a:rPr lang="en-US" sz="1800" dirty="0">
                          <a:solidFill>
                            <a:srgbClr val="00B0F0"/>
                          </a:solidFill>
                        </a:rPr>
                        <a:t>Performance can be slower for ad-hoc queries on raw data.</a:t>
                      </a:r>
                    </a:p>
                  </a:txBody>
                  <a:tcPr marL="73751" marR="73751" marT="36876" marB="36876" anchor="ctr"/>
                </a:tc>
                <a:extLst>
                  <a:ext uri="{0D108BD9-81ED-4DB2-BD59-A6C34878D82A}">
                    <a16:rowId xmlns:a16="http://schemas.microsoft.com/office/drawing/2014/main" val="2811568445"/>
                  </a:ext>
                </a:extLst>
              </a:tr>
            </a:tbl>
          </a:graphicData>
        </a:graphic>
      </p:graphicFrame>
    </p:spTree>
    <p:extLst>
      <p:ext uri="{BB962C8B-B14F-4D97-AF65-F5344CB8AC3E}">
        <p14:creationId xmlns:p14="http://schemas.microsoft.com/office/powerpoint/2010/main" val="21265780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3178" y="405674"/>
            <a:ext cx="10515600" cy="1325563"/>
          </a:xfrm>
        </p:spPr>
        <p:txBody>
          <a:bodyPr/>
          <a:lstStyle/>
          <a:p>
            <a:r>
              <a:rPr lang="en-US" b="1" dirty="0" smtClean="0">
                <a:solidFill>
                  <a:schemeClr val="accent1">
                    <a:lumMod val="75000"/>
                  </a:schemeClr>
                </a:solidFill>
                <a:effectLst>
                  <a:outerShdw blurRad="38100" dist="38100" dir="2700000" algn="tl">
                    <a:srgbClr val="000000">
                      <a:alpha val="43137"/>
                    </a:srgbClr>
                  </a:outerShdw>
                </a:effectLst>
              </a:rPr>
              <a:t>What to choice Lake or warehouse </a:t>
            </a:r>
            <a:br>
              <a:rPr lang="en-US" b="1" dirty="0" smtClean="0">
                <a:solidFill>
                  <a:schemeClr val="accent1">
                    <a:lumMod val="75000"/>
                  </a:schemeClr>
                </a:solidFill>
                <a:effectLst>
                  <a:outerShdw blurRad="38100" dist="38100" dir="2700000" algn="tl">
                    <a:srgbClr val="000000">
                      <a:alpha val="43137"/>
                    </a:srgbClr>
                  </a:outerShdw>
                </a:effectLst>
              </a:rPr>
            </a:br>
            <a:r>
              <a:rPr lang="en-US" b="1" dirty="0" smtClean="0">
                <a:solidFill>
                  <a:schemeClr val="accent1">
                    <a:lumMod val="75000"/>
                  </a:schemeClr>
                </a:solidFill>
                <a:effectLst>
                  <a:outerShdw blurRad="38100" dist="38100" dir="2700000" algn="tl">
                    <a:srgbClr val="000000">
                      <a:alpha val="43137"/>
                    </a:srgbClr>
                  </a:outerShdw>
                </a:effectLst>
              </a:rPr>
              <a:t>for data storage</a:t>
            </a:r>
            <a:endParaRPr lang="en-US" b="1" dirty="0">
              <a:solidFill>
                <a:schemeClr val="accent1">
                  <a:lumMod val="75000"/>
                </a:schemeClr>
              </a:solidFill>
              <a:effectLst>
                <a:outerShdw blurRad="38100" dist="38100" dir="2700000" algn="tl">
                  <a:srgbClr val="000000">
                    <a:alpha val="43137"/>
                  </a:srgbClr>
                </a:outerShdw>
              </a:effectLst>
            </a:endParaRPr>
          </a:p>
        </p:txBody>
      </p:sp>
      <p:pic>
        <p:nvPicPr>
          <p:cNvPr id="4" name="Picture 3"/>
          <p:cNvPicPr>
            <a:picLocks noChangeAspect="1"/>
          </p:cNvPicPr>
          <p:nvPr/>
        </p:nvPicPr>
        <p:blipFill>
          <a:blip r:embed="rId2"/>
          <a:stretch>
            <a:fillRect/>
          </a:stretch>
        </p:blipFill>
        <p:spPr>
          <a:xfrm>
            <a:off x="8552993" y="0"/>
            <a:ext cx="3432345" cy="2286198"/>
          </a:xfrm>
          <a:prstGeom prst="rect">
            <a:avLst/>
          </a:prstGeom>
        </p:spPr>
      </p:pic>
      <p:sp>
        <p:nvSpPr>
          <p:cNvPr id="3" name="Content Placeholder 2"/>
          <p:cNvSpPr>
            <a:spLocks noGrp="1"/>
          </p:cNvSpPr>
          <p:nvPr>
            <p:ph idx="1"/>
          </p:nvPr>
        </p:nvSpPr>
        <p:spPr>
          <a:xfrm>
            <a:off x="390726" y="2136910"/>
            <a:ext cx="11801273" cy="4721090"/>
          </a:xfrm>
        </p:spPr>
        <p:txBody>
          <a:bodyPr>
            <a:normAutofit fontScale="62500" lnSpcReduction="20000"/>
          </a:bodyPr>
          <a:lstStyle/>
          <a:p>
            <a:pPr marL="0" indent="0">
              <a:buNone/>
            </a:pPr>
            <a:r>
              <a:rPr lang="en-US" dirty="0" smtClean="0"/>
              <a:t>In </a:t>
            </a:r>
            <a:r>
              <a:rPr lang="en-US" dirty="0"/>
              <a:t>today's cloud environment, organizations rarely choose one or the other; they use </a:t>
            </a:r>
            <a:r>
              <a:rPr lang="en-US" dirty="0" smtClean="0"/>
              <a:t>both and this called </a:t>
            </a:r>
            <a:r>
              <a:rPr lang="en-US" b="1" dirty="0">
                <a:solidFill>
                  <a:srgbClr val="FF0000"/>
                </a:solidFill>
              </a:rPr>
              <a:t>The Data Mesh</a:t>
            </a:r>
          </a:p>
          <a:p>
            <a:pPr marL="0" indent="0">
              <a:buNone/>
            </a:pPr>
            <a:endParaRPr lang="en-US" dirty="0"/>
          </a:p>
          <a:p>
            <a:pPr>
              <a:lnSpc>
                <a:spcPct val="170000"/>
              </a:lnSpc>
            </a:pPr>
            <a:r>
              <a:rPr lang="en-US" b="1" dirty="0"/>
              <a:t>Data Lake (Storage for ELT):</a:t>
            </a:r>
            <a:r>
              <a:rPr lang="en-US" dirty="0"/>
              <a:t> Raw data (logs, sensor data, raw POS transactions) is ingested cheaply and quickly into the Data Lake (often built on systems like S3 or Azure Data Lake Storage). This is the </a:t>
            </a:r>
            <a:r>
              <a:rPr lang="en-US" b="1" dirty="0"/>
              <a:t>source of truth</a:t>
            </a:r>
            <a:r>
              <a:rPr lang="en-US" dirty="0"/>
              <a:t> for all raw data.</a:t>
            </a:r>
          </a:p>
          <a:p>
            <a:pPr>
              <a:lnSpc>
                <a:spcPct val="170000"/>
              </a:lnSpc>
            </a:pPr>
            <a:r>
              <a:rPr lang="en-US" b="1" dirty="0"/>
              <a:t>Data Warehouse (Storage for BI):</a:t>
            </a:r>
            <a:r>
              <a:rPr lang="en-US" dirty="0"/>
              <a:t> Analysts use the Data Lake as the source, run </a:t>
            </a:r>
            <a:r>
              <a:rPr lang="en-US" b="1" dirty="0"/>
              <a:t>Transformations</a:t>
            </a:r>
            <a:r>
              <a:rPr lang="en-US" dirty="0"/>
              <a:t> (the "T" in ELT) to clean and summarize the data, and then load the refined, structured result into the Data Warehouse (like Snowflake or </a:t>
            </a:r>
            <a:r>
              <a:rPr lang="en-US" dirty="0" err="1"/>
              <a:t>BigQuery</a:t>
            </a:r>
            <a:r>
              <a:rPr lang="en-US" dirty="0"/>
              <a:t>).</a:t>
            </a:r>
          </a:p>
          <a:p>
            <a:pPr>
              <a:lnSpc>
                <a:spcPct val="170000"/>
              </a:lnSpc>
            </a:pPr>
            <a:r>
              <a:rPr lang="en-US" b="1" dirty="0"/>
              <a:t>The Result:</a:t>
            </a:r>
            <a:r>
              <a:rPr lang="en-US" dirty="0"/>
              <a:t> The Data Warehouse serves fast, clean data for executive dashboards and standard reports, while the Data Lake provides the deep, raw historical data needed for machine learning and exploratory data science projects.</a:t>
            </a:r>
          </a:p>
          <a:p>
            <a:pPr marL="0" indent="0">
              <a:lnSpc>
                <a:spcPct val="170000"/>
              </a:lnSpc>
              <a:buNone/>
            </a:pPr>
            <a:r>
              <a:rPr lang="en-US" dirty="0"/>
              <a:t>This combined architecture ensures the business is both fast (BI) and flexible (ML).</a:t>
            </a:r>
          </a:p>
        </p:txBody>
      </p:sp>
    </p:spTree>
    <p:extLst>
      <p:ext uri="{BB962C8B-B14F-4D97-AF65-F5344CB8AC3E}">
        <p14:creationId xmlns:p14="http://schemas.microsoft.com/office/powerpoint/2010/main" val="3594803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8276" y="258122"/>
            <a:ext cx="3208506" cy="909198"/>
          </a:xfrm>
          <a:solidFill>
            <a:schemeClr val="bg1">
              <a:lumMod val="95000"/>
            </a:schemeClr>
          </a:solidFill>
        </p:spPr>
        <p:txBody>
          <a:bodyPr/>
          <a:lstStyle/>
          <a:p>
            <a:r>
              <a:rPr lang="en-US" b="1" dirty="0" smtClean="0"/>
              <a:t>Data Format</a:t>
            </a:r>
            <a:endParaRPr lang="en-US" b="1" dirty="0"/>
          </a:p>
        </p:txBody>
      </p:sp>
      <p:sp>
        <p:nvSpPr>
          <p:cNvPr id="3" name="Content Placeholder 2"/>
          <p:cNvSpPr>
            <a:spLocks noGrp="1"/>
          </p:cNvSpPr>
          <p:nvPr>
            <p:ph idx="1"/>
          </p:nvPr>
        </p:nvSpPr>
        <p:spPr>
          <a:xfrm>
            <a:off x="293451" y="1533795"/>
            <a:ext cx="11788302" cy="4351338"/>
          </a:xfrm>
        </p:spPr>
        <p:txBody>
          <a:bodyPr>
            <a:normAutofit/>
          </a:bodyPr>
          <a:lstStyle/>
          <a:p>
            <a:pPr marL="0" indent="0">
              <a:lnSpc>
                <a:spcPct val="150000"/>
              </a:lnSpc>
              <a:buNone/>
            </a:pPr>
            <a:r>
              <a:rPr lang="en-US" sz="2400" dirty="0"/>
              <a:t>The format determines how the data is structured, which tools are needed to read it, and how easily it can be transformed into a tabular structure (like a Pandas </a:t>
            </a:r>
            <a:r>
              <a:rPr lang="en-US" sz="2400" dirty="0" err="1"/>
              <a:t>DataFrame</a:t>
            </a:r>
            <a:r>
              <a:rPr lang="en-US" sz="2400" dirty="0"/>
              <a:t> or a SQL table). We will focus on the three most common formats you will encounter as a data analyst: </a:t>
            </a:r>
            <a:r>
              <a:rPr lang="en-US" sz="2400" b="1" dirty="0"/>
              <a:t>CSV</a:t>
            </a:r>
            <a:r>
              <a:rPr lang="en-US" sz="2400" dirty="0"/>
              <a:t>, </a:t>
            </a:r>
            <a:r>
              <a:rPr lang="en-US" sz="2400" b="1" dirty="0"/>
              <a:t>JSON</a:t>
            </a:r>
            <a:r>
              <a:rPr lang="en-US" sz="2400" dirty="0"/>
              <a:t>, and </a:t>
            </a:r>
            <a:r>
              <a:rPr lang="en-US" sz="2400" b="1" dirty="0"/>
              <a:t>XML</a:t>
            </a:r>
            <a:r>
              <a:rPr lang="en-US" sz="2400" dirty="0"/>
              <a:t>.</a:t>
            </a:r>
          </a:p>
        </p:txBody>
      </p:sp>
    </p:spTree>
    <p:extLst>
      <p:ext uri="{BB962C8B-B14F-4D97-AF65-F5344CB8AC3E}">
        <p14:creationId xmlns:p14="http://schemas.microsoft.com/office/powerpoint/2010/main" val="1262138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5357" y="0"/>
            <a:ext cx="10515600" cy="1325563"/>
          </a:xfrm>
        </p:spPr>
        <p:txBody>
          <a:bodyPr>
            <a:normAutofit/>
          </a:bodyPr>
          <a:lstStyle/>
          <a:p>
            <a:pPr algn="ctr"/>
            <a:r>
              <a:rPr lang="en-US" sz="4000" b="1" dirty="0">
                <a:effectLst>
                  <a:outerShdw blurRad="38100" dist="38100" dir="2700000" algn="tl">
                    <a:srgbClr val="000000">
                      <a:alpha val="43137"/>
                    </a:srgbClr>
                  </a:outerShdw>
                </a:effectLst>
              </a:rPr>
              <a:t>CSV (Comma Separated </a:t>
            </a:r>
            <a:r>
              <a:rPr lang="en-US" sz="4000" b="1" dirty="0" smtClean="0">
                <a:effectLst>
                  <a:outerShdw blurRad="38100" dist="38100" dir="2700000" algn="tl">
                    <a:srgbClr val="000000">
                      <a:alpha val="43137"/>
                    </a:srgbClr>
                  </a:outerShdw>
                </a:effectLst>
              </a:rPr>
              <a:t>Values)</a:t>
            </a:r>
            <a:br>
              <a:rPr lang="en-US" sz="4000" b="1" dirty="0" smtClean="0">
                <a:effectLst>
                  <a:outerShdw blurRad="38100" dist="38100" dir="2700000" algn="tl">
                    <a:srgbClr val="000000">
                      <a:alpha val="43137"/>
                    </a:srgbClr>
                  </a:outerShdw>
                </a:effectLst>
              </a:rPr>
            </a:br>
            <a:r>
              <a:rPr lang="en-US" sz="4000" b="1" dirty="0" smtClean="0"/>
              <a:t>The </a:t>
            </a:r>
            <a:r>
              <a:rPr lang="en-US" sz="4000" b="1" dirty="0"/>
              <a:t>Tabular </a:t>
            </a:r>
            <a:r>
              <a:rPr lang="en-US" sz="4000" b="1" dirty="0" smtClean="0"/>
              <a:t>Workhorse</a:t>
            </a:r>
            <a:endParaRPr lang="en-US" sz="40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225357" y="1475429"/>
            <a:ext cx="11263009" cy="4351338"/>
          </a:xfrm>
        </p:spPr>
        <p:txBody>
          <a:bodyPr>
            <a:normAutofit fontScale="92500"/>
          </a:bodyPr>
          <a:lstStyle/>
          <a:p>
            <a:pPr marL="0" indent="0">
              <a:buNone/>
            </a:pPr>
            <a:r>
              <a:rPr lang="en-US" dirty="0"/>
              <a:t>The </a:t>
            </a:r>
            <a:r>
              <a:rPr lang="en-US" b="1" dirty="0"/>
              <a:t>CSV</a:t>
            </a:r>
            <a:r>
              <a:rPr lang="en-US" dirty="0"/>
              <a:t> format is the simplest and most universally used format for transferring simple tabular data. It is the digital equivalent of a plain </a:t>
            </a:r>
            <a:r>
              <a:rPr lang="en-US" dirty="0" smtClean="0"/>
              <a:t>spreadsheet</a:t>
            </a:r>
          </a:p>
          <a:p>
            <a:pPr marL="0" indent="0">
              <a:buNone/>
            </a:pPr>
            <a:r>
              <a:rPr lang="en-US" dirty="0" smtClean="0"/>
              <a:t>The structure of CSV files :</a:t>
            </a:r>
          </a:p>
          <a:p>
            <a:pPr marL="514350" lvl="0" indent="-514350" fontAlgn="base">
              <a:buFont typeface="+mj-lt"/>
              <a:buAutoNum type="arabicPeriod"/>
            </a:pPr>
            <a:r>
              <a:rPr lang="en-US" b="1" dirty="0"/>
              <a:t>Plain Text:</a:t>
            </a:r>
            <a:r>
              <a:rPr lang="en-US" dirty="0"/>
              <a:t> CSV files are encoded as simple text, making them human-readable and small in size.</a:t>
            </a:r>
          </a:p>
          <a:p>
            <a:pPr marL="514350" lvl="0" indent="-514350" fontAlgn="base">
              <a:buFont typeface="+mj-lt"/>
              <a:buAutoNum type="arabicPeriod"/>
            </a:pPr>
            <a:r>
              <a:rPr lang="en-US" b="1" dirty="0"/>
              <a:t>Rows and Columns:</a:t>
            </a:r>
            <a:r>
              <a:rPr lang="en-US" dirty="0"/>
              <a:t> Each line in the file represents a single </a:t>
            </a:r>
            <a:r>
              <a:rPr lang="en-US" b="1" dirty="0"/>
              <a:t>record</a:t>
            </a:r>
            <a:r>
              <a:rPr lang="en-US" dirty="0"/>
              <a:t> or row. Values within that line are separated by a </a:t>
            </a:r>
            <a:r>
              <a:rPr lang="en-US" b="1" dirty="0"/>
              <a:t>delimiter</a:t>
            </a:r>
            <a:r>
              <a:rPr lang="en-US" dirty="0"/>
              <a:t> (usually a comma, but sometimes a pipe |, semicolon ;, or tab \t).</a:t>
            </a:r>
          </a:p>
          <a:p>
            <a:pPr marL="514350" indent="-514350">
              <a:buFont typeface="+mj-lt"/>
              <a:buAutoNum type="arabicPeriod"/>
            </a:pPr>
            <a:r>
              <a:rPr lang="en-US" b="1" dirty="0"/>
              <a:t>Header Row:</a:t>
            </a:r>
            <a:r>
              <a:rPr lang="en-US" dirty="0"/>
              <a:t> Typically, the first line of the file contains the </a:t>
            </a:r>
            <a:r>
              <a:rPr lang="en-US" b="1" dirty="0"/>
              <a:t>column names</a:t>
            </a:r>
            <a:r>
              <a:rPr lang="en-US" dirty="0"/>
              <a:t> (headers).</a:t>
            </a:r>
          </a:p>
        </p:txBody>
      </p:sp>
      <p:pic>
        <p:nvPicPr>
          <p:cNvPr id="4" name="Picture 3"/>
          <p:cNvPicPr>
            <a:picLocks noChangeAspect="1"/>
          </p:cNvPicPr>
          <p:nvPr/>
        </p:nvPicPr>
        <p:blipFill>
          <a:blip r:embed="rId2"/>
          <a:stretch>
            <a:fillRect/>
          </a:stretch>
        </p:blipFill>
        <p:spPr>
          <a:xfrm>
            <a:off x="8363503" y="5339099"/>
            <a:ext cx="3348600" cy="127506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884544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3918" y="121934"/>
            <a:ext cx="10515600" cy="1325563"/>
          </a:xfrm>
        </p:spPr>
        <p:txBody>
          <a:bodyPr/>
          <a:lstStyle/>
          <a:p>
            <a:r>
              <a:rPr lang="en-US" b="1" dirty="0" smtClean="0">
                <a:effectLst>
                  <a:outerShdw blurRad="38100" dist="38100" dir="2700000" algn="tl">
                    <a:srgbClr val="000000">
                      <a:alpha val="43137"/>
                    </a:srgbClr>
                  </a:outerShdw>
                </a:effectLst>
              </a:rPr>
              <a:t>CSV Files</a:t>
            </a:r>
            <a:endParaRPr lang="en-US" b="1" dirty="0">
              <a:effectLst>
                <a:outerShdw blurRad="38100" dist="38100" dir="2700000" algn="tl">
                  <a:srgbClr val="000000">
                    <a:alpha val="43137"/>
                  </a:srgbClr>
                </a:outerShdw>
              </a:effectLs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76787176"/>
              </p:ext>
            </p:extLst>
          </p:nvPr>
        </p:nvGraphicFramePr>
        <p:xfrm>
          <a:off x="633918" y="1447497"/>
          <a:ext cx="10924164" cy="4996154"/>
        </p:xfrm>
        <a:graphic>
          <a:graphicData uri="http://schemas.openxmlformats.org/drawingml/2006/table">
            <a:tbl>
              <a:tblPr>
                <a:tableStyleId>{5C22544A-7EE6-4342-B048-85BDC9FD1C3A}</a:tableStyleId>
              </a:tblPr>
              <a:tblGrid>
                <a:gridCol w="1690991">
                  <a:extLst>
                    <a:ext uri="{9D8B030D-6E8A-4147-A177-3AD203B41FA5}">
                      <a16:colId xmlns:a16="http://schemas.microsoft.com/office/drawing/2014/main" val="3144097023"/>
                    </a:ext>
                  </a:extLst>
                </a:gridCol>
                <a:gridCol w="3229583">
                  <a:extLst>
                    <a:ext uri="{9D8B030D-6E8A-4147-A177-3AD203B41FA5}">
                      <a16:colId xmlns:a16="http://schemas.microsoft.com/office/drawing/2014/main" val="4260769499"/>
                    </a:ext>
                  </a:extLst>
                </a:gridCol>
                <a:gridCol w="6003590">
                  <a:extLst>
                    <a:ext uri="{9D8B030D-6E8A-4147-A177-3AD203B41FA5}">
                      <a16:colId xmlns:a16="http://schemas.microsoft.com/office/drawing/2014/main" val="3446548939"/>
                    </a:ext>
                  </a:extLst>
                </a:gridCol>
              </a:tblGrid>
              <a:tr h="505109">
                <a:tc>
                  <a:txBody>
                    <a:bodyPr/>
                    <a:lstStyle/>
                    <a:p>
                      <a:pPr marL="0" marR="0">
                        <a:lnSpc>
                          <a:spcPct val="114000"/>
                        </a:lnSpc>
                        <a:spcBef>
                          <a:spcPts val="600"/>
                        </a:spcBef>
                        <a:spcAft>
                          <a:spcPts val="600"/>
                        </a:spcAft>
                      </a:pPr>
                      <a:r>
                        <a:rPr lang="en-US" sz="2400" b="1" dirty="0">
                          <a:effectLst/>
                        </a:rPr>
                        <a:t>Feature</a:t>
                      </a:r>
                      <a:endParaRPr lang="en-US" sz="2400" b="1" dirty="0">
                        <a:effectLst/>
                        <a:latin typeface="Arial" panose="020B0604020202020204" pitchFamily="34" charset="0"/>
                        <a:ea typeface="Arial" panose="020B0604020202020204" pitchFamily="34" charset="0"/>
                      </a:endParaRPr>
                    </a:p>
                  </a:txBody>
                  <a:tcPr marL="114300" marR="114300" marT="76200" marB="76200">
                    <a:solidFill>
                      <a:schemeClr val="accent2">
                        <a:lumMod val="40000"/>
                        <a:lumOff val="60000"/>
                      </a:schemeClr>
                    </a:solidFill>
                  </a:tcPr>
                </a:tc>
                <a:tc>
                  <a:txBody>
                    <a:bodyPr/>
                    <a:lstStyle/>
                    <a:p>
                      <a:pPr marL="0" marR="0">
                        <a:lnSpc>
                          <a:spcPct val="114000"/>
                        </a:lnSpc>
                        <a:spcBef>
                          <a:spcPts val="600"/>
                        </a:spcBef>
                        <a:spcAft>
                          <a:spcPts val="600"/>
                        </a:spcAft>
                      </a:pPr>
                      <a:r>
                        <a:rPr lang="en-US" sz="2400" b="1" dirty="0">
                          <a:effectLst/>
                        </a:rPr>
                        <a:t>Advantage</a:t>
                      </a:r>
                      <a:endParaRPr lang="en-US" sz="2400" b="1" dirty="0">
                        <a:effectLst/>
                        <a:latin typeface="Arial" panose="020B0604020202020204" pitchFamily="34" charset="0"/>
                        <a:ea typeface="Arial" panose="020B0604020202020204" pitchFamily="34" charset="0"/>
                      </a:endParaRPr>
                    </a:p>
                  </a:txBody>
                  <a:tcPr marL="114300" marR="114300" marT="76200" marB="76200">
                    <a:solidFill>
                      <a:schemeClr val="accent2">
                        <a:lumMod val="40000"/>
                        <a:lumOff val="60000"/>
                      </a:schemeClr>
                    </a:solidFill>
                  </a:tcPr>
                </a:tc>
                <a:tc>
                  <a:txBody>
                    <a:bodyPr/>
                    <a:lstStyle/>
                    <a:p>
                      <a:pPr marL="0" marR="0">
                        <a:lnSpc>
                          <a:spcPct val="114000"/>
                        </a:lnSpc>
                        <a:spcBef>
                          <a:spcPts val="600"/>
                        </a:spcBef>
                        <a:spcAft>
                          <a:spcPts val="600"/>
                        </a:spcAft>
                      </a:pPr>
                      <a:r>
                        <a:rPr lang="en-US" sz="2400" b="1" dirty="0">
                          <a:effectLst/>
                        </a:rPr>
                        <a:t>Disadvantage</a:t>
                      </a:r>
                      <a:endParaRPr lang="en-US" sz="2400" b="1" dirty="0">
                        <a:effectLst/>
                        <a:latin typeface="Arial" panose="020B0604020202020204" pitchFamily="34" charset="0"/>
                        <a:ea typeface="Arial" panose="020B0604020202020204" pitchFamily="34" charset="0"/>
                      </a:endParaRPr>
                    </a:p>
                  </a:txBody>
                  <a:tcPr marL="114300" marR="114300" marT="76200" marB="76200">
                    <a:solidFill>
                      <a:schemeClr val="accent2">
                        <a:lumMod val="40000"/>
                        <a:lumOff val="60000"/>
                      </a:schemeClr>
                    </a:solidFill>
                  </a:tcPr>
                </a:tc>
                <a:extLst>
                  <a:ext uri="{0D108BD9-81ED-4DB2-BD59-A6C34878D82A}">
                    <a16:rowId xmlns:a16="http://schemas.microsoft.com/office/drawing/2014/main" val="250243695"/>
                  </a:ext>
                </a:extLst>
              </a:tr>
              <a:tr h="1669703">
                <a:tc>
                  <a:txBody>
                    <a:bodyPr/>
                    <a:lstStyle/>
                    <a:p>
                      <a:pPr marL="0" marR="0">
                        <a:lnSpc>
                          <a:spcPct val="114000"/>
                        </a:lnSpc>
                        <a:spcBef>
                          <a:spcPts val="600"/>
                        </a:spcBef>
                        <a:spcAft>
                          <a:spcPts val="600"/>
                        </a:spcAft>
                      </a:pPr>
                      <a:r>
                        <a:rPr lang="en-US" sz="2000" dirty="0">
                          <a:effectLst/>
                        </a:rPr>
                        <a:t>Simplicity</a:t>
                      </a:r>
                      <a:endParaRPr lang="en-US" sz="2000" dirty="0">
                        <a:effectLst/>
                        <a:latin typeface="Arial" panose="020B0604020202020204" pitchFamily="34" charset="0"/>
                        <a:ea typeface="Arial" panose="020B0604020202020204" pitchFamily="34" charset="0"/>
                      </a:endParaRPr>
                    </a:p>
                  </a:txBody>
                  <a:tcPr marL="114300" marR="114300" marT="76200" marB="76200">
                    <a:solidFill>
                      <a:schemeClr val="accent4">
                        <a:lumMod val="20000"/>
                        <a:lumOff val="80000"/>
                      </a:schemeClr>
                    </a:solidFill>
                  </a:tcPr>
                </a:tc>
                <a:tc>
                  <a:txBody>
                    <a:bodyPr/>
                    <a:lstStyle/>
                    <a:p>
                      <a:pPr marL="0" marR="0">
                        <a:lnSpc>
                          <a:spcPct val="114000"/>
                        </a:lnSpc>
                        <a:spcBef>
                          <a:spcPts val="600"/>
                        </a:spcBef>
                        <a:spcAft>
                          <a:spcPts val="600"/>
                        </a:spcAft>
                      </a:pPr>
                      <a:r>
                        <a:rPr lang="en-US" sz="2000" dirty="0">
                          <a:effectLst/>
                        </a:rPr>
                        <a:t>Universally supported by spreadsheets, databases, and programming languages.</a:t>
                      </a:r>
                      <a:endParaRPr lang="en-US" sz="2000" dirty="0">
                        <a:effectLst/>
                        <a:latin typeface="Arial" panose="020B0604020202020204" pitchFamily="34" charset="0"/>
                        <a:ea typeface="Arial" panose="020B0604020202020204" pitchFamily="34" charset="0"/>
                      </a:endParaRPr>
                    </a:p>
                  </a:txBody>
                  <a:tcPr marL="114300" marR="114300" marT="76200" marB="76200">
                    <a:solidFill>
                      <a:schemeClr val="accent4">
                        <a:lumMod val="20000"/>
                        <a:lumOff val="80000"/>
                      </a:schemeClr>
                    </a:solidFill>
                  </a:tcPr>
                </a:tc>
                <a:tc>
                  <a:txBody>
                    <a:bodyPr/>
                    <a:lstStyle/>
                    <a:p>
                      <a:pPr marL="0" marR="0">
                        <a:lnSpc>
                          <a:spcPct val="114000"/>
                        </a:lnSpc>
                        <a:spcBef>
                          <a:spcPts val="600"/>
                        </a:spcBef>
                        <a:spcAft>
                          <a:spcPts val="600"/>
                        </a:spcAft>
                      </a:pPr>
                      <a:r>
                        <a:rPr lang="en-US" sz="2000">
                          <a:effectLst/>
                        </a:rPr>
                        <a:t>Lack of Hierarchy: Cannot easily represent complex nested objects (like a list of phone numbers within a user record).</a:t>
                      </a:r>
                      <a:endParaRPr lang="en-US" sz="2000">
                        <a:effectLst/>
                        <a:latin typeface="Arial" panose="020B0604020202020204" pitchFamily="34" charset="0"/>
                        <a:ea typeface="Arial" panose="020B0604020202020204" pitchFamily="34" charset="0"/>
                      </a:endParaRPr>
                    </a:p>
                  </a:txBody>
                  <a:tcPr marL="114300" marR="114300" marT="76200" marB="76200">
                    <a:solidFill>
                      <a:schemeClr val="accent4">
                        <a:lumMod val="20000"/>
                        <a:lumOff val="80000"/>
                      </a:schemeClr>
                    </a:solidFill>
                  </a:tcPr>
                </a:tc>
                <a:extLst>
                  <a:ext uri="{0D108BD9-81ED-4DB2-BD59-A6C34878D82A}">
                    <a16:rowId xmlns:a16="http://schemas.microsoft.com/office/drawing/2014/main" val="405515033"/>
                  </a:ext>
                </a:extLst>
              </a:tr>
              <a:tr h="1378555">
                <a:tc>
                  <a:txBody>
                    <a:bodyPr/>
                    <a:lstStyle/>
                    <a:p>
                      <a:pPr marL="0" marR="0">
                        <a:lnSpc>
                          <a:spcPct val="114000"/>
                        </a:lnSpc>
                        <a:spcBef>
                          <a:spcPts val="600"/>
                        </a:spcBef>
                        <a:spcAft>
                          <a:spcPts val="600"/>
                        </a:spcAft>
                      </a:pPr>
                      <a:r>
                        <a:rPr lang="en-US" sz="2000">
                          <a:effectLst/>
                        </a:rPr>
                        <a:t>Readability</a:t>
                      </a:r>
                      <a:endParaRPr lang="en-US" sz="2000">
                        <a:effectLst/>
                        <a:latin typeface="Arial" panose="020B0604020202020204" pitchFamily="34" charset="0"/>
                        <a:ea typeface="Arial" panose="020B0604020202020204" pitchFamily="34" charset="0"/>
                      </a:endParaRPr>
                    </a:p>
                  </a:txBody>
                  <a:tcPr marL="114300" marR="114300" marT="76200" marB="76200">
                    <a:solidFill>
                      <a:schemeClr val="accent4">
                        <a:lumMod val="20000"/>
                        <a:lumOff val="80000"/>
                      </a:schemeClr>
                    </a:solidFill>
                  </a:tcPr>
                </a:tc>
                <a:tc>
                  <a:txBody>
                    <a:bodyPr/>
                    <a:lstStyle/>
                    <a:p>
                      <a:pPr marL="0" marR="0">
                        <a:lnSpc>
                          <a:spcPct val="114000"/>
                        </a:lnSpc>
                        <a:spcBef>
                          <a:spcPts val="600"/>
                        </a:spcBef>
                        <a:spcAft>
                          <a:spcPts val="600"/>
                        </a:spcAft>
                      </a:pPr>
                      <a:r>
                        <a:rPr lang="en-US" sz="2000" dirty="0">
                          <a:effectLst/>
                        </a:rPr>
                        <a:t>Easy to inspect and fix errors manually.</a:t>
                      </a:r>
                      <a:endParaRPr lang="en-US" sz="2000" dirty="0">
                        <a:effectLst/>
                        <a:latin typeface="Arial" panose="020B0604020202020204" pitchFamily="34" charset="0"/>
                        <a:ea typeface="Arial" panose="020B0604020202020204" pitchFamily="34" charset="0"/>
                      </a:endParaRPr>
                    </a:p>
                  </a:txBody>
                  <a:tcPr marL="114300" marR="114300" marT="76200" marB="76200">
                    <a:solidFill>
                      <a:schemeClr val="accent4">
                        <a:lumMod val="20000"/>
                        <a:lumOff val="80000"/>
                      </a:schemeClr>
                    </a:solidFill>
                  </a:tcPr>
                </a:tc>
                <a:tc>
                  <a:txBody>
                    <a:bodyPr/>
                    <a:lstStyle/>
                    <a:p>
                      <a:pPr marL="0" marR="0">
                        <a:lnSpc>
                          <a:spcPct val="114000"/>
                        </a:lnSpc>
                        <a:spcBef>
                          <a:spcPts val="600"/>
                        </a:spcBef>
                        <a:spcAft>
                          <a:spcPts val="600"/>
                        </a:spcAft>
                      </a:pPr>
                      <a:r>
                        <a:rPr lang="en-US" sz="2000" dirty="0">
                          <a:effectLst/>
                        </a:rPr>
                        <a:t>Ambiguity: What if a data field itself contains the delimiter (a comma)? This requires special handling (often quoting).</a:t>
                      </a:r>
                      <a:endParaRPr lang="en-US" sz="2000" dirty="0">
                        <a:effectLst/>
                        <a:latin typeface="Arial" panose="020B0604020202020204" pitchFamily="34" charset="0"/>
                        <a:ea typeface="Arial" panose="020B0604020202020204" pitchFamily="34" charset="0"/>
                      </a:endParaRPr>
                    </a:p>
                  </a:txBody>
                  <a:tcPr marL="114300" marR="114300" marT="76200" marB="76200">
                    <a:solidFill>
                      <a:schemeClr val="accent4">
                        <a:lumMod val="20000"/>
                        <a:lumOff val="80000"/>
                      </a:schemeClr>
                    </a:solidFill>
                  </a:tcPr>
                </a:tc>
                <a:extLst>
                  <a:ext uri="{0D108BD9-81ED-4DB2-BD59-A6C34878D82A}">
                    <a16:rowId xmlns:a16="http://schemas.microsoft.com/office/drawing/2014/main" val="1065353124"/>
                  </a:ext>
                </a:extLst>
              </a:tr>
              <a:tr h="1378555">
                <a:tc>
                  <a:txBody>
                    <a:bodyPr/>
                    <a:lstStyle/>
                    <a:p>
                      <a:pPr marL="0" marR="0">
                        <a:lnSpc>
                          <a:spcPct val="114000"/>
                        </a:lnSpc>
                        <a:spcBef>
                          <a:spcPts val="600"/>
                        </a:spcBef>
                        <a:spcAft>
                          <a:spcPts val="600"/>
                        </a:spcAft>
                      </a:pPr>
                      <a:r>
                        <a:rPr lang="en-US" sz="2000">
                          <a:effectLst/>
                        </a:rPr>
                        <a:t>Storage</a:t>
                      </a:r>
                      <a:endParaRPr lang="en-US" sz="2000">
                        <a:effectLst/>
                        <a:latin typeface="Arial" panose="020B0604020202020204" pitchFamily="34" charset="0"/>
                        <a:ea typeface="Arial" panose="020B0604020202020204" pitchFamily="34" charset="0"/>
                      </a:endParaRPr>
                    </a:p>
                  </a:txBody>
                  <a:tcPr marL="114300" marR="114300" marT="76200" marB="76200">
                    <a:solidFill>
                      <a:schemeClr val="accent4">
                        <a:lumMod val="20000"/>
                        <a:lumOff val="80000"/>
                      </a:schemeClr>
                    </a:solidFill>
                  </a:tcPr>
                </a:tc>
                <a:tc>
                  <a:txBody>
                    <a:bodyPr/>
                    <a:lstStyle/>
                    <a:p>
                      <a:pPr marL="0" marR="0">
                        <a:lnSpc>
                          <a:spcPct val="114000"/>
                        </a:lnSpc>
                        <a:spcBef>
                          <a:spcPts val="600"/>
                        </a:spcBef>
                        <a:spcAft>
                          <a:spcPts val="600"/>
                        </a:spcAft>
                      </a:pPr>
                      <a:r>
                        <a:rPr lang="en-US" sz="2000">
                          <a:effectLst/>
                        </a:rPr>
                        <a:t>Very small file size.</a:t>
                      </a:r>
                      <a:endParaRPr lang="en-US" sz="2000">
                        <a:effectLst/>
                        <a:latin typeface="Arial" panose="020B0604020202020204" pitchFamily="34" charset="0"/>
                        <a:ea typeface="Arial" panose="020B0604020202020204" pitchFamily="34" charset="0"/>
                      </a:endParaRPr>
                    </a:p>
                  </a:txBody>
                  <a:tcPr marL="114300" marR="114300" marT="76200" marB="76200">
                    <a:solidFill>
                      <a:schemeClr val="accent4">
                        <a:lumMod val="20000"/>
                        <a:lumOff val="80000"/>
                      </a:schemeClr>
                    </a:solidFill>
                  </a:tcPr>
                </a:tc>
                <a:tc>
                  <a:txBody>
                    <a:bodyPr/>
                    <a:lstStyle/>
                    <a:p>
                      <a:pPr marL="0" marR="0">
                        <a:lnSpc>
                          <a:spcPct val="114000"/>
                        </a:lnSpc>
                        <a:spcBef>
                          <a:spcPts val="600"/>
                        </a:spcBef>
                        <a:spcAft>
                          <a:spcPts val="600"/>
                        </a:spcAft>
                      </a:pPr>
                      <a:r>
                        <a:rPr lang="en-US" sz="2000" dirty="0">
                          <a:effectLst/>
                        </a:rPr>
                        <a:t>Data Type Loss: All values are treated as strings; data types (integer, float, date) must be inferred by the parsing tool.</a:t>
                      </a:r>
                      <a:endParaRPr lang="en-US" sz="2000" dirty="0">
                        <a:effectLst/>
                        <a:latin typeface="Arial" panose="020B0604020202020204" pitchFamily="34" charset="0"/>
                        <a:ea typeface="Arial" panose="020B0604020202020204" pitchFamily="34" charset="0"/>
                      </a:endParaRPr>
                    </a:p>
                  </a:txBody>
                  <a:tcPr marL="114300" marR="114300" marT="76200" marB="76200">
                    <a:solidFill>
                      <a:schemeClr val="accent4">
                        <a:lumMod val="20000"/>
                        <a:lumOff val="80000"/>
                      </a:schemeClr>
                    </a:solidFill>
                  </a:tcPr>
                </a:tc>
                <a:extLst>
                  <a:ext uri="{0D108BD9-81ED-4DB2-BD59-A6C34878D82A}">
                    <a16:rowId xmlns:a16="http://schemas.microsoft.com/office/drawing/2014/main" val="2822977360"/>
                  </a:ext>
                </a:extLst>
              </a:tr>
            </a:tbl>
          </a:graphicData>
        </a:graphic>
      </p:graphicFrame>
    </p:spTree>
    <p:extLst>
      <p:ext uri="{BB962C8B-B14F-4D97-AF65-F5344CB8AC3E}">
        <p14:creationId xmlns:p14="http://schemas.microsoft.com/office/powerpoint/2010/main" val="32625346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t>JSON (JavaScript Object </a:t>
            </a:r>
            <a:r>
              <a:rPr lang="en-US" b="1" dirty="0" smtClean="0"/>
              <a:t>Notation)</a:t>
            </a:r>
            <a:br>
              <a:rPr lang="en-US" b="1" dirty="0" smtClean="0"/>
            </a:br>
            <a:r>
              <a:rPr lang="en-US" b="1" dirty="0" smtClean="0"/>
              <a:t>The </a:t>
            </a:r>
            <a:r>
              <a:rPr lang="en-US" b="1" dirty="0"/>
              <a:t>Modern Data Standard</a:t>
            </a:r>
            <a:br>
              <a:rPr lang="en-US" b="1" dirty="0"/>
            </a:br>
            <a:endParaRPr lang="en-US" dirty="0"/>
          </a:p>
        </p:txBody>
      </p:sp>
      <p:sp>
        <p:nvSpPr>
          <p:cNvPr id="3" name="Content Placeholder 2"/>
          <p:cNvSpPr>
            <a:spLocks noGrp="1"/>
          </p:cNvSpPr>
          <p:nvPr>
            <p:ph idx="1"/>
          </p:nvPr>
        </p:nvSpPr>
        <p:spPr>
          <a:xfrm>
            <a:off x="166991" y="1554501"/>
            <a:ext cx="11905035" cy="5102204"/>
          </a:xfrm>
        </p:spPr>
        <p:txBody>
          <a:bodyPr>
            <a:normAutofit/>
          </a:bodyPr>
          <a:lstStyle/>
          <a:p>
            <a:pPr marL="0" indent="0">
              <a:lnSpc>
                <a:spcPct val="150000"/>
              </a:lnSpc>
              <a:buNone/>
            </a:pPr>
            <a:r>
              <a:rPr lang="en-US" sz="2000" b="1" dirty="0" smtClean="0">
                <a:solidFill>
                  <a:srgbClr val="FF0000"/>
                </a:solidFill>
              </a:rPr>
              <a:t>JSON</a:t>
            </a:r>
            <a:r>
              <a:rPr lang="en-US" sz="2000" dirty="0" smtClean="0"/>
              <a:t> is the most popular format for data exchange on the web. It is the lingua franca of </a:t>
            </a:r>
            <a:r>
              <a:rPr lang="en-US" sz="2000" b="1" dirty="0" smtClean="0"/>
              <a:t>Application Programming Interfaces (APIs)</a:t>
            </a:r>
            <a:r>
              <a:rPr lang="en-US" sz="2000" dirty="0" smtClean="0"/>
              <a:t>, making it essential for pulling data from modern web services.</a:t>
            </a:r>
            <a:r>
              <a:rPr lang="en-US" sz="2000" b="1" dirty="0" smtClean="0"/>
              <a:t> </a:t>
            </a:r>
          </a:p>
          <a:p>
            <a:pPr marL="0" indent="0">
              <a:lnSpc>
                <a:spcPct val="150000"/>
              </a:lnSpc>
              <a:buNone/>
            </a:pPr>
            <a:r>
              <a:rPr lang="en-US" b="1" dirty="0" smtClean="0">
                <a:solidFill>
                  <a:schemeClr val="accent1">
                    <a:lumMod val="75000"/>
                  </a:schemeClr>
                </a:solidFill>
              </a:rPr>
              <a:t>Structure </a:t>
            </a:r>
            <a:r>
              <a:rPr lang="en-US" sz="2000" b="1" dirty="0" smtClean="0"/>
              <a:t>: </a:t>
            </a:r>
            <a:r>
              <a:rPr lang="en-US" sz="2000" dirty="0" smtClean="0"/>
              <a:t>JSON is built on two primary structures, mirroring object-oriented programming concepts:</a:t>
            </a:r>
          </a:p>
          <a:p>
            <a:pPr marL="514350" lvl="0" indent="-514350" fontAlgn="base">
              <a:buFont typeface="+mj-lt"/>
              <a:buAutoNum type="arabicPeriod"/>
            </a:pPr>
            <a:r>
              <a:rPr lang="en-US" sz="2000" b="1" dirty="0" smtClean="0"/>
              <a:t>Key-Value </a:t>
            </a:r>
            <a:r>
              <a:rPr lang="en-US" sz="2000" b="1" dirty="0"/>
              <a:t>Pairs:</a:t>
            </a:r>
            <a:r>
              <a:rPr lang="en-US" sz="2000" dirty="0"/>
              <a:t> Data is represented as field names (keys) followed by values (e.g., "name": "Alice").</a:t>
            </a:r>
          </a:p>
          <a:p>
            <a:pPr marL="514350" lvl="0" indent="-514350" fontAlgn="base">
              <a:buFont typeface="+mj-lt"/>
              <a:buAutoNum type="arabicPeriod"/>
            </a:pPr>
            <a:r>
              <a:rPr lang="en-US" sz="2000" b="1" dirty="0"/>
              <a:t>Arrays (Lists):</a:t>
            </a:r>
            <a:r>
              <a:rPr lang="en-US" sz="2000" dirty="0"/>
              <a:t> An ordered list of values, enclosed in square brackets []. This is crucial for nesting.</a:t>
            </a:r>
          </a:p>
          <a:p>
            <a:pPr marL="514350" lvl="0" indent="-514350" fontAlgn="base">
              <a:buFont typeface="+mj-lt"/>
              <a:buAutoNum type="arabicPeriod"/>
            </a:pPr>
            <a:r>
              <a:rPr lang="en-US" sz="2000" b="1" dirty="0"/>
              <a:t>Hierarchy:</a:t>
            </a:r>
            <a:r>
              <a:rPr lang="en-US" sz="2000" dirty="0"/>
              <a:t> Unlike CSV, JSON is </a:t>
            </a:r>
            <a:r>
              <a:rPr lang="en-US" sz="2000" b="1" dirty="0"/>
              <a:t>hierarchical</a:t>
            </a:r>
            <a:r>
              <a:rPr lang="en-US" sz="2000" dirty="0"/>
              <a:t>. It can easily represent complex, nested data where one field contains another object or a list of objects.</a:t>
            </a:r>
          </a:p>
          <a:p>
            <a:pPr marL="514350" indent="-514350">
              <a:buFont typeface="+mj-lt"/>
              <a:buAutoNum type="arabicPeriod"/>
            </a:pPr>
            <a:r>
              <a:rPr lang="en-US" sz="2000" b="1" dirty="0" smtClean="0"/>
              <a:t>Schema-less:</a:t>
            </a:r>
            <a:r>
              <a:rPr lang="en-US" sz="2000" dirty="0" smtClean="0"/>
              <a:t> JSON does not require a predefined structure. Different records in the same file can have different fields, offering immense flexibility</a:t>
            </a:r>
            <a:endParaRPr lang="en-US" sz="2000" dirty="0"/>
          </a:p>
        </p:txBody>
      </p:sp>
      <p:pic>
        <p:nvPicPr>
          <p:cNvPr id="5" name="Picture 4"/>
          <p:cNvPicPr>
            <a:picLocks noChangeAspect="1"/>
          </p:cNvPicPr>
          <p:nvPr/>
        </p:nvPicPr>
        <p:blipFill>
          <a:blip r:embed="rId2"/>
          <a:stretch>
            <a:fillRect/>
          </a:stretch>
        </p:blipFill>
        <p:spPr>
          <a:xfrm>
            <a:off x="6658777" y="5217251"/>
            <a:ext cx="3884859" cy="199094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55101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012" y="126460"/>
            <a:ext cx="1739630" cy="970841"/>
          </a:xfrm>
        </p:spPr>
        <p:txBody>
          <a:bodyPr/>
          <a:lstStyle/>
          <a:p>
            <a:r>
              <a:rPr lang="en-US" b="1" dirty="0" smtClean="0">
                <a:effectLst>
                  <a:outerShdw blurRad="38100" dist="38100" dir="2700000" algn="tl">
                    <a:srgbClr val="000000">
                      <a:alpha val="43137"/>
                    </a:srgbClr>
                  </a:outerShdw>
                </a:effectLst>
              </a:rPr>
              <a:t>JSON</a:t>
            </a:r>
            <a:endParaRPr lang="en-US" b="1" dirty="0">
              <a:effectLst>
                <a:outerShdw blurRad="38100" dist="38100" dir="2700000" algn="tl">
                  <a:srgbClr val="000000">
                    <a:alpha val="43137"/>
                  </a:srgbClr>
                </a:outerShdw>
              </a:effectLs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96912967"/>
              </p:ext>
            </p:extLst>
          </p:nvPr>
        </p:nvGraphicFramePr>
        <p:xfrm>
          <a:off x="389110" y="1342418"/>
          <a:ext cx="11579154" cy="4581665"/>
        </p:xfrm>
        <a:graphic>
          <a:graphicData uri="http://schemas.openxmlformats.org/drawingml/2006/table">
            <a:tbl>
              <a:tblPr>
                <a:tableStyleId>{93296810-A885-4BE3-A3E7-6D5BEEA58F35}</a:tableStyleId>
              </a:tblPr>
              <a:tblGrid>
                <a:gridCol w="2528289">
                  <a:extLst>
                    <a:ext uri="{9D8B030D-6E8A-4147-A177-3AD203B41FA5}">
                      <a16:colId xmlns:a16="http://schemas.microsoft.com/office/drawing/2014/main" val="258272543"/>
                    </a:ext>
                  </a:extLst>
                </a:gridCol>
                <a:gridCol w="4079261">
                  <a:extLst>
                    <a:ext uri="{9D8B030D-6E8A-4147-A177-3AD203B41FA5}">
                      <a16:colId xmlns:a16="http://schemas.microsoft.com/office/drawing/2014/main" val="3229382103"/>
                    </a:ext>
                  </a:extLst>
                </a:gridCol>
                <a:gridCol w="4971604">
                  <a:extLst>
                    <a:ext uri="{9D8B030D-6E8A-4147-A177-3AD203B41FA5}">
                      <a16:colId xmlns:a16="http://schemas.microsoft.com/office/drawing/2014/main" val="201961929"/>
                    </a:ext>
                  </a:extLst>
                </a:gridCol>
              </a:tblGrid>
              <a:tr h="520331">
                <a:tc>
                  <a:txBody>
                    <a:bodyPr/>
                    <a:lstStyle/>
                    <a:p>
                      <a:pPr marL="0" marR="0">
                        <a:lnSpc>
                          <a:spcPct val="114000"/>
                        </a:lnSpc>
                        <a:spcBef>
                          <a:spcPts val="600"/>
                        </a:spcBef>
                        <a:spcAft>
                          <a:spcPts val="600"/>
                        </a:spcAft>
                      </a:pPr>
                      <a:r>
                        <a:rPr lang="en-US" sz="2400" b="1" dirty="0">
                          <a:effectLst/>
                        </a:rPr>
                        <a:t>Feature</a:t>
                      </a:r>
                      <a:endParaRPr lang="en-US" sz="2400" b="1" dirty="0">
                        <a:effectLst/>
                        <a:latin typeface="Arial" panose="020B0604020202020204" pitchFamily="34" charset="0"/>
                        <a:ea typeface="Arial" panose="020B0604020202020204" pitchFamily="34" charset="0"/>
                      </a:endParaRPr>
                    </a:p>
                  </a:txBody>
                  <a:tcPr marL="114300" marR="114300" marT="76200" marB="76200"/>
                </a:tc>
                <a:tc>
                  <a:txBody>
                    <a:bodyPr/>
                    <a:lstStyle/>
                    <a:p>
                      <a:pPr marL="0" marR="0">
                        <a:lnSpc>
                          <a:spcPct val="114000"/>
                        </a:lnSpc>
                        <a:spcBef>
                          <a:spcPts val="600"/>
                        </a:spcBef>
                        <a:spcAft>
                          <a:spcPts val="600"/>
                        </a:spcAft>
                      </a:pPr>
                      <a:r>
                        <a:rPr lang="en-US" sz="2400" b="1" dirty="0">
                          <a:effectLst/>
                        </a:rPr>
                        <a:t>Advantage</a:t>
                      </a:r>
                      <a:endParaRPr lang="en-US" sz="2400" b="1" dirty="0">
                        <a:effectLst/>
                        <a:latin typeface="Arial" panose="020B0604020202020204" pitchFamily="34" charset="0"/>
                        <a:ea typeface="Arial" panose="020B0604020202020204" pitchFamily="34" charset="0"/>
                      </a:endParaRPr>
                    </a:p>
                  </a:txBody>
                  <a:tcPr marL="114300" marR="114300" marT="76200" marB="76200"/>
                </a:tc>
                <a:tc>
                  <a:txBody>
                    <a:bodyPr/>
                    <a:lstStyle/>
                    <a:p>
                      <a:pPr marL="0" marR="0">
                        <a:lnSpc>
                          <a:spcPct val="114000"/>
                        </a:lnSpc>
                        <a:spcBef>
                          <a:spcPts val="600"/>
                        </a:spcBef>
                        <a:spcAft>
                          <a:spcPts val="600"/>
                        </a:spcAft>
                      </a:pPr>
                      <a:r>
                        <a:rPr lang="en-US" sz="2400" b="1" dirty="0">
                          <a:effectLst/>
                        </a:rPr>
                        <a:t>Disadvantage</a:t>
                      </a:r>
                      <a:endParaRPr lang="en-US" sz="2400" b="1" dirty="0">
                        <a:effectLst/>
                        <a:latin typeface="Arial" panose="020B0604020202020204" pitchFamily="34" charset="0"/>
                        <a:ea typeface="Arial" panose="020B0604020202020204" pitchFamily="34" charset="0"/>
                      </a:endParaRPr>
                    </a:p>
                  </a:txBody>
                  <a:tcPr marL="114300" marR="114300" marT="76200" marB="76200"/>
                </a:tc>
                <a:extLst>
                  <a:ext uri="{0D108BD9-81ED-4DB2-BD59-A6C34878D82A}">
                    <a16:rowId xmlns:a16="http://schemas.microsoft.com/office/drawing/2014/main" val="1085426300"/>
                  </a:ext>
                </a:extLst>
              </a:tr>
              <a:tr h="1222165">
                <a:tc>
                  <a:txBody>
                    <a:bodyPr/>
                    <a:lstStyle/>
                    <a:p>
                      <a:pPr marL="0" marR="0">
                        <a:lnSpc>
                          <a:spcPct val="114000"/>
                        </a:lnSpc>
                        <a:spcBef>
                          <a:spcPts val="600"/>
                        </a:spcBef>
                        <a:spcAft>
                          <a:spcPts val="600"/>
                        </a:spcAft>
                      </a:pPr>
                      <a:r>
                        <a:rPr lang="en-US" sz="2000" dirty="0">
                          <a:effectLst/>
                        </a:rPr>
                        <a:t>Flexibility</a:t>
                      </a:r>
                      <a:endParaRPr lang="en-US" sz="2000" dirty="0">
                        <a:effectLst/>
                        <a:latin typeface="Arial" panose="020B0604020202020204" pitchFamily="34" charset="0"/>
                        <a:ea typeface="Arial" panose="020B0604020202020204" pitchFamily="34" charset="0"/>
                      </a:endParaRPr>
                    </a:p>
                  </a:txBody>
                  <a:tcPr marL="114300" marR="114300" marT="76200" marB="76200"/>
                </a:tc>
                <a:tc>
                  <a:txBody>
                    <a:bodyPr/>
                    <a:lstStyle/>
                    <a:p>
                      <a:pPr marL="0" marR="0">
                        <a:lnSpc>
                          <a:spcPct val="114000"/>
                        </a:lnSpc>
                        <a:spcBef>
                          <a:spcPts val="600"/>
                        </a:spcBef>
                        <a:spcAft>
                          <a:spcPts val="600"/>
                        </a:spcAft>
                      </a:pPr>
                      <a:r>
                        <a:rPr lang="en-US" sz="2000" dirty="0">
                          <a:effectLst/>
                        </a:rPr>
                        <a:t>Schema-less structure is ideal for messy, varied, and complex data (e.g., social media feeds).</a:t>
                      </a:r>
                      <a:endParaRPr lang="en-US" sz="2000" dirty="0">
                        <a:effectLst/>
                        <a:latin typeface="Arial" panose="020B0604020202020204" pitchFamily="34" charset="0"/>
                        <a:ea typeface="Arial" panose="020B0604020202020204" pitchFamily="34" charset="0"/>
                      </a:endParaRPr>
                    </a:p>
                  </a:txBody>
                  <a:tcPr marL="114300" marR="114300" marT="76200" marB="76200"/>
                </a:tc>
                <a:tc>
                  <a:txBody>
                    <a:bodyPr/>
                    <a:lstStyle/>
                    <a:p>
                      <a:pPr marL="0" marR="0">
                        <a:lnSpc>
                          <a:spcPct val="114000"/>
                        </a:lnSpc>
                        <a:spcBef>
                          <a:spcPts val="600"/>
                        </a:spcBef>
                        <a:spcAft>
                          <a:spcPts val="600"/>
                        </a:spcAft>
                      </a:pPr>
                      <a:r>
                        <a:rPr lang="en-US" sz="2000">
                          <a:effectLst/>
                        </a:rPr>
                        <a:t>Requires more complex parsing and flattening to be used in tabular tools (SQL, Pandas).</a:t>
                      </a:r>
                      <a:endParaRPr lang="en-US" sz="2000">
                        <a:effectLst/>
                        <a:latin typeface="Arial" panose="020B0604020202020204" pitchFamily="34" charset="0"/>
                        <a:ea typeface="Arial" panose="020B0604020202020204" pitchFamily="34" charset="0"/>
                      </a:endParaRPr>
                    </a:p>
                  </a:txBody>
                  <a:tcPr marL="114300" marR="114300" marT="76200" marB="76200"/>
                </a:tc>
                <a:extLst>
                  <a:ext uri="{0D108BD9-81ED-4DB2-BD59-A6C34878D82A}">
                    <a16:rowId xmlns:a16="http://schemas.microsoft.com/office/drawing/2014/main" val="2622120460"/>
                  </a:ext>
                </a:extLst>
              </a:tr>
              <a:tr h="1136883">
                <a:tc>
                  <a:txBody>
                    <a:bodyPr/>
                    <a:lstStyle/>
                    <a:p>
                      <a:pPr marL="0" marR="0">
                        <a:lnSpc>
                          <a:spcPct val="114000"/>
                        </a:lnSpc>
                        <a:spcBef>
                          <a:spcPts val="600"/>
                        </a:spcBef>
                        <a:spcAft>
                          <a:spcPts val="600"/>
                        </a:spcAft>
                      </a:pPr>
                      <a:r>
                        <a:rPr lang="en-US" sz="2000" dirty="0">
                          <a:effectLst/>
                        </a:rPr>
                        <a:t>API Integration</a:t>
                      </a:r>
                      <a:endParaRPr lang="en-US" sz="2000" dirty="0">
                        <a:effectLst/>
                        <a:latin typeface="Arial" panose="020B0604020202020204" pitchFamily="34" charset="0"/>
                        <a:ea typeface="Arial" panose="020B0604020202020204" pitchFamily="34" charset="0"/>
                      </a:endParaRPr>
                    </a:p>
                  </a:txBody>
                  <a:tcPr marL="114300" marR="114300" marT="76200" marB="76200"/>
                </a:tc>
                <a:tc>
                  <a:txBody>
                    <a:bodyPr/>
                    <a:lstStyle/>
                    <a:p>
                      <a:pPr marL="0" marR="0">
                        <a:lnSpc>
                          <a:spcPct val="114000"/>
                        </a:lnSpc>
                        <a:spcBef>
                          <a:spcPts val="600"/>
                        </a:spcBef>
                        <a:spcAft>
                          <a:spcPts val="600"/>
                        </a:spcAft>
                      </a:pPr>
                      <a:r>
                        <a:rPr lang="en-US" sz="2000" dirty="0">
                          <a:effectLst/>
                        </a:rPr>
                        <a:t>Native format for JavaScript and most web APIs.</a:t>
                      </a:r>
                      <a:endParaRPr lang="en-US" sz="2000" dirty="0">
                        <a:effectLst/>
                        <a:latin typeface="Arial" panose="020B0604020202020204" pitchFamily="34" charset="0"/>
                        <a:ea typeface="Arial" panose="020B0604020202020204" pitchFamily="34" charset="0"/>
                      </a:endParaRPr>
                    </a:p>
                  </a:txBody>
                  <a:tcPr marL="114300" marR="114300" marT="76200" marB="76200"/>
                </a:tc>
                <a:tc>
                  <a:txBody>
                    <a:bodyPr/>
                    <a:lstStyle/>
                    <a:p>
                      <a:pPr marL="0" marR="0">
                        <a:lnSpc>
                          <a:spcPct val="114000"/>
                        </a:lnSpc>
                        <a:spcBef>
                          <a:spcPts val="600"/>
                        </a:spcBef>
                        <a:spcAft>
                          <a:spcPts val="600"/>
                        </a:spcAft>
                      </a:pPr>
                      <a:r>
                        <a:rPr lang="en-US" sz="2000">
                          <a:effectLst/>
                        </a:rPr>
                        <a:t>Less storage efficient than CSV due to repeating keys (e.g., "name" is repeated for every record).</a:t>
                      </a:r>
                      <a:endParaRPr lang="en-US" sz="2000">
                        <a:effectLst/>
                        <a:latin typeface="Arial" panose="020B0604020202020204" pitchFamily="34" charset="0"/>
                        <a:ea typeface="Arial" panose="020B0604020202020204" pitchFamily="34" charset="0"/>
                      </a:endParaRPr>
                    </a:p>
                  </a:txBody>
                  <a:tcPr marL="114300" marR="114300" marT="76200" marB="76200"/>
                </a:tc>
                <a:extLst>
                  <a:ext uri="{0D108BD9-81ED-4DB2-BD59-A6C34878D82A}">
                    <a16:rowId xmlns:a16="http://schemas.microsoft.com/office/drawing/2014/main" val="694092498"/>
                  </a:ext>
                </a:extLst>
              </a:tr>
              <a:tr h="1595343">
                <a:tc>
                  <a:txBody>
                    <a:bodyPr/>
                    <a:lstStyle/>
                    <a:p>
                      <a:pPr marL="0" marR="0">
                        <a:lnSpc>
                          <a:spcPct val="114000"/>
                        </a:lnSpc>
                        <a:spcBef>
                          <a:spcPts val="600"/>
                        </a:spcBef>
                        <a:spcAft>
                          <a:spcPts val="600"/>
                        </a:spcAft>
                      </a:pPr>
                      <a:r>
                        <a:rPr lang="en-US" sz="2000">
                          <a:effectLst/>
                        </a:rPr>
                        <a:t>Data Types</a:t>
                      </a:r>
                      <a:endParaRPr lang="en-US" sz="2000">
                        <a:effectLst/>
                        <a:latin typeface="Arial" panose="020B0604020202020204" pitchFamily="34" charset="0"/>
                        <a:ea typeface="Arial" panose="020B0604020202020204" pitchFamily="34" charset="0"/>
                      </a:endParaRPr>
                    </a:p>
                  </a:txBody>
                  <a:tcPr marL="114300" marR="114300" marT="76200" marB="76200"/>
                </a:tc>
                <a:tc>
                  <a:txBody>
                    <a:bodyPr/>
                    <a:lstStyle/>
                    <a:p>
                      <a:pPr marL="0" marR="0">
                        <a:lnSpc>
                          <a:spcPct val="114000"/>
                        </a:lnSpc>
                        <a:spcBef>
                          <a:spcPts val="600"/>
                        </a:spcBef>
                        <a:spcAft>
                          <a:spcPts val="600"/>
                        </a:spcAft>
                      </a:pPr>
                      <a:r>
                        <a:rPr lang="en-US" sz="2000" dirty="0">
                          <a:effectLst/>
                        </a:rPr>
                        <a:t>Values can explicitly be strings, numbers, </a:t>
                      </a:r>
                      <a:r>
                        <a:rPr lang="en-US" sz="2000" dirty="0" err="1">
                          <a:effectLst/>
                        </a:rPr>
                        <a:t>booleans</a:t>
                      </a:r>
                      <a:r>
                        <a:rPr lang="en-US" sz="2000" dirty="0">
                          <a:effectLst/>
                        </a:rPr>
                        <a:t>, arrays, or objects.</a:t>
                      </a:r>
                      <a:endParaRPr lang="en-US" sz="2000" dirty="0">
                        <a:effectLst/>
                        <a:latin typeface="Arial" panose="020B0604020202020204" pitchFamily="34" charset="0"/>
                        <a:ea typeface="Arial" panose="020B0604020202020204" pitchFamily="34" charset="0"/>
                      </a:endParaRPr>
                    </a:p>
                  </a:txBody>
                  <a:tcPr marL="114300" marR="114300" marT="76200" marB="76200"/>
                </a:tc>
                <a:tc>
                  <a:txBody>
                    <a:bodyPr/>
                    <a:lstStyle/>
                    <a:p>
                      <a:pPr marL="0" marR="0">
                        <a:lnSpc>
                          <a:spcPct val="114000"/>
                        </a:lnSpc>
                        <a:spcBef>
                          <a:spcPts val="600"/>
                        </a:spcBef>
                        <a:spcAft>
                          <a:spcPts val="600"/>
                        </a:spcAft>
                      </a:pPr>
                      <a:r>
                        <a:rPr lang="en-US" sz="2000" dirty="0">
                          <a:effectLst/>
                        </a:rPr>
                        <a:t>Can sometimes be difficult for non-technical users to read directly.</a:t>
                      </a:r>
                      <a:endParaRPr lang="en-US" sz="2000" dirty="0">
                        <a:effectLst/>
                        <a:latin typeface="Arial" panose="020B0604020202020204" pitchFamily="34" charset="0"/>
                        <a:ea typeface="Arial" panose="020B0604020202020204" pitchFamily="34" charset="0"/>
                      </a:endParaRPr>
                    </a:p>
                  </a:txBody>
                  <a:tcPr marL="114300" marR="114300" marT="76200" marB="76200"/>
                </a:tc>
                <a:extLst>
                  <a:ext uri="{0D108BD9-81ED-4DB2-BD59-A6C34878D82A}">
                    <a16:rowId xmlns:a16="http://schemas.microsoft.com/office/drawing/2014/main" val="4056957286"/>
                  </a:ext>
                </a:extLst>
              </a:tr>
            </a:tbl>
          </a:graphicData>
        </a:graphic>
      </p:graphicFrame>
    </p:spTree>
    <p:extLst>
      <p:ext uri="{BB962C8B-B14F-4D97-AF65-F5344CB8AC3E}">
        <p14:creationId xmlns:p14="http://schemas.microsoft.com/office/powerpoint/2010/main" val="17981071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286" y="125638"/>
            <a:ext cx="3287486" cy="756104"/>
          </a:xfrm>
          <a:solidFill>
            <a:schemeClr val="accent2">
              <a:lumMod val="60000"/>
              <a:lumOff val="40000"/>
            </a:schemeClr>
          </a:solidFill>
        </p:spPr>
        <p:txBody>
          <a:bodyPr/>
          <a:lstStyle/>
          <a:p>
            <a:pPr algn="ctr"/>
            <a:r>
              <a:rPr lang="en-US" b="1" dirty="0" smtClean="0">
                <a:solidFill>
                  <a:schemeClr val="accent1">
                    <a:lumMod val="75000"/>
                  </a:schemeClr>
                </a:solidFill>
                <a:effectLst>
                  <a:outerShdw blurRad="38100" dist="38100" dir="2700000" algn="tl">
                    <a:srgbClr val="000000">
                      <a:alpha val="43137"/>
                    </a:srgbClr>
                  </a:outerShdw>
                </a:effectLst>
              </a:rPr>
              <a:t>Layouts</a:t>
            </a:r>
            <a:endParaRPr lang="en-US" b="1" dirty="0">
              <a:solidFill>
                <a:schemeClr val="accent1">
                  <a:lumMod val="75000"/>
                </a:schemeClr>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63286" y="881742"/>
            <a:ext cx="10381497" cy="5791201"/>
          </a:xfrm>
        </p:spPr>
        <p:txBody>
          <a:bodyPr>
            <a:normAutofit/>
          </a:bodyPr>
          <a:lstStyle/>
          <a:p>
            <a:pPr>
              <a:lnSpc>
                <a:spcPct val="150000"/>
              </a:lnSpc>
            </a:pPr>
            <a:r>
              <a:rPr lang="en-US" b="1" dirty="0" smtClean="0"/>
              <a:t>Primary </a:t>
            </a:r>
            <a:r>
              <a:rPr lang="en-US" b="1" dirty="0"/>
              <a:t>data source</a:t>
            </a:r>
            <a:endParaRPr lang="en-US" b="1" dirty="0" smtClean="0"/>
          </a:p>
          <a:p>
            <a:pPr>
              <a:lnSpc>
                <a:spcPct val="150000"/>
              </a:lnSpc>
            </a:pPr>
            <a:r>
              <a:rPr lang="en-US" b="1" dirty="0" smtClean="0"/>
              <a:t>Data </a:t>
            </a:r>
            <a:r>
              <a:rPr lang="en-US" b="1" dirty="0"/>
              <a:t>Acquisition and </a:t>
            </a:r>
            <a:r>
              <a:rPr lang="en-US" b="1" dirty="0" smtClean="0"/>
              <a:t>Management</a:t>
            </a:r>
          </a:p>
          <a:p>
            <a:pPr>
              <a:lnSpc>
                <a:spcPct val="150000"/>
              </a:lnSpc>
            </a:pPr>
            <a:r>
              <a:rPr lang="en-US" b="1" dirty="0" smtClean="0"/>
              <a:t>Acquisition technique</a:t>
            </a:r>
          </a:p>
          <a:p>
            <a:pPr>
              <a:lnSpc>
                <a:spcPct val="150000"/>
              </a:lnSpc>
            </a:pPr>
            <a:r>
              <a:rPr lang="en-US" b="1" dirty="0" smtClean="0"/>
              <a:t>Data </a:t>
            </a:r>
            <a:r>
              <a:rPr lang="en-US" b="1" dirty="0"/>
              <a:t>Management: The ETL/ELT </a:t>
            </a:r>
            <a:r>
              <a:rPr lang="en-US" b="1" dirty="0" smtClean="0"/>
              <a:t>Pipeline</a:t>
            </a:r>
          </a:p>
          <a:p>
            <a:pPr lvl="1">
              <a:lnSpc>
                <a:spcPct val="150000"/>
              </a:lnSpc>
            </a:pPr>
            <a:r>
              <a:rPr lang="en-US" b="1" dirty="0" smtClean="0"/>
              <a:t>Extract</a:t>
            </a:r>
          </a:p>
          <a:p>
            <a:pPr lvl="1">
              <a:lnSpc>
                <a:spcPct val="150000"/>
              </a:lnSpc>
            </a:pPr>
            <a:r>
              <a:rPr lang="en-US" b="1" dirty="0" smtClean="0"/>
              <a:t>Load</a:t>
            </a:r>
          </a:p>
          <a:p>
            <a:pPr lvl="1">
              <a:lnSpc>
                <a:spcPct val="150000"/>
              </a:lnSpc>
            </a:pPr>
            <a:r>
              <a:rPr lang="en-US" b="1" dirty="0" smtClean="0"/>
              <a:t>Transform</a:t>
            </a:r>
          </a:p>
          <a:p>
            <a:pPr>
              <a:lnSpc>
                <a:spcPct val="150000"/>
              </a:lnSpc>
            </a:pPr>
            <a:r>
              <a:rPr lang="en-US" b="1" dirty="0" smtClean="0"/>
              <a:t>Data Lake Vs Data Warehouse</a:t>
            </a:r>
            <a:endParaRPr lang="en-US" b="1" dirty="0"/>
          </a:p>
          <a:p>
            <a:pPr>
              <a:lnSpc>
                <a:spcPct val="150000"/>
              </a:lnSpc>
            </a:pPr>
            <a:endParaRPr lang="en-US" b="1" dirty="0" smtClean="0"/>
          </a:p>
          <a:p>
            <a:pPr>
              <a:lnSpc>
                <a:spcPct val="150000"/>
              </a:lnSpc>
            </a:pPr>
            <a:endParaRPr lang="en-US" b="1" dirty="0" smtClean="0"/>
          </a:p>
          <a:p>
            <a:endParaRPr lang="en-US" dirty="0" smtClean="0"/>
          </a:p>
          <a:p>
            <a:endParaRPr lang="en-US" dirty="0" smtClean="0"/>
          </a:p>
          <a:p>
            <a:endParaRPr lang="en-US" dirty="0"/>
          </a:p>
        </p:txBody>
      </p:sp>
      <p:sp>
        <p:nvSpPr>
          <p:cNvPr id="5" name="Rectangle 4"/>
          <p:cNvSpPr/>
          <p:nvPr/>
        </p:nvSpPr>
        <p:spPr>
          <a:xfrm>
            <a:off x="5810250" y="163286"/>
            <a:ext cx="1309007" cy="7184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0846254" y="163285"/>
            <a:ext cx="1309007" cy="7184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2"/>
          <a:stretch>
            <a:fillRect/>
          </a:stretch>
        </p:blipFill>
        <p:spPr>
          <a:xfrm>
            <a:off x="5810250" y="418897"/>
            <a:ext cx="6230567" cy="3238703"/>
          </a:xfrm>
          <a:prstGeom prst="rect">
            <a:avLst/>
          </a:prstGeom>
        </p:spPr>
      </p:pic>
    </p:spTree>
    <p:extLst>
      <p:ext uri="{BB962C8B-B14F-4D97-AF65-F5344CB8AC3E}">
        <p14:creationId xmlns:p14="http://schemas.microsoft.com/office/powerpoint/2010/main" val="26210821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1663" y="238667"/>
            <a:ext cx="9113196" cy="1084296"/>
          </a:xfrm>
        </p:spPr>
        <p:txBody>
          <a:bodyPr>
            <a:normAutofit fontScale="90000"/>
          </a:bodyPr>
          <a:lstStyle/>
          <a:p>
            <a:pPr algn="ctr"/>
            <a:r>
              <a:rPr lang="en-US" dirty="0">
                <a:effectLst>
                  <a:outerShdw blurRad="38100" dist="38100" dir="2700000" algn="tl">
                    <a:srgbClr val="000000">
                      <a:alpha val="43137"/>
                    </a:srgbClr>
                  </a:outerShdw>
                </a:effectLst>
              </a:rPr>
              <a:t>XML (Extensible Markup Language</a:t>
            </a:r>
            <a:r>
              <a:rPr lang="en-US" dirty="0" smtClean="0">
                <a:effectLst>
                  <a:outerShdw blurRad="38100" dist="38100" dir="2700000" algn="tl">
                    <a:srgbClr val="000000">
                      <a:alpha val="43137"/>
                    </a:srgbClr>
                  </a:outerShdw>
                </a:effectLst>
              </a:rPr>
              <a:t>)</a:t>
            </a:r>
            <a:br>
              <a:rPr lang="en-US" dirty="0" smtClean="0">
                <a:effectLst>
                  <a:outerShdw blurRad="38100" dist="38100" dir="2700000" algn="tl">
                    <a:srgbClr val="000000">
                      <a:alpha val="43137"/>
                    </a:srgbClr>
                  </a:outerShdw>
                </a:effectLst>
              </a:rPr>
            </a:br>
            <a:r>
              <a:rPr lang="en-US" dirty="0" smtClean="0">
                <a:effectLst>
                  <a:outerShdw blurRad="38100" dist="38100" dir="2700000" algn="tl">
                    <a:srgbClr val="000000">
                      <a:alpha val="43137"/>
                    </a:srgbClr>
                  </a:outerShdw>
                </a:effectLst>
              </a:rPr>
              <a:t> </a:t>
            </a:r>
            <a:r>
              <a:rPr lang="en-US" dirty="0">
                <a:effectLst>
                  <a:outerShdw blurRad="38100" dist="38100" dir="2700000" algn="tl">
                    <a:srgbClr val="000000">
                      <a:alpha val="43137"/>
                    </a:srgbClr>
                  </a:outerShdw>
                </a:effectLst>
              </a:rPr>
              <a:t>The Legacy Document Standard</a:t>
            </a:r>
          </a:p>
        </p:txBody>
      </p:sp>
      <p:sp>
        <p:nvSpPr>
          <p:cNvPr id="3" name="Content Placeholder 2"/>
          <p:cNvSpPr>
            <a:spLocks noGrp="1"/>
          </p:cNvSpPr>
          <p:nvPr>
            <p:ph idx="1"/>
          </p:nvPr>
        </p:nvSpPr>
        <p:spPr>
          <a:xfrm>
            <a:off x="244812" y="1572703"/>
            <a:ext cx="11739664" cy="4789184"/>
          </a:xfrm>
        </p:spPr>
        <p:txBody>
          <a:bodyPr>
            <a:normAutofit fontScale="92500" lnSpcReduction="20000"/>
          </a:bodyPr>
          <a:lstStyle/>
          <a:p>
            <a:pPr marL="0" indent="0">
              <a:lnSpc>
                <a:spcPct val="150000"/>
              </a:lnSpc>
              <a:buNone/>
            </a:pPr>
            <a:r>
              <a:rPr lang="en-US" sz="2200" b="1" dirty="0"/>
              <a:t>XML</a:t>
            </a:r>
            <a:r>
              <a:rPr lang="en-US" sz="2200" dirty="0"/>
              <a:t> was the dominant web data exchange format before JSON. It remains highly relevant in large enterprise environments, government data transfers, and applications that rely on strict, defined document structure (like SOAP web services</a:t>
            </a:r>
            <a:r>
              <a:rPr lang="en-US" sz="2200" dirty="0" smtClean="0"/>
              <a:t>).</a:t>
            </a:r>
          </a:p>
          <a:p>
            <a:pPr marL="0" indent="0">
              <a:lnSpc>
                <a:spcPct val="150000"/>
              </a:lnSpc>
              <a:buNone/>
            </a:pPr>
            <a:r>
              <a:rPr lang="en-US" sz="2200" dirty="0" err="1" smtClean="0">
                <a:solidFill>
                  <a:schemeClr val="accent1">
                    <a:lumMod val="75000"/>
                  </a:schemeClr>
                </a:solidFill>
                <a:effectLst>
                  <a:outerShdw blurRad="38100" dist="38100" dir="2700000" algn="tl">
                    <a:srgbClr val="000000">
                      <a:alpha val="43137"/>
                    </a:srgbClr>
                  </a:outerShdw>
                </a:effectLst>
              </a:rPr>
              <a:t>Structure:</a:t>
            </a:r>
            <a:r>
              <a:rPr lang="en-US" sz="2200" dirty="0" err="1"/>
              <a:t>XML</a:t>
            </a:r>
            <a:r>
              <a:rPr lang="en-US" sz="2200" dirty="0"/>
              <a:t> is tag-based, similar to HTML, focusing on structuring documents.</a:t>
            </a:r>
          </a:p>
          <a:p>
            <a:pPr marL="514350" lvl="0" indent="-514350" fontAlgn="base">
              <a:lnSpc>
                <a:spcPct val="150000"/>
              </a:lnSpc>
              <a:buFont typeface="+mj-lt"/>
              <a:buAutoNum type="arabicPeriod"/>
            </a:pPr>
            <a:r>
              <a:rPr lang="en-US" sz="2200" b="1" dirty="0"/>
              <a:t>Tags:</a:t>
            </a:r>
            <a:r>
              <a:rPr lang="en-US" sz="2200" dirty="0"/>
              <a:t> Data is defined by opening and closing tags (e.g., &lt;customer&gt;...&lt;/customer&gt;).</a:t>
            </a:r>
          </a:p>
          <a:p>
            <a:pPr marL="514350" lvl="0" indent="-514350" fontAlgn="base">
              <a:lnSpc>
                <a:spcPct val="150000"/>
              </a:lnSpc>
              <a:buFont typeface="+mj-lt"/>
              <a:buAutoNum type="arabicPeriod"/>
            </a:pPr>
            <a:r>
              <a:rPr lang="en-US" sz="2200" b="1" dirty="0"/>
              <a:t>Attributes:</a:t>
            </a:r>
            <a:r>
              <a:rPr lang="en-US" sz="2200" dirty="0"/>
              <a:t> Tags can contain supplementary information as attributes (e.g., &lt;order id="101"&gt;).</a:t>
            </a:r>
          </a:p>
          <a:p>
            <a:pPr marL="514350" lvl="0" indent="-514350" fontAlgn="base">
              <a:lnSpc>
                <a:spcPct val="150000"/>
              </a:lnSpc>
              <a:buFont typeface="+mj-lt"/>
              <a:buAutoNum type="arabicPeriod"/>
            </a:pPr>
            <a:r>
              <a:rPr lang="en-US" sz="2200" b="1" dirty="0"/>
              <a:t>Verbosity:</a:t>
            </a:r>
            <a:r>
              <a:rPr lang="en-US" sz="2200" dirty="0"/>
              <a:t> Due to the repetitive nature of tags, XML is far more verbose (larger file size) than JSON for the same amount of data.</a:t>
            </a:r>
          </a:p>
          <a:p>
            <a:pPr marL="514350" lvl="0" indent="-514350" fontAlgn="base">
              <a:lnSpc>
                <a:spcPct val="150000"/>
              </a:lnSpc>
              <a:buFont typeface="+mj-lt"/>
              <a:buAutoNum type="arabicPeriod"/>
            </a:pPr>
            <a:r>
              <a:rPr lang="en-US" sz="2200" b="1" dirty="0"/>
              <a:t>Validation:</a:t>
            </a:r>
            <a:r>
              <a:rPr lang="en-US" sz="2200" dirty="0"/>
              <a:t> XML's strength lies in its ability to be validated against a strict, external definition (</a:t>
            </a:r>
            <a:r>
              <a:rPr lang="en-US" sz="2200" b="1" dirty="0"/>
              <a:t>DTD</a:t>
            </a:r>
            <a:r>
              <a:rPr lang="en-US" sz="2200" dirty="0"/>
              <a:t> or </a:t>
            </a:r>
            <a:r>
              <a:rPr lang="en-US" sz="2200" b="1" dirty="0"/>
              <a:t>XML Schema</a:t>
            </a:r>
            <a:r>
              <a:rPr lang="en-US" sz="2200" dirty="0"/>
              <a:t>), ensuring every document follows the exact same required structure.</a:t>
            </a:r>
          </a:p>
          <a:p>
            <a:pPr marL="0" indent="0">
              <a:buNone/>
            </a:pPr>
            <a:endParaRPr lang="en-US" dirty="0"/>
          </a:p>
        </p:txBody>
      </p:sp>
    </p:spTree>
    <p:extLst>
      <p:ext uri="{BB962C8B-B14F-4D97-AF65-F5344CB8AC3E}">
        <p14:creationId xmlns:p14="http://schemas.microsoft.com/office/powerpoint/2010/main" val="38580277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311613" cy="967564"/>
          </a:xfrm>
        </p:spPr>
        <p:txBody>
          <a:bodyPr/>
          <a:lstStyle/>
          <a:p>
            <a:r>
              <a:rPr lang="en-US" b="1" dirty="0" smtClean="0">
                <a:effectLst>
                  <a:outerShdw blurRad="38100" dist="38100" dir="2700000" algn="tl">
                    <a:srgbClr val="000000">
                      <a:alpha val="43137"/>
                    </a:srgbClr>
                  </a:outerShdw>
                </a:effectLst>
              </a:rPr>
              <a:t>XML</a:t>
            </a:r>
            <a:endParaRPr lang="en-US" b="1" dirty="0">
              <a:effectLst>
                <a:outerShdw blurRad="38100" dist="38100" dir="2700000" algn="tl">
                  <a:srgbClr val="000000">
                    <a:alpha val="43137"/>
                  </a:srgbClr>
                </a:outerShdw>
              </a:effectLs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07347554"/>
              </p:ext>
            </p:extLst>
          </p:nvPr>
        </p:nvGraphicFramePr>
        <p:xfrm>
          <a:off x="321011" y="1429968"/>
          <a:ext cx="11702376" cy="4630363"/>
        </p:xfrm>
        <a:graphic>
          <a:graphicData uri="http://schemas.openxmlformats.org/drawingml/2006/table">
            <a:tbl>
              <a:tblPr>
                <a:tableStyleId>{5C22544A-7EE6-4342-B048-85BDC9FD1C3A}</a:tableStyleId>
              </a:tblPr>
              <a:tblGrid>
                <a:gridCol w="1942345">
                  <a:extLst>
                    <a:ext uri="{9D8B030D-6E8A-4147-A177-3AD203B41FA5}">
                      <a16:colId xmlns:a16="http://schemas.microsoft.com/office/drawing/2014/main" val="2736204540"/>
                    </a:ext>
                  </a:extLst>
                </a:gridCol>
                <a:gridCol w="4947660">
                  <a:extLst>
                    <a:ext uri="{9D8B030D-6E8A-4147-A177-3AD203B41FA5}">
                      <a16:colId xmlns:a16="http://schemas.microsoft.com/office/drawing/2014/main" val="672488202"/>
                    </a:ext>
                  </a:extLst>
                </a:gridCol>
                <a:gridCol w="4812371">
                  <a:extLst>
                    <a:ext uri="{9D8B030D-6E8A-4147-A177-3AD203B41FA5}">
                      <a16:colId xmlns:a16="http://schemas.microsoft.com/office/drawing/2014/main" val="747046771"/>
                    </a:ext>
                  </a:extLst>
                </a:gridCol>
              </a:tblGrid>
              <a:tr h="619482">
                <a:tc>
                  <a:txBody>
                    <a:bodyPr/>
                    <a:lstStyle/>
                    <a:p>
                      <a:pPr marL="0" marR="0">
                        <a:lnSpc>
                          <a:spcPct val="114000"/>
                        </a:lnSpc>
                        <a:spcBef>
                          <a:spcPts val="600"/>
                        </a:spcBef>
                        <a:spcAft>
                          <a:spcPts val="600"/>
                        </a:spcAft>
                      </a:pPr>
                      <a:r>
                        <a:rPr lang="en-US" sz="2400" b="1" dirty="0">
                          <a:effectLst/>
                        </a:rPr>
                        <a:t>Feature</a:t>
                      </a:r>
                      <a:endParaRPr lang="en-US" sz="2400" b="1" dirty="0">
                        <a:effectLst/>
                        <a:latin typeface="Arial" panose="020B0604020202020204" pitchFamily="34" charset="0"/>
                        <a:ea typeface="Arial" panose="020B0604020202020204" pitchFamily="34" charset="0"/>
                      </a:endParaRPr>
                    </a:p>
                  </a:txBody>
                  <a:tcPr marL="114300" marR="114300" marT="76200" marB="76200">
                    <a:solidFill>
                      <a:srgbClr val="92D050"/>
                    </a:solidFill>
                  </a:tcPr>
                </a:tc>
                <a:tc>
                  <a:txBody>
                    <a:bodyPr/>
                    <a:lstStyle/>
                    <a:p>
                      <a:pPr marL="0" marR="0">
                        <a:lnSpc>
                          <a:spcPct val="114000"/>
                        </a:lnSpc>
                        <a:spcBef>
                          <a:spcPts val="600"/>
                        </a:spcBef>
                        <a:spcAft>
                          <a:spcPts val="600"/>
                        </a:spcAft>
                      </a:pPr>
                      <a:r>
                        <a:rPr lang="en-US" sz="2400" b="1" dirty="0">
                          <a:effectLst/>
                        </a:rPr>
                        <a:t>Advantage</a:t>
                      </a:r>
                      <a:endParaRPr lang="en-US" sz="2400" b="1" dirty="0">
                        <a:effectLst/>
                        <a:latin typeface="Arial" panose="020B0604020202020204" pitchFamily="34" charset="0"/>
                        <a:ea typeface="Arial" panose="020B0604020202020204" pitchFamily="34" charset="0"/>
                      </a:endParaRPr>
                    </a:p>
                  </a:txBody>
                  <a:tcPr marL="114300" marR="114300" marT="76200" marB="76200">
                    <a:solidFill>
                      <a:srgbClr val="92D050"/>
                    </a:solidFill>
                  </a:tcPr>
                </a:tc>
                <a:tc>
                  <a:txBody>
                    <a:bodyPr/>
                    <a:lstStyle/>
                    <a:p>
                      <a:pPr marL="0" marR="0">
                        <a:lnSpc>
                          <a:spcPct val="114000"/>
                        </a:lnSpc>
                        <a:spcBef>
                          <a:spcPts val="600"/>
                        </a:spcBef>
                        <a:spcAft>
                          <a:spcPts val="600"/>
                        </a:spcAft>
                      </a:pPr>
                      <a:r>
                        <a:rPr lang="en-US" sz="2400" b="1" dirty="0">
                          <a:effectLst/>
                        </a:rPr>
                        <a:t>Disadvantage</a:t>
                      </a:r>
                      <a:endParaRPr lang="en-US" sz="2400" b="1" dirty="0">
                        <a:effectLst/>
                        <a:latin typeface="Arial" panose="020B0604020202020204" pitchFamily="34" charset="0"/>
                        <a:ea typeface="Arial" panose="020B0604020202020204" pitchFamily="34" charset="0"/>
                      </a:endParaRPr>
                    </a:p>
                  </a:txBody>
                  <a:tcPr marL="114300" marR="114300" marT="76200" marB="76200">
                    <a:solidFill>
                      <a:srgbClr val="92D050"/>
                    </a:solidFill>
                  </a:tcPr>
                </a:tc>
                <a:extLst>
                  <a:ext uri="{0D108BD9-81ED-4DB2-BD59-A6C34878D82A}">
                    <a16:rowId xmlns:a16="http://schemas.microsoft.com/office/drawing/2014/main" val="1483023328"/>
                  </a:ext>
                </a:extLst>
              </a:tr>
              <a:tr h="958398">
                <a:tc>
                  <a:txBody>
                    <a:bodyPr/>
                    <a:lstStyle/>
                    <a:p>
                      <a:pPr marL="0" marR="0">
                        <a:lnSpc>
                          <a:spcPct val="114000"/>
                        </a:lnSpc>
                        <a:spcBef>
                          <a:spcPts val="600"/>
                        </a:spcBef>
                        <a:spcAft>
                          <a:spcPts val="600"/>
                        </a:spcAft>
                      </a:pPr>
                      <a:r>
                        <a:rPr lang="en-US" sz="2000" dirty="0">
                          <a:effectLst/>
                        </a:rPr>
                        <a:t>Validation</a:t>
                      </a:r>
                      <a:endParaRPr lang="en-US" sz="2000" dirty="0">
                        <a:effectLst/>
                        <a:latin typeface="Arial" panose="020B0604020202020204" pitchFamily="34" charset="0"/>
                        <a:ea typeface="Arial" panose="020B0604020202020204" pitchFamily="34" charset="0"/>
                      </a:endParaRPr>
                    </a:p>
                  </a:txBody>
                  <a:tcPr marL="114300" marR="114300" marT="76200" marB="76200"/>
                </a:tc>
                <a:tc>
                  <a:txBody>
                    <a:bodyPr/>
                    <a:lstStyle/>
                    <a:p>
                      <a:pPr marL="0" marR="0">
                        <a:lnSpc>
                          <a:spcPct val="114000"/>
                        </a:lnSpc>
                        <a:spcBef>
                          <a:spcPts val="600"/>
                        </a:spcBef>
                        <a:spcAft>
                          <a:spcPts val="600"/>
                        </a:spcAft>
                      </a:pPr>
                      <a:r>
                        <a:rPr lang="en-US" sz="2000">
                          <a:effectLst/>
                        </a:rPr>
                        <a:t>Extremely strong validation capabilities ensure data quality and format consistency.</a:t>
                      </a:r>
                      <a:endParaRPr lang="en-US" sz="2000">
                        <a:effectLst/>
                        <a:latin typeface="Arial" panose="020B0604020202020204" pitchFamily="34" charset="0"/>
                        <a:ea typeface="Arial" panose="020B0604020202020204" pitchFamily="34" charset="0"/>
                      </a:endParaRPr>
                    </a:p>
                  </a:txBody>
                  <a:tcPr marL="114300" marR="114300" marT="76200" marB="76200"/>
                </a:tc>
                <a:tc>
                  <a:txBody>
                    <a:bodyPr/>
                    <a:lstStyle/>
                    <a:p>
                      <a:pPr marL="0" marR="0">
                        <a:lnSpc>
                          <a:spcPct val="114000"/>
                        </a:lnSpc>
                        <a:spcBef>
                          <a:spcPts val="600"/>
                        </a:spcBef>
                        <a:spcAft>
                          <a:spcPts val="600"/>
                        </a:spcAft>
                      </a:pPr>
                      <a:r>
                        <a:rPr lang="en-US" sz="2000">
                          <a:effectLst/>
                        </a:rPr>
                        <a:t>High Verbosity: Large file size and network overhead compared to JSON and CSV.</a:t>
                      </a:r>
                      <a:endParaRPr lang="en-US" sz="2000">
                        <a:effectLst/>
                        <a:latin typeface="Arial" panose="020B0604020202020204" pitchFamily="34" charset="0"/>
                        <a:ea typeface="Arial" panose="020B0604020202020204" pitchFamily="34" charset="0"/>
                      </a:endParaRPr>
                    </a:p>
                  </a:txBody>
                  <a:tcPr marL="114300" marR="114300" marT="76200" marB="76200"/>
                </a:tc>
                <a:extLst>
                  <a:ext uri="{0D108BD9-81ED-4DB2-BD59-A6C34878D82A}">
                    <a16:rowId xmlns:a16="http://schemas.microsoft.com/office/drawing/2014/main" val="2267424785"/>
                  </a:ext>
                </a:extLst>
              </a:tr>
              <a:tr h="1361779">
                <a:tc>
                  <a:txBody>
                    <a:bodyPr/>
                    <a:lstStyle/>
                    <a:p>
                      <a:pPr marL="0" marR="0">
                        <a:lnSpc>
                          <a:spcPct val="114000"/>
                        </a:lnSpc>
                        <a:spcBef>
                          <a:spcPts val="600"/>
                        </a:spcBef>
                        <a:spcAft>
                          <a:spcPts val="600"/>
                        </a:spcAft>
                      </a:pPr>
                      <a:r>
                        <a:rPr lang="en-US" sz="2000" dirty="0">
                          <a:effectLst/>
                        </a:rPr>
                        <a:t>Metadata</a:t>
                      </a:r>
                      <a:endParaRPr lang="en-US" sz="2000" dirty="0">
                        <a:effectLst/>
                        <a:latin typeface="Arial" panose="020B0604020202020204" pitchFamily="34" charset="0"/>
                        <a:ea typeface="Arial" panose="020B0604020202020204" pitchFamily="34" charset="0"/>
                      </a:endParaRPr>
                    </a:p>
                  </a:txBody>
                  <a:tcPr marL="114300" marR="114300" marT="76200" marB="76200"/>
                </a:tc>
                <a:tc>
                  <a:txBody>
                    <a:bodyPr/>
                    <a:lstStyle/>
                    <a:p>
                      <a:pPr marL="0" marR="0">
                        <a:lnSpc>
                          <a:spcPct val="114000"/>
                        </a:lnSpc>
                        <a:spcBef>
                          <a:spcPts val="600"/>
                        </a:spcBef>
                        <a:spcAft>
                          <a:spcPts val="600"/>
                        </a:spcAft>
                      </a:pPr>
                      <a:r>
                        <a:rPr lang="en-US" sz="2000" dirty="0">
                          <a:effectLst/>
                        </a:rPr>
                        <a:t>Excellent for describing complex document relationships and metadata.</a:t>
                      </a:r>
                      <a:endParaRPr lang="en-US" sz="2000" dirty="0">
                        <a:effectLst/>
                        <a:latin typeface="Arial" panose="020B0604020202020204" pitchFamily="34" charset="0"/>
                        <a:ea typeface="Arial" panose="020B0604020202020204" pitchFamily="34" charset="0"/>
                      </a:endParaRPr>
                    </a:p>
                  </a:txBody>
                  <a:tcPr marL="114300" marR="114300" marT="76200" marB="76200"/>
                </a:tc>
                <a:tc>
                  <a:txBody>
                    <a:bodyPr/>
                    <a:lstStyle/>
                    <a:p>
                      <a:pPr marL="0" marR="0">
                        <a:lnSpc>
                          <a:spcPct val="114000"/>
                        </a:lnSpc>
                        <a:spcBef>
                          <a:spcPts val="600"/>
                        </a:spcBef>
                        <a:spcAft>
                          <a:spcPts val="600"/>
                        </a:spcAft>
                      </a:pPr>
                      <a:r>
                        <a:rPr lang="en-US" sz="2000" dirty="0">
                          <a:effectLst/>
                        </a:rPr>
                        <a:t>Parsing Difficulty: More complex to parse and navigate than JSON; requires specialized libraries.</a:t>
                      </a:r>
                      <a:endParaRPr lang="en-US" sz="2000" dirty="0">
                        <a:effectLst/>
                        <a:latin typeface="Arial" panose="020B0604020202020204" pitchFamily="34" charset="0"/>
                        <a:ea typeface="Arial" panose="020B0604020202020204" pitchFamily="34" charset="0"/>
                      </a:endParaRPr>
                    </a:p>
                  </a:txBody>
                  <a:tcPr marL="114300" marR="114300" marT="76200" marB="76200"/>
                </a:tc>
                <a:extLst>
                  <a:ext uri="{0D108BD9-81ED-4DB2-BD59-A6C34878D82A}">
                    <a16:rowId xmlns:a16="http://schemas.microsoft.com/office/drawing/2014/main" val="262251996"/>
                  </a:ext>
                </a:extLst>
              </a:tr>
              <a:tr h="1690704">
                <a:tc>
                  <a:txBody>
                    <a:bodyPr/>
                    <a:lstStyle/>
                    <a:p>
                      <a:pPr marL="0" marR="0">
                        <a:lnSpc>
                          <a:spcPct val="114000"/>
                        </a:lnSpc>
                        <a:spcBef>
                          <a:spcPts val="600"/>
                        </a:spcBef>
                        <a:spcAft>
                          <a:spcPts val="600"/>
                        </a:spcAft>
                      </a:pPr>
                      <a:r>
                        <a:rPr lang="en-US" sz="2000">
                          <a:effectLst/>
                        </a:rPr>
                        <a:t>Standardization</a:t>
                      </a:r>
                      <a:endParaRPr lang="en-US" sz="2000">
                        <a:effectLst/>
                        <a:latin typeface="Arial" panose="020B0604020202020204" pitchFamily="34" charset="0"/>
                        <a:ea typeface="Arial" panose="020B0604020202020204" pitchFamily="34" charset="0"/>
                      </a:endParaRPr>
                    </a:p>
                  </a:txBody>
                  <a:tcPr marL="114300" marR="114300" marT="76200" marB="76200"/>
                </a:tc>
                <a:tc>
                  <a:txBody>
                    <a:bodyPr/>
                    <a:lstStyle/>
                    <a:p>
                      <a:pPr marL="0" marR="0">
                        <a:lnSpc>
                          <a:spcPct val="114000"/>
                        </a:lnSpc>
                        <a:spcBef>
                          <a:spcPts val="600"/>
                        </a:spcBef>
                        <a:spcAft>
                          <a:spcPts val="600"/>
                        </a:spcAft>
                      </a:pPr>
                      <a:r>
                        <a:rPr lang="en-US" sz="2000" dirty="0">
                          <a:effectLst/>
                        </a:rPr>
                        <a:t>Common in legacy banking, healthcare, and enterprise systems (e.g., financial reporting formats).</a:t>
                      </a:r>
                      <a:endParaRPr lang="en-US" sz="2000" dirty="0">
                        <a:effectLst/>
                        <a:latin typeface="Arial" panose="020B0604020202020204" pitchFamily="34" charset="0"/>
                        <a:ea typeface="Arial" panose="020B0604020202020204" pitchFamily="34" charset="0"/>
                      </a:endParaRPr>
                    </a:p>
                  </a:txBody>
                  <a:tcPr marL="114300" marR="114300" marT="76200" marB="76200"/>
                </a:tc>
                <a:tc>
                  <a:txBody>
                    <a:bodyPr/>
                    <a:lstStyle/>
                    <a:p>
                      <a:pPr marL="0" marR="0">
                        <a:lnSpc>
                          <a:spcPct val="114000"/>
                        </a:lnSpc>
                        <a:spcBef>
                          <a:spcPts val="600"/>
                        </a:spcBef>
                        <a:spcAft>
                          <a:spcPts val="600"/>
                        </a:spcAft>
                      </a:pPr>
                      <a:r>
                        <a:rPr lang="en-US" sz="2000" dirty="0">
                          <a:effectLst/>
                        </a:rPr>
                        <a:t>Largely replaced by JSON for modern API development due to complexity and size.</a:t>
                      </a:r>
                      <a:endParaRPr lang="en-US" sz="2000" dirty="0">
                        <a:effectLst/>
                        <a:latin typeface="Arial" panose="020B0604020202020204" pitchFamily="34" charset="0"/>
                        <a:ea typeface="Arial" panose="020B0604020202020204" pitchFamily="34" charset="0"/>
                      </a:endParaRPr>
                    </a:p>
                  </a:txBody>
                  <a:tcPr marL="114300" marR="114300" marT="76200" marB="76200"/>
                </a:tc>
                <a:extLst>
                  <a:ext uri="{0D108BD9-81ED-4DB2-BD59-A6C34878D82A}">
                    <a16:rowId xmlns:a16="http://schemas.microsoft.com/office/drawing/2014/main" val="163980852"/>
                  </a:ext>
                </a:extLst>
              </a:tr>
            </a:tbl>
          </a:graphicData>
        </a:graphic>
      </p:graphicFrame>
    </p:spTree>
    <p:extLst>
      <p:ext uri="{BB962C8B-B14F-4D97-AF65-F5344CB8AC3E}">
        <p14:creationId xmlns:p14="http://schemas.microsoft.com/office/powerpoint/2010/main" val="302886529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5553" y="201680"/>
            <a:ext cx="10515600" cy="1325563"/>
          </a:xfrm>
        </p:spPr>
        <p:txBody>
          <a:bodyPr/>
          <a:lstStyle/>
          <a:p>
            <a:r>
              <a:rPr lang="en-US" b="1" dirty="0"/>
              <a:t>Choosing the Right Format</a:t>
            </a:r>
          </a:p>
        </p:txBody>
      </p:sp>
      <p:sp>
        <p:nvSpPr>
          <p:cNvPr id="3" name="Content Placeholder 2"/>
          <p:cNvSpPr>
            <a:spLocks noGrp="1"/>
          </p:cNvSpPr>
          <p:nvPr>
            <p:ph idx="1"/>
          </p:nvPr>
        </p:nvSpPr>
        <p:spPr>
          <a:xfrm>
            <a:off x="447473" y="1527243"/>
            <a:ext cx="11420272" cy="5029200"/>
          </a:xfrm>
        </p:spPr>
        <p:txBody>
          <a:bodyPr>
            <a:normAutofit fontScale="77500" lnSpcReduction="20000"/>
          </a:bodyPr>
          <a:lstStyle/>
          <a:p>
            <a:pPr marL="0" indent="0">
              <a:lnSpc>
                <a:spcPct val="160000"/>
              </a:lnSpc>
              <a:buNone/>
            </a:pPr>
            <a:r>
              <a:rPr lang="en-US" dirty="0" smtClean="0"/>
              <a:t>When </a:t>
            </a:r>
            <a:r>
              <a:rPr lang="en-US" dirty="0"/>
              <a:t>acquiring data, the format often dictates the complexity of the cleaning phase.</a:t>
            </a:r>
          </a:p>
          <a:p>
            <a:pPr marL="0" lvl="0" indent="0" fontAlgn="base">
              <a:lnSpc>
                <a:spcPct val="160000"/>
              </a:lnSpc>
              <a:buNone/>
            </a:pPr>
            <a:r>
              <a:rPr lang="en-US" dirty="0"/>
              <a:t>If your data is simple, flat, and massive (e.g., log files or sensor readings), use </a:t>
            </a:r>
            <a:r>
              <a:rPr lang="en-US" b="1" dirty="0"/>
              <a:t>CSV</a:t>
            </a:r>
            <a:r>
              <a:rPr lang="en-US" dirty="0"/>
              <a:t> for speed and minimal storage.</a:t>
            </a:r>
          </a:p>
          <a:p>
            <a:pPr marL="0" lvl="0" indent="0" fontAlgn="base">
              <a:lnSpc>
                <a:spcPct val="160000"/>
              </a:lnSpc>
              <a:buNone/>
            </a:pPr>
            <a:r>
              <a:rPr lang="en-US" dirty="0"/>
              <a:t>If your data is coming from a modern API, is nested, or has an evolving structure, </a:t>
            </a:r>
            <a:r>
              <a:rPr lang="en-US" b="1" dirty="0"/>
              <a:t>JSON</a:t>
            </a:r>
            <a:r>
              <a:rPr lang="en-US" dirty="0"/>
              <a:t> is the standard, requiring efficient flattening techniques (often in Pandas).</a:t>
            </a:r>
          </a:p>
          <a:p>
            <a:pPr marL="0" lvl="0" indent="0" fontAlgn="base">
              <a:lnSpc>
                <a:spcPct val="160000"/>
              </a:lnSpc>
              <a:buNone/>
            </a:pPr>
            <a:r>
              <a:rPr lang="en-US" dirty="0"/>
              <a:t>If you are dealing with government reports or legacy systems where structural integrity is strictly defined, you will need to master </a:t>
            </a:r>
            <a:r>
              <a:rPr lang="en-US" b="1" dirty="0"/>
              <a:t>XML</a:t>
            </a:r>
            <a:r>
              <a:rPr lang="en-US" dirty="0"/>
              <a:t> parsing.</a:t>
            </a:r>
          </a:p>
          <a:p>
            <a:pPr marL="0" indent="0">
              <a:lnSpc>
                <a:spcPct val="160000"/>
              </a:lnSpc>
              <a:buNone/>
            </a:pPr>
            <a:r>
              <a:rPr lang="en-US" dirty="0"/>
              <a:t>Understanding how to efficiently read and transform these three fundamental formats is the foundation of effective data management.</a:t>
            </a:r>
          </a:p>
        </p:txBody>
      </p:sp>
    </p:spTree>
    <p:extLst>
      <p:ext uri="{BB962C8B-B14F-4D97-AF65-F5344CB8AC3E}">
        <p14:creationId xmlns:p14="http://schemas.microsoft.com/office/powerpoint/2010/main" val="12356965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2634" y="0"/>
            <a:ext cx="5358319" cy="1123207"/>
          </a:xfrm>
        </p:spPr>
        <p:txBody>
          <a:bodyPr>
            <a:normAutofit fontScale="90000"/>
          </a:bodyPr>
          <a:lstStyle/>
          <a:p>
            <a:pPr marL="0" indent="0">
              <a:lnSpc>
                <a:spcPct val="160000"/>
              </a:lnSpc>
            </a:pPr>
            <a:r>
              <a:rPr lang="en-US" b="1" dirty="0">
                <a:solidFill>
                  <a:srgbClr val="00B050"/>
                </a:solidFill>
              </a:rPr>
              <a:t>Primary Data Sources</a:t>
            </a:r>
            <a:endParaRPr lang="en-US" sz="3600" dirty="0">
              <a:solidFill>
                <a:srgbClr val="00B050"/>
              </a:solidFill>
            </a:endParaRPr>
          </a:p>
        </p:txBody>
      </p:sp>
      <p:sp>
        <p:nvSpPr>
          <p:cNvPr id="3" name="Content Placeholder 2"/>
          <p:cNvSpPr>
            <a:spLocks noGrp="1"/>
          </p:cNvSpPr>
          <p:nvPr>
            <p:ph idx="1"/>
          </p:nvPr>
        </p:nvSpPr>
        <p:spPr>
          <a:xfrm>
            <a:off x="254540" y="1193327"/>
            <a:ext cx="11856396" cy="5470120"/>
          </a:xfrm>
        </p:spPr>
        <p:txBody>
          <a:bodyPr>
            <a:normAutofit/>
          </a:bodyPr>
          <a:lstStyle/>
          <a:p>
            <a:pPr marL="0" indent="0">
              <a:lnSpc>
                <a:spcPct val="150000"/>
              </a:lnSpc>
              <a:buNone/>
            </a:pPr>
            <a:r>
              <a:rPr lang="en-US" sz="2000" dirty="0"/>
              <a:t>Data for analytics typically comes from three main types of sources:</a:t>
            </a:r>
          </a:p>
          <a:p>
            <a:pPr marL="0" indent="0" fontAlgn="base">
              <a:lnSpc>
                <a:spcPct val="150000"/>
              </a:lnSpc>
              <a:buNone/>
            </a:pPr>
            <a:r>
              <a:rPr lang="en-US" sz="2000" b="1" dirty="0" smtClean="0"/>
              <a:t>1. Transactional </a:t>
            </a:r>
            <a:r>
              <a:rPr lang="en-US" sz="2000" b="1" dirty="0"/>
              <a:t>Data (Internal):</a:t>
            </a:r>
            <a:r>
              <a:rPr lang="en-US" sz="2000" dirty="0"/>
              <a:t> Data generated by a company’s day-to-day operations. This is often </a:t>
            </a:r>
            <a:r>
              <a:rPr lang="en-US" sz="2000" dirty="0">
                <a:solidFill>
                  <a:srgbClr val="FF0000"/>
                </a:solidFill>
                <a:effectLst>
                  <a:outerShdw blurRad="38100" dist="38100" dir="2700000" algn="tl">
                    <a:srgbClr val="000000">
                      <a:alpha val="43137"/>
                    </a:srgbClr>
                  </a:outerShdw>
                </a:effectLst>
              </a:rPr>
              <a:t>the cleanest </a:t>
            </a:r>
            <a:r>
              <a:rPr lang="en-US" sz="2000" dirty="0"/>
              <a:t>and most valuable data.</a:t>
            </a:r>
          </a:p>
          <a:p>
            <a:pPr marL="0" indent="0" fontAlgn="base">
              <a:lnSpc>
                <a:spcPct val="150000"/>
              </a:lnSpc>
              <a:buNone/>
            </a:pPr>
            <a:r>
              <a:rPr lang="en-US" sz="2000" i="1" dirty="0">
                <a:solidFill>
                  <a:schemeClr val="accent1">
                    <a:lumMod val="75000"/>
                  </a:schemeClr>
                </a:solidFill>
              </a:rPr>
              <a:t>Examples:</a:t>
            </a:r>
            <a:r>
              <a:rPr lang="en-US" sz="2000" dirty="0"/>
              <a:t> Sales records, customer orders, inventory movements, point-of-sale (POS) data, and website clickstreams.</a:t>
            </a:r>
          </a:p>
          <a:p>
            <a:pPr marL="0" indent="0" fontAlgn="base">
              <a:lnSpc>
                <a:spcPct val="150000"/>
              </a:lnSpc>
              <a:buNone/>
            </a:pPr>
            <a:r>
              <a:rPr lang="en-US" sz="2000" b="1" dirty="0" smtClean="0"/>
              <a:t>2. Operational </a:t>
            </a:r>
            <a:r>
              <a:rPr lang="en-US" sz="2000" b="1" dirty="0"/>
              <a:t>Data (Internal):</a:t>
            </a:r>
            <a:r>
              <a:rPr lang="en-US" sz="2000" dirty="0"/>
              <a:t> Data that describes the functioning of systems and infrastructure.</a:t>
            </a:r>
          </a:p>
          <a:p>
            <a:pPr marL="0" indent="0" fontAlgn="base">
              <a:lnSpc>
                <a:spcPct val="150000"/>
              </a:lnSpc>
              <a:buNone/>
            </a:pPr>
            <a:r>
              <a:rPr lang="en-US" sz="2000" i="1" dirty="0">
                <a:solidFill>
                  <a:schemeClr val="accent1">
                    <a:lumMod val="75000"/>
                  </a:schemeClr>
                </a:solidFill>
              </a:rPr>
              <a:t>Examples</a:t>
            </a:r>
            <a:r>
              <a:rPr lang="en-US" sz="2000" i="1" dirty="0"/>
              <a:t>:</a:t>
            </a:r>
            <a:r>
              <a:rPr lang="en-US" sz="2000" dirty="0"/>
              <a:t> Server logs, system monitoring data, security event logs, and machine performance data.</a:t>
            </a:r>
          </a:p>
          <a:p>
            <a:pPr marL="0" indent="0" fontAlgn="base">
              <a:lnSpc>
                <a:spcPct val="150000"/>
              </a:lnSpc>
              <a:buNone/>
            </a:pPr>
            <a:r>
              <a:rPr lang="en-US" sz="2000" b="1" dirty="0" smtClean="0"/>
              <a:t>3. External </a:t>
            </a:r>
            <a:r>
              <a:rPr lang="en-US" sz="2000" b="1" dirty="0"/>
              <a:t>Data:</a:t>
            </a:r>
            <a:r>
              <a:rPr lang="en-US" sz="2000" dirty="0"/>
              <a:t> Data gathered from outside the organization, often used to enrich internal data or provide context.</a:t>
            </a:r>
          </a:p>
          <a:p>
            <a:pPr marL="0" indent="0">
              <a:lnSpc>
                <a:spcPct val="150000"/>
              </a:lnSpc>
              <a:buNone/>
            </a:pPr>
            <a:r>
              <a:rPr lang="en-US" sz="2000" i="1" dirty="0">
                <a:solidFill>
                  <a:schemeClr val="accent1">
                    <a:lumMod val="75000"/>
                  </a:schemeClr>
                </a:solidFill>
              </a:rPr>
              <a:t>Examples:</a:t>
            </a:r>
            <a:r>
              <a:rPr lang="en-US" sz="2000" dirty="0"/>
              <a:t> Social media feeds, government statistics, demographic data, stock market feeds, and weather data</a:t>
            </a:r>
          </a:p>
        </p:txBody>
      </p:sp>
    </p:spTree>
    <p:extLst>
      <p:ext uri="{BB962C8B-B14F-4D97-AF65-F5344CB8AC3E}">
        <p14:creationId xmlns:p14="http://schemas.microsoft.com/office/powerpoint/2010/main" val="7715128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7732" y="0"/>
            <a:ext cx="8451715" cy="1325563"/>
          </a:xfrm>
        </p:spPr>
        <p:txBody>
          <a:bodyPr/>
          <a:lstStyle/>
          <a:p>
            <a:r>
              <a:rPr lang="en-US" b="1" dirty="0">
                <a:solidFill>
                  <a:srgbClr val="C00000"/>
                </a:solidFill>
                <a:effectLst>
                  <a:outerShdw blurRad="38100" dist="38100" dir="2700000" algn="tl">
                    <a:srgbClr val="000000">
                      <a:alpha val="43137"/>
                    </a:srgbClr>
                  </a:outerShdw>
                </a:effectLst>
              </a:rPr>
              <a:t>Data Acquisition and Management</a:t>
            </a:r>
            <a:endParaRPr lang="en-US" dirty="0">
              <a:solidFill>
                <a:srgbClr val="C0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47536" y="1150464"/>
            <a:ext cx="11515927" cy="4744497"/>
          </a:xfrm>
        </p:spPr>
        <p:txBody>
          <a:bodyPr>
            <a:noAutofit/>
          </a:bodyPr>
          <a:lstStyle/>
          <a:p>
            <a:pPr marL="0" indent="0">
              <a:lnSpc>
                <a:spcPct val="170000"/>
              </a:lnSpc>
              <a:buNone/>
            </a:pPr>
            <a:r>
              <a:rPr lang="en-US" sz="2400" dirty="0"/>
              <a:t>Before we can perform any analysis, we must first master the art of getting the data and preparing it for use. This process, often referred to as </a:t>
            </a:r>
            <a:r>
              <a:rPr lang="en-US" sz="2400" b="1" dirty="0">
                <a:solidFill>
                  <a:srgbClr val="C00000"/>
                </a:solidFill>
              </a:rPr>
              <a:t>Data Acquisition and </a:t>
            </a:r>
            <a:r>
              <a:rPr lang="en-US" sz="2400" b="1" dirty="0" smtClean="0">
                <a:solidFill>
                  <a:srgbClr val="C00000"/>
                </a:solidFill>
              </a:rPr>
              <a:t>Management</a:t>
            </a:r>
            <a:r>
              <a:rPr lang="en-US" sz="2400" dirty="0" smtClean="0"/>
              <a:t>. is </a:t>
            </a:r>
            <a:r>
              <a:rPr lang="en-US" sz="2400" dirty="0"/>
              <a:t>where analysts spend the majority of their time—often 70% to 80% of a project's effort. If the data is bad, the analysis is useless</a:t>
            </a:r>
            <a:r>
              <a:rPr lang="en-US" sz="2400" dirty="0" smtClean="0"/>
              <a:t>.</a:t>
            </a:r>
          </a:p>
          <a:p>
            <a:pPr marL="0" indent="0">
              <a:lnSpc>
                <a:spcPct val="170000"/>
              </a:lnSpc>
              <a:buNone/>
            </a:pPr>
            <a:endParaRPr lang="en-US" sz="2400" dirty="0" smtClean="0"/>
          </a:p>
          <a:p>
            <a:pPr>
              <a:lnSpc>
                <a:spcPct val="150000"/>
              </a:lnSpc>
            </a:pPr>
            <a:r>
              <a:rPr lang="en-US" sz="2400" dirty="0" smtClean="0">
                <a:solidFill>
                  <a:schemeClr val="accent1">
                    <a:lumMod val="75000"/>
                  </a:schemeClr>
                </a:solidFill>
                <a:effectLst>
                  <a:outerShdw blurRad="38100" dist="38100" dir="2700000" algn="tl">
                    <a:srgbClr val="000000">
                      <a:alpha val="43137"/>
                    </a:srgbClr>
                  </a:outerShdw>
                </a:effectLst>
              </a:rPr>
              <a:t>Data </a:t>
            </a:r>
            <a:r>
              <a:rPr lang="en-US" sz="2400" dirty="0">
                <a:solidFill>
                  <a:schemeClr val="accent1">
                    <a:lumMod val="75000"/>
                  </a:schemeClr>
                </a:solidFill>
                <a:effectLst>
                  <a:outerShdw blurRad="38100" dist="38100" dir="2700000" algn="tl">
                    <a:srgbClr val="000000">
                      <a:alpha val="43137"/>
                    </a:srgbClr>
                  </a:outerShdw>
                </a:effectLst>
              </a:rPr>
              <a:t>acquisition </a:t>
            </a:r>
            <a:r>
              <a:rPr lang="en-US" sz="2400" dirty="0">
                <a:solidFill>
                  <a:schemeClr val="accent1">
                    <a:lumMod val="75000"/>
                  </a:schemeClr>
                </a:solidFill>
              </a:rPr>
              <a:t>is the process of collecting, retrieving, or harvesting data from various sources and loading it into a system where it can be analyzed</a:t>
            </a:r>
            <a:r>
              <a:rPr lang="en-US" sz="2400" dirty="0" smtClean="0">
                <a:solidFill>
                  <a:schemeClr val="accent1">
                    <a:lumMod val="75000"/>
                  </a:schemeClr>
                </a:solidFill>
              </a:rPr>
              <a:t>. </a:t>
            </a:r>
            <a:r>
              <a:rPr lang="en-US" sz="2400" dirty="0">
                <a:solidFill>
                  <a:schemeClr val="accent1">
                    <a:lumMod val="75000"/>
                  </a:schemeClr>
                </a:solidFill>
              </a:rPr>
              <a:t>The first critical step in this process is understanding the </a:t>
            </a:r>
            <a:r>
              <a:rPr lang="en-US" sz="2400" b="1" dirty="0">
                <a:solidFill>
                  <a:schemeClr val="accent1">
                    <a:lumMod val="75000"/>
                  </a:schemeClr>
                </a:solidFill>
              </a:rPr>
              <a:t>data format</a:t>
            </a:r>
            <a:r>
              <a:rPr lang="en-US" sz="2400" dirty="0" smtClean="0">
                <a:solidFill>
                  <a:schemeClr val="accent1">
                    <a:lumMod val="75000"/>
                  </a:schemeClr>
                </a:solidFill>
              </a:rPr>
              <a:t>. </a:t>
            </a:r>
            <a:endParaRPr lang="en-US" sz="2400" dirty="0" smtClean="0"/>
          </a:p>
        </p:txBody>
      </p:sp>
    </p:spTree>
    <p:extLst>
      <p:ext uri="{BB962C8B-B14F-4D97-AF65-F5344CB8AC3E}">
        <p14:creationId xmlns:p14="http://schemas.microsoft.com/office/powerpoint/2010/main" val="40027600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664051056"/>
              </p:ext>
            </p:extLst>
          </p:nvPr>
        </p:nvGraphicFramePr>
        <p:xfrm>
          <a:off x="585281" y="-187999"/>
          <a:ext cx="11107366"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p:cNvSpPr/>
          <p:nvPr/>
        </p:nvSpPr>
        <p:spPr>
          <a:xfrm>
            <a:off x="207522" y="3521806"/>
            <a:ext cx="3022061" cy="3000821"/>
          </a:xfrm>
          <a:prstGeom prst="rect">
            <a:avLst/>
          </a:prstGeom>
          <a:solidFill>
            <a:schemeClr val="accent1">
              <a:lumMod val="60000"/>
              <a:lumOff val="40000"/>
            </a:schemeClr>
          </a:solidFill>
        </p:spPr>
        <p:txBody>
          <a:bodyPr wrap="square">
            <a:spAutoFit/>
          </a:bodyPr>
          <a:lstStyle/>
          <a:p>
            <a:pPr>
              <a:lnSpc>
                <a:spcPct val="150000"/>
              </a:lnSpc>
            </a:pPr>
            <a:r>
              <a:rPr lang="en-US" dirty="0">
                <a:solidFill>
                  <a:srgbClr val="1B1C1D"/>
                </a:solidFill>
                <a:latin typeface="Google Sans Text"/>
              </a:rPr>
              <a:t>Using Application Programming Interfaces (APIs) to programmatically pull data from services like Google Analytics, Twitter, or external market data providers.</a:t>
            </a:r>
            <a:endParaRPr lang="en-US" dirty="0"/>
          </a:p>
        </p:txBody>
      </p:sp>
      <p:sp>
        <p:nvSpPr>
          <p:cNvPr id="7" name="Rectangle 6"/>
          <p:cNvSpPr/>
          <p:nvPr/>
        </p:nvSpPr>
        <p:spPr>
          <a:xfrm>
            <a:off x="3403048" y="3414798"/>
            <a:ext cx="2767531" cy="1754326"/>
          </a:xfrm>
          <a:prstGeom prst="rect">
            <a:avLst/>
          </a:prstGeom>
          <a:solidFill>
            <a:srgbClr val="CC99FF"/>
          </a:solidFill>
        </p:spPr>
        <p:txBody>
          <a:bodyPr wrap="square">
            <a:spAutoFit/>
          </a:bodyPr>
          <a:lstStyle/>
          <a:p>
            <a:pPr fontAlgn="base">
              <a:lnSpc>
                <a:spcPct val="150000"/>
              </a:lnSpc>
              <a:spcBef>
                <a:spcPts val="600"/>
              </a:spcBef>
              <a:spcAft>
                <a:spcPts val="600"/>
              </a:spcAft>
            </a:pPr>
            <a:r>
              <a:rPr lang="en-US" dirty="0">
                <a:solidFill>
                  <a:srgbClr val="1B1C1D"/>
                </a:solidFill>
                <a:latin typeface="Google Sans Text"/>
              </a:rPr>
              <a:t>Using tools (like Python libraries: </a:t>
            </a:r>
            <a:r>
              <a:rPr lang="en-US" dirty="0" err="1">
                <a:solidFill>
                  <a:srgbClr val="1B1C1D"/>
                </a:solidFill>
                <a:latin typeface="Google Sans Text"/>
              </a:rPr>
              <a:t>BeautifulSoup</a:t>
            </a:r>
            <a:r>
              <a:rPr lang="en-US" dirty="0">
                <a:solidFill>
                  <a:srgbClr val="1B1C1D"/>
                </a:solidFill>
                <a:latin typeface="Google Sans Text"/>
              </a:rPr>
              <a:t>, </a:t>
            </a:r>
            <a:r>
              <a:rPr lang="en-US" dirty="0" err="1">
                <a:solidFill>
                  <a:srgbClr val="1B1C1D"/>
                </a:solidFill>
                <a:latin typeface="Google Sans Text"/>
              </a:rPr>
              <a:t>Scrapy</a:t>
            </a:r>
            <a:r>
              <a:rPr lang="en-US" dirty="0">
                <a:solidFill>
                  <a:srgbClr val="1B1C1D"/>
                </a:solidFill>
                <a:latin typeface="Google Sans Text"/>
              </a:rPr>
              <a:t>) to extract data from public </a:t>
            </a:r>
            <a:r>
              <a:rPr lang="en-US" dirty="0" smtClean="0">
                <a:solidFill>
                  <a:srgbClr val="1B1C1D"/>
                </a:solidFill>
                <a:latin typeface="Google Sans Text"/>
              </a:rPr>
              <a:t>websites.</a:t>
            </a:r>
            <a:endParaRPr lang="en-US" dirty="0">
              <a:solidFill>
                <a:srgbClr val="000000"/>
              </a:solidFill>
              <a:latin typeface="Arial" panose="020B0604020202020204" pitchFamily="34" charset="0"/>
            </a:endParaRPr>
          </a:p>
        </p:txBody>
      </p:sp>
      <p:sp>
        <p:nvSpPr>
          <p:cNvPr id="8" name="Rectangle 7"/>
          <p:cNvSpPr/>
          <p:nvPr/>
        </p:nvSpPr>
        <p:spPr>
          <a:xfrm>
            <a:off x="6322981" y="3483289"/>
            <a:ext cx="2850201" cy="2949525"/>
          </a:xfrm>
          <a:prstGeom prst="rect">
            <a:avLst/>
          </a:prstGeom>
          <a:solidFill>
            <a:schemeClr val="accent6">
              <a:lumMod val="60000"/>
              <a:lumOff val="40000"/>
            </a:schemeClr>
          </a:solidFill>
        </p:spPr>
        <p:txBody>
          <a:bodyPr wrap="square">
            <a:spAutoFit/>
          </a:bodyPr>
          <a:lstStyle/>
          <a:p>
            <a:pPr fontAlgn="base">
              <a:lnSpc>
                <a:spcPct val="150000"/>
              </a:lnSpc>
              <a:spcBef>
                <a:spcPts val="600"/>
              </a:spcBef>
              <a:spcAft>
                <a:spcPts val="600"/>
              </a:spcAft>
            </a:pPr>
            <a:r>
              <a:rPr lang="en-US" dirty="0">
                <a:solidFill>
                  <a:srgbClr val="1B1C1D"/>
                </a:solidFill>
                <a:latin typeface="Google Sans Text"/>
              </a:rPr>
              <a:t>Using </a:t>
            </a:r>
            <a:r>
              <a:rPr lang="en-US" b="1" dirty="0">
                <a:solidFill>
                  <a:srgbClr val="1B1C1D"/>
                </a:solidFill>
                <a:latin typeface="Google Sans Text"/>
              </a:rPr>
              <a:t>SQL (Structured Query Language)</a:t>
            </a:r>
            <a:r>
              <a:rPr lang="en-US" dirty="0">
                <a:solidFill>
                  <a:srgbClr val="1B1C1D"/>
                </a:solidFill>
                <a:latin typeface="Google Sans Text"/>
              </a:rPr>
              <a:t> to retrieve structured data directly from internal relational databases (e.g., PostgreSQL, SQL Server).</a:t>
            </a:r>
            <a:endParaRPr lang="en-US" dirty="0">
              <a:solidFill>
                <a:srgbClr val="000000"/>
              </a:solidFill>
              <a:latin typeface="Arial" panose="020B0604020202020204" pitchFamily="34" charset="0"/>
            </a:endParaRPr>
          </a:p>
        </p:txBody>
      </p:sp>
      <p:sp>
        <p:nvSpPr>
          <p:cNvPr id="9" name="Rectangle 8"/>
          <p:cNvSpPr/>
          <p:nvPr/>
        </p:nvSpPr>
        <p:spPr>
          <a:xfrm>
            <a:off x="9320724" y="3521806"/>
            <a:ext cx="2602149" cy="2585323"/>
          </a:xfrm>
          <a:prstGeom prst="rect">
            <a:avLst/>
          </a:prstGeom>
          <a:solidFill>
            <a:schemeClr val="accent4">
              <a:lumMod val="60000"/>
              <a:lumOff val="40000"/>
            </a:schemeClr>
          </a:solidFill>
        </p:spPr>
        <p:txBody>
          <a:bodyPr wrap="square">
            <a:spAutoFit/>
          </a:bodyPr>
          <a:lstStyle/>
          <a:p>
            <a:pPr fontAlgn="base">
              <a:lnSpc>
                <a:spcPct val="150000"/>
              </a:lnSpc>
              <a:spcBef>
                <a:spcPts val="600"/>
              </a:spcBef>
              <a:spcAft>
                <a:spcPts val="600"/>
              </a:spcAft>
            </a:pPr>
            <a:r>
              <a:rPr lang="en-US" dirty="0">
                <a:solidFill>
                  <a:srgbClr val="1B1C1D"/>
                </a:solidFill>
                <a:latin typeface="Google Sans Text"/>
              </a:rPr>
              <a:t>Loading data from flat files such as CSVs, JSON, XML, or Parquet files, usually stored in a data lake or cloud storage.</a:t>
            </a:r>
            <a:endParaRPr lang="en-US" dirty="0">
              <a:solidFill>
                <a:srgbClr val="000000"/>
              </a:solidFill>
              <a:latin typeface="Arial" panose="020B0604020202020204" pitchFamily="34" charset="0"/>
            </a:endParaRPr>
          </a:p>
        </p:txBody>
      </p:sp>
    </p:spTree>
    <p:extLst>
      <p:ext uri="{BB962C8B-B14F-4D97-AF65-F5344CB8AC3E}">
        <p14:creationId xmlns:p14="http://schemas.microsoft.com/office/powerpoint/2010/main" val="39906805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4268" y="116732"/>
            <a:ext cx="10515600" cy="1050587"/>
          </a:xfrm>
        </p:spPr>
        <p:txBody>
          <a:bodyPr/>
          <a:lstStyle/>
          <a:p>
            <a:r>
              <a:rPr lang="en-US" b="1" dirty="0">
                <a:solidFill>
                  <a:schemeClr val="accent4">
                    <a:lumMod val="75000"/>
                  </a:schemeClr>
                </a:solidFill>
              </a:rPr>
              <a:t>Data Management: The </a:t>
            </a:r>
            <a:r>
              <a:rPr lang="en-US" b="1" dirty="0"/>
              <a:t>ETL/ELT</a:t>
            </a:r>
            <a:r>
              <a:rPr lang="en-US" b="1" dirty="0">
                <a:solidFill>
                  <a:schemeClr val="accent4">
                    <a:lumMod val="75000"/>
                  </a:schemeClr>
                </a:solidFill>
              </a:rPr>
              <a:t> Pipeline</a:t>
            </a:r>
            <a:endParaRPr lang="en-US" b="1" dirty="0">
              <a:solidFill>
                <a:schemeClr val="accent4">
                  <a:lumMod val="75000"/>
                </a:schemeClr>
              </a:solidFill>
              <a:effectLst/>
            </a:endParaRPr>
          </a:p>
        </p:txBody>
      </p:sp>
      <p:sp>
        <p:nvSpPr>
          <p:cNvPr id="3" name="Content Placeholder 2"/>
          <p:cNvSpPr>
            <a:spLocks noGrp="1"/>
          </p:cNvSpPr>
          <p:nvPr>
            <p:ph idx="1"/>
          </p:nvPr>
        </p:nvSpPr>
        <p:spPr>
          <a:xfrm>
            <a:off x="196172" y="1128407"/>
            <a:ext cx="12031494" cy="1527243"/>
          </a:xfrm>
        </p:spPr>
        <p:txBody>
          <a:bodyPr/>
          <a:lstStyle/>
          <a:p>
            <a:pPr marL="0" indent="0">
              <a:lnSpc>
                <a:spcPct val="150000"/>
              </a:lnSpc>
              <a:buNone/>
            </a:pPr>
            <a:r>
              <a:rPr lang="en-US" sz="2000" dirty="0"/>
              <a:t>The primary goal of any data pipeline is to consolidate data from various, often messy, source systems (like transactional databases, logs, and APIs) into a single, clean </a:t>
            </a:r>
            <a:r>
              <a:rPr lang="en-US" sz="2000" b="1" dirty="0"/>
              <a:t>Data Warehouse</a:t>
            </a:r>
            <a:r>
              <a:rPr lang="en-US" sz="2000" dirty="0"/>
              <a:t> or </a:t>
            </a:r>
            <a:r>
              <a:rPr lang="en-US" sz="2000" b="1" dirty="0"/>
              <a:t>Data Lake</a:t>
            </a:r>
            <a:r>
              <a:rPr lang="en-US" sz="2000" dirty="0"/>
              <a:t> where business intelligence (BI) and analytics tools can reliably access </a:t>
            </a:r>
            <a:r>
              <a:rPr lang="en-US" sz="2000" dirty="0" smtClean="0"/>
              <a:t>it.</a:t>
            </a:r>
          </a:p>
          <a:p>
            <a:pPr marL="0" indent="0">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372909804"/>
              </p:ext>
            </p:extLst>
          </p:nvPr>
        </p:nvGraphicFramePr>
        <p:xfrm>
          <a:off x="264268" y="3222056"/>
          <a:ext cx="11418651" cy="1026934"/>
        </p:xfrm>
        <a:graphic>
          <a:graphicData uri="http://schemas.openxmlformats.org/drawingml/2006/table">
            <a:tbl>
              <a:tblPr/>
              <a:tblGrid>
                <a:gridCol w="3304472">
                  <a:extLst>
                    <a:ext uri="{9D8B030D-6E8A-4147-A177-3AD203B41FA5}">
                      <a16:colId xmlns:a16="http://schemas.microsoft.com/office/drawing/2014/main" val="1700146319"/>
                    </a:ext>
                  </a:extLst>
                </a:gridCol>
                <a:gridCol w="8114179">
                  <a:extLst>
                    <a:ext uri="{9D8B030D-6E8A-4147-A177-3AD203B41FA5}">
                      <a16:colId xmlns:a16="http://schemas.microsoft.com/office/drawing/2014/main" val="1893173091"/>
                    </a:ext>
                  </a:extLst>
                </a:gridCol>
              </a:tblGrid>
              <a:tr h="513467">
                <a:tc>
                  <a:txBody>
                    <a:bodyPr/>
                    <a:lstStyle/>
                    <a:p>
                      <a:r>
                        <a:rPr lang="en-US" sz="2000" b="1" dirty="0" smtClean="0"/>
                        <a:t>TL (</a:t>
                      </a:r>
                      <a:r>
                        <a:rPr lang="en-US" sz="2000" b="1" dirty="0" smtClean="0">
                          <a:solidFill>
                            <a:schemeClr val="accent1">
                              <a:lumMod val="75000"/>
                            </a:schemeClr>
                          </a:solidFill>
                        </a:rPr>
                        <a:t>Extract</a:t>
                      </a:r>
                      <a:r>
                        <a:rPr lang="en-US" sz="2000" b="1" dirty="0"/>
                        <a:t>, </a:t>
                      </a:r>
                      <a:r>
                        <a:rPr lang="en-US" sz="2000" b="1" dirty="0">
                          <a:solidFill>
                            <a:srgbClr val="FF0000"/>
                          </a:solidFill>
                        </a:rPr>
                        <a:t>Transform</a:t>
                      </a:r>
                      <a:r>
                        <a:rPr lang="en-US" sz="2000" b="1" dirty="0"/>
                        <a:t>, </a:t>
                      </a:r>
                      <a:r>
                        <a:rPr lang="en-US" sz="2000" b="1" dirty="0" smtClean="0">
                          <a:solidFill>
                            <a:schemeClr val="accent6">
                              <a:lumMod val="75000"/>
                            </a:schemeClr>
                          </a:solidFill>
                        </a:rPr>
                        <a:t>Load</a:t>
                      </a:r>
                      <a:r>
                        <a:rPr lang="en-US" sz="2000" b="1" dirty="0" smtClean="0"/>
                        <a:t>)</a:t>
                      </a:r>
                      <a:endParaRPr lang="en-US" sz="2000" dirty="0"/>
                    </a:p>
                  </a:txBody>
                  <a:tcPr anchor="ctr">
                    <a:lnL>
                      <a:noFill/>
                    </a:lnL>
                    <a:lnR>
                      <a:noFill/>
                    </a:lnR>
                    <a:lnT>
                      <a:noFill/>
                    </a:lnT>
                    <a:lnB>
                      <a:noFill/>
                    </a:lnB>
                  </a:tcPr>
                </a:tc>
                <a:tc>
                  <a:txBody>
                    <a:bodyPr/>
                    <a:lstStyle/>
                    <a:p>
                      <a:r>
                        <a:rPr lang="en-US" sz="2000" b="1" dirty="0"/>
                        <a:t>The traditional method</a:t>
                      </a:r>
                      <a:r>
                        <a:rPr lang="en-US" sz="2000" dirty="0"/>
                        <a:t>; transformation happens </a:t>
                      </a:r>
                      <a:r>
                        <a:rPr lang="en-US" sz="2000" i="1" dirty="0"/>
                        <a:t>before</a:t>
                      </a:r>
                      <a:r>
                        <a:rPr lang="en-US" sz="2000" dirty="0"/>
                        <a:t> loading.</a:t>
                      </a:r>
                    </a:p>
                  </a:txBody>
                  <a:tcPr anchor="ctr">
                    <a:lnL>
                      <a:noFill/>
                    </a:lnL>
                    <a:lnR>
                      <a:noFill/>
                    </a:lnR>
                    <a:lnT>
                      <a:noFill/>
                    </a:lnT>
                    <a:lnB>
                      <a:noFill/>
                    </a:lnB>
                  </a:tcPr>
                </a:tc>
                <a:extLst>
                  <a:ext uri="{0D108BD9-81ED-4DB2-BD59-A6C34878D82A}">
                    <a16:rowId xmlns:a16="http://schemas.microsoft.com/office/drawing/2014/main" val="25828195"/>
                  </a:ext>
                </a:extLst>
              </a:tr>
              <a:tr h="513467">
                <a:tc>
                  <a:txBody>
                    <a:bodyPr/>
                    <a:lstStyle/>
                    <a:p>
                      <a:r>
                        <a:rPr lang="en-US" sz="2000" b="1" dirty="0" smtClean="0"/>
                        <a:t>ELT (</a:t>
                      </a:r>
                      <a:r>
                        <a:rPr lang="en-US" sz="2000" b="1" dirty="0" smtClean="0">
                          <a:solidFill>
                            <a:schemeClr val="accent1">
                              <a:lumMod val="75000"/>
                            </a:schemeClr>
                          </a:solidFill>
                        </a:rPr>
                        <a:t>Extract</a:t>
                      </a:r>
                      <a:r>
                        <a:rPr lang="en-US" sz="2000" b="1" dirty="0"/>
                        <a:t>, </a:t>
                      </a:r>
                      <a:r>
                        <a:rPr lang="en-US" sz="2000" b="1" dirty="0">
                          <a:solidFill>
                            <a:schemeClr val="accent6">
                              <a:lumMod val="75000"/>
                            </a:schemeClr>
                          </a:solidFill>
                        </a:rPr>
                        <a:t>Load</a:t>
                      </a:r>
                      <a:r>
                        <a:rPr lang="en-US" sz="2000" b="1" dirty="0"/>
                        <a:t>, </a:t>
                      </a:r>
                      <a:r>
                        <a:rPr lang="en-US" sz="2000" b="1" dirty="0" smtClean="0">
                          <a:solidFill>
                            <a:srgbClr val="FF0000"/>
                          </a:solidFill>
                        </a:rPr>
                        <a:t>Transform</a:t>
                      </a:r>
                      <a:r>
                        <a:rPr lang="en-US" sz="2000" b="1" dirty="0" smtClean="0"/>
                        <a:t>)</a:t>
                      </a:r>
                      <a:endParaRPr lang="en-US" sz="2000" dirty="0"/>
                    </a:p>
                  </a:txBody>
                  <a:tcPr anchor="ctr">
                    <a:lnL>
                      <a:noFill/>
                    </a:lnL>
                    <a:lnR>
                      <a:noFill/>
                    </a:lnR>
                    <a:lnT>
                      <a:noFill/>
                    </a:lnT>
                    <a:lnB>
                      <a:noFill/>
                    </a:lnB>
                  </a:tcPr>
                </a:tc>
                <a:tc>
                  <a:txBody>
                    <a:bodyPr/>
                    <a:lstStyle/>
                    <a:p>
                      <a:r>
                        <a:rPr lang="en-US" sz="2000" b="1" dirty="0"/>
                        <a:t>The modern method</a:t>
                      </a:r>
                      <a:r>
                        <a:rPr lang="en-US" sz="2000" dirty="0"/>
                        <a:t>; raw data is loaded </a:t>
                      </a:r>
                      <a:r>
                        <a:rPr lang="en-US" sz="2000" i="1" dirty="0"/>
                        <a:t>before</a:t>
                      </a:r>
                      <a:r>
                        <a:rPr lang="en-US" sz="2000" dirty="0"/>
                        <a:t> transformation</a:t>
                      </a:r>
                    </a:p>
                  </a:txBody>
                  <a:tcPr anchor="ctr">
                    <a:lnL>
                      <a:noFill/>
                    </a:lnL>
                    <a:lnR>
                      <a:noFill/>
                    </a:lnR>
                    <a:lnT>
                      <a:noFill/>
                    </a:lnT>
                    <a:lnB>
                      <a:noFill/>
                    </a:lnB>
                  </a:tcPr>
                </a:tc>
                <a:extLst>
                  <a:ext uri="{0D108BD9-81ED-4DB2-BD59-A6C34878D82A}">
                    <a16:rowId xmlns:a16="http://schemas.microsoft.com/office/drawing/2014/main" val="3189548695"/>
                  </a:ext>
                </a:extLst>
              </a:tr>
            </a:tbl>
          </a:graphicData>
        </a:graphic>
      </p:graphicFrame>
      <p:sp>
        <p:nvSpPr>
          <p:cNvPr id="7" name="Rectangle 6"/>
          <p:cNvSpPr/>
          <p:nvPr/>
        </p:nvSpPr>
        <p:spPr>
          <a:xfrm>
            <a:off x="26747" y="4671477"/>
            <a:ext cx="12200919" cy="1015663"/>
          </a:xfrm>
          <a:prstGeom prst="rect">
            <a:avLst/>
          </a:prstGeom>
        </p:spPr>
        <p:txBody>
          <a:bodyPr wrap="square">
            <a:spAutoFit/>
          </a:bodyPr>
          <a:lstStyle/>
          <a:p>
            <a:pPr>
              <a:lnSpc>
                <a:spcPct val="150000"/>
              </a:lnSpc>
            </a:pPr>
            <a:r>
              <a:rPr lang="en-US" sz="2000" dirty="0"/>
              <a:t>The difference lies entirely in where and when the </a:t>
            </a:r>
            <a:r>
              <a:rPr lang="en-US" sz="2000" b="1" dirty="0"/>
              <a:t>Transform</a:t>
            </a:r>
            <a:r>
              <a:rPr lang="en-US" sz="2000" dirty="0"/>
              <a:t> step occurs. This difference is driven by advancements in cloud computing and data storage technology.</a:t>
            </a:r>
          </a:p>
        </p:txBody>
      </p:sp>
    </p:spTree>
    <p:extLst>
      <p:ext uri="{BB962C8B-B14F-4D97-AF65-F5344CB8AC3E}">
        <p14:creationId xmlns:p14="http://schemas.microsoft.com/office/powerpoint/2010/main" val="38934555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B0F0"/>
                </a:solidFill>
              </a:rPr>
              <a:t>Extract (Data Acquisition)</a:t>
            </a:r>
          </a:p>
        </p:txBody>
      </p:sp>
      <p:sp>
        <p:nvSpPr>
          <p:cNvPr id="3" name="Content Placeholder 2"/>
          <p:cNvSpPr>
            <a:spLocks noGrp="1"/>
          </p:cNvSpPr>
          <p:nvPr>
            <p:ph idx="1"/>
          </p:nvPr>
        </p:nvSpPr>
        <p:spPr>
          <a:xfrm>
            <a:off x="330741" y="1566153"/>
            <a:ext cx="11595370" cy="4610810"/>
          </a:xfrm>
        </p:spPr>
        <p:txBody>
          <a:bodyPr/>
          <a:lstStyle/>
          <a:p>
            <a:pPr marL="0" indent="0" algn="just">
              <a:lnSpc>
                <a:spcPct val="150000"/>
              </a:lnSpc>
              <a:buNone/>
            </a:pPr>
            <a:r>
              <a:rPr lang="en-US" dirty="0" smtClean="0"/>
              <a:t>This </a:t>
            </a:r>
            <a:r>
              <a:rPr lang="en-US" dirty="0"/>
              <a:t>step involves reading and collecting data from the source systems.</a:t>
            </a:r>
          </a:p>
          <a:p>
            <a:pPr algn="just">
              <a:lnSpc>
                <a:spcPct val="150000"/>
              </a:lnSpc>
            </a:pPr>
            <a:r>
              <a:rPr lang="en-US" b="1" dirty="0">
                <a:solidFill>
                  <a:schemeClr val="accent1">
                    <a:lumMod val="75000"/>
                  </a:schemeClr>
                </a:solidFill>
              </a:rPr>
              <a:t>Action:</a:t>
            </a:r>
            <a:r>
              <a:rPr lang="en-US" dirty="0"/>
              <a:t> Pulling data from transactional databases (via SQL queries), reading structured files (CSV, JSON), or interacting with external APIs</a:t>
            </a:r>
            <a:r>
              <a:rPr lang="en-US" dirty="0" smtClean="0"/>
              <a:t>.</a:t>
            </a:r>
          </a:p>
          <a:p>
            <a:pPr algn="just">
              <a:lnSpc>
                <a:spcPct val="150000"/>
              </a:lnSpc>
            </a:pPr>
            <a:r>
              <a:rPr lang="en-US" b="1" dirty="0" smtClean="0">
                <a:solidFill>
                  <a:schemeClr val="accent1">
                    <a:lumMod val="75000"/>
                  </a:schemeClr>
                </a:solidFill>
              </a:rPr>
              <a:t>Goal</a:t>
            </a:r>
            <a:r>
              <a:rPr lang="en-US" b="1" dirty="0">
                <a:solidFill>
                  <a:schemeClr val="accent1">
                    <a:lumMod val="75000"/>
                  </a:schemeClr>
                </a:solidFill>
              </a:rPr>
              <a:t>:</a:t>
            </a:r>
            <a:r>
              <a:rPr lang="en-US" dirty="0">
                <a:solidFill>
                  <a:schemeClr val="accent1">
                    <a:lumMod val="75000"/>
                  </a:schemeClr>
                </a:solidFill>
              </a:rPr>
              <a:t> </a:t>
            </a:r>
            <a:r>
              <a:rPr lang="en-US" dirty="0"/>
              <a:t>To capture all necessary data and transport it to the next stage.</a:t>
            </a:r>
          </a:p>
          <a:p>
            <a:pPr algn="just">
              <a:lnSpc>
                <a:spcPct val="150000"/>
              </a:lnSpc>
            </a:pPr>
            <a:r>
              <a:rPr lang="en-US" b="1" dirty="0" smtClean="0">
                <a:solidFill>
                  <a:schemeClr val="accent1">
                    <a:lumMod val="75000"/>
                  </a:schemeClr>
                </a:solidFill>
              </a:rPr>
              <a:t>Challenge</a:t>
            </a:r>
            <a:r>
              <a:rPr lang="en-US" b="1" dirty="0"/>
              <a:t>:</a:t>
            </a:r>
            <a:r>
              <a:rPr lang="en-US" dirty="0"/>
              <a:t> Ensuring </a:t>
            </a:r>
            <a:r>
              <a:rPr lang="en-US" b="1" dirty="0"/>
              <a:t>data completeness</a:t>
            </a:r>
            <a:r>
              <a:rPr lang="en-US" dirty="0"/>
              <a:t> and handling any data integrity issues at the source (e.g., locking tables during extraction)</a:t>
            </a:r>
          </a:p>
        </p:txBody>
      </p:sp>
    </p:spTree>
    <p:extLst>
      <p:ext uri="{BB962C8B-B14F-4D97-AF65-F5344CB8AC3E}">
        <p14:creationId xmlns:p14="http://schemas.microsoft.com/office/powerpoint/2010/main" val="5413253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7460" y="151117"/>
            <a:ext cx="10515600" cy="1325563"/>
          </a:xfrm>
        </p:spPr>
        <p:txBody>
          <a:bodyPr/>
          <a:lstStyle/>
          <a:p>
            <a:r>
              <a:rPr lang="en-US" b="1" dirty="0">
                <a:solidFill>
                  <a:srgbClr val="C00000"/>
                </a:solidFill>
              </a:rPr>
              <a:t>Transform (Data Preparation and Cleaning)</a:t>
            </a:r>
          </a:p>
        </p:txBody>
      </p:sp>
      <p:sp>
        <p:nvSpPr>
          <p:cNvPr id="3" name="Content Placeholder 2"/>
          <p:cNvSpPr>
            <a:spLocks noGrp="1"/>
          </p:cNvSpPr>
          <p:nvPr>
            <p:ph idx="1"/>
          </p:nvPr>
        </p:nvSpPr>
        <p:spPr>
          <a:xfrm>
            <a:off x="293450" y="1476680"/>
            <a:ext cx="11827214" cy="5381320"/>
          </a:xfrm>
        </p:spPr>
        <p:txBody>
          <a:bodyPr>
            <a:normAutofit/>
          </a:bodyPr>
          <a:lstStyle/>
          <a:p>
            <a:pPr marL="0" indent="0">
              <a:buNone/>
            </a:pPr>
            <a:r>
              <a:rPr lang="en-US" dirty="0" smtClean="0"/>
              <a:t>This </a:t>
            </a:r>
            <a:r>
              <a:rPr lang="en-US" dirty="0"/>
              <a:t>is the most time-consuming and critical step, where raw data is converted into a structured, high-quality, and standardized format.</a:t>
            </a:r>
          </a:p>
          <a:p>
            <a:r>
              <a:rPr lang="en-US" b="1" dirty="0">
                <a:solidFill>
                  <a:schemeClr val="accent1">
                    <a:lumMod val="75000"/>
                  </a:schemeClr>
                </a:solidFill>
              </a:rPr>
              <a:t>Action:</a:t>
            </a:r>
            <a:endParaRPr lang="en-US" dirty="0">
              <a:solidFill>
                <a:schemeClr val="accent1">
                  <a:lumMod val="75000"/>
                </a:schemeClr>
              </a:solidFill>
            </a:endParaRPr>
          </a:p>
          <a:p>
            <a:pPr marL="914400" lvl="1" indent="-457200">
              <a:buFont typeface="+mj-lt"/>
              <a:buAutoNum type="arabicPeriod"/>
            </a:pPr>
            <a:r>
              <a:rPr lang="en-US" b="1" dirty="0"/>
              <a:t>Cleaning:</a:t>
            </a:r>
            <a:r>
              <a:rPr lang="en-US" dirty="0"/>
              <a:t> Handling missing values, standardizing formats (e.g., converting all dates to YYYY-MM-DD), and removing duplicate records.</a:t>
            </a:r>
          </a:p>
          <a:p>
            <a:pPr marL="914400" lvl="1" indent="-457200">
              <a:buFont typeface="+mj-lt"/>
              <a:buAutoNum type="arabicPeriod"/>
            </a:pPr>
            <a:r>
              <a:rPr lang="en-US" b="1" dirty="0"/>
              <a:t>Structuring:</a:t>
            </a:r>
            <a:r>
              <a:rPr lang="en-US" dirty="0"/>
              <a:t> Joining multiple tables, aggregating metrics (e.g., summarizing daily transactions into monthly totals), and creating calculated features (e.g., customer lifetime value).</a:t>
            </a:r>
          </a:p>
          <a:p>
            <a:pPr marL="914400" lvl="1" indent="-457200">
              <a:buFont typeface="+mj-lt"/>
              <a:buAutoNum type="arabicPeriod"/>
            </a:pPr>
            <a:r>
              <a:rPr lang="en-US" b="1" dirty="0"/>
              <a:t>Validation:</a:t>
            </a:r>
            <a:r>
              <a:rPr lang="en-US" dirty="0"/>
              <a:t> Ensuring the data adheres to business rules (e.g., ensuring order quantities are positive).</a:t>
            </a:r>
          </a:p>
          <a:p>
            <a:r>
              <a:rPr lang="en-US" b="1" dirty="0">
                <a:solidFill>
                  <a:schemeClr val="accent1">
                    <a:lumMod val="75000"/>
                  </a:schemeClr>
                </a:solidFill>
              </a:rPr>
              <a:t>Goal:</a:t>
            </a:r>
            <a:r>
              <a:rPr lang="en-US" dirty="0">
                <a:solidFill>
                  <a:schemeClr val="accent1">
                    <a:lumMod val="75000"/>
                  </a:schemeClr>
                </a:solidFill>
              </a:rPr>
              <a:t> </a:t>
            </a:r>
            <a:r>
              <a:rPr lang="en-US" dirty="0"/>
              <a:t>To ensure </a:t>
            </a:r>
            <a:r>
              <a:rPr lang="en-US" b="1" dirty="0"/>
              <a:t>data quality</a:t>
            </a:r>
            <a:r>
              <a:rPr lang="en-US" dirty="0"/>
              <a:t> so that all analysts are working with consistent, accurate numbers</a:t>
            </a:r>
          </a:p>
        </p:txBody>
      </p:sp>
    </p:spTree>
    <p:extLst>
      <p:ext uri="{BB962C8B-B14F-4D97-AF65-F5344CB8AC3E}">
        <p14:creationId xmlns:p14="http://schemas.microsoft.com/office/powerpoint/2010/main" val="26102827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6">
                    <a:lumMod val="75000"/>
                  </a:schemeClr>
                </a:solidFill>
              </a:rPr>
              <a:t>Load (Data Storage)</a:t>
            </a:r>
          </a:p>
        </p:txBody>
      </p:sp>
      <p:sp>
        <p:nvSpPr>
          <p:cNvPr id="3" name="Content Placeholder 2"/>
          <p:cNvSpPr>
            <a:spLocks noGrp="1"/>
          </p:cNvSpPr>
          <p:nvPr>
            <p:ph idx="1"/>
          </p:nvPr>
        </p:nvSpPr>
        <p:spPr>
          <a:xfrm>
            <a:off x="342088" y="1767259"/>
            <a:ext cx="11849912" cy="4351338"/>
          </a:xfrm>
        </p:spPr>
        <p:txBody>
          <a:bodyPr/>
          <a:lstStyle/>
          <a:p>
            <a:pPr marL="0" indent="0">
              <a:lnSpc>
                <a:spcPct val="150000"/>
              </a:lnSpc>
              <a:buNone/>
            </a:pPr>
            <a:r>
              <a:rPr lang="en-US" dirty="0" smtClean="0"/>
              <a:t>This </a:t>
            </a:r>
            <a:r>
              <a:rPr lang="en-US" dirty="0"/>
              <a:t>step writes the data into the final destination system, where it will be stored and used for analysis.</a:t>
            </a:r>
          </a:p>
          <a:p>
            <a:pPr>
              <a:lnSpc>
                <a:spcPct val="150000"/>
              </a:lnSpc>
            </a:pPr>
            <a:r>
              <a:rPr lang="en-US" b="1" dirty="0">
                <a:solidFill>
                  <a:schemeClr val="accent1">
                    <a:lumMod val="75000"/>
                  </a:schemeClr>
                </a:solidFill>
              </a:rPr>
              <a:t>Action</a:t>
            </a:r>
            <a:r>
              <a:rPr lang="en-US" b="1" dirty="0"/>
              <a:t>:</a:t>
            </a:r>
            <a:r>
              <a:rPr lang="en-US" dirty="0"/>
              <a:t> Inserting the structured data into defined tables in a </a:t>
            </a:r>
            <a:r>
              <a:rPr lang="en-US" b="1" dirty="0"/>
              <a:t>Data Warehouse</a:t>
            </a:r>
            <a:r>
              <a:rPr lang="en-US" dirty="0"/>
              <a:t> (e.g., Snowflake, Google </a:t>
            </a:r>
            <a:r>
              <a:rPr lang="en-US" dirty="0" err="1"/>
              <a:t>BigQuery</a:t>
            </a:r>
            <a:r>
              <a:rPr lang="en-US" dirty="0"/>
              <a:t>, Redshift).</a:t>
            </a:r>
          </a:p>
          <a:p>
            <a:pPr>
              <a:lnSpc>
                <a:spcPct val="150000"/>
              </a:lnSpc>
            </a:pPr>
            <a:r>
              <a:rPr lang="en-US" b="1" dirty="0">
                <a:solidFill>
                  <a:schemeClr val="accent1">
                    <a:lumMod val="75000"/>
                  </a:schemeClr>
                </a:solidFill>
              </a:rPr>
              <a:t>Goal</a:t>
            </a:r>
            <a:r>
              <a:rPr lang="en-US" b="1" dirty="0"/>
              <a:t>:</a:t>
            </a:r>
            <a:r>
              <a:rPr lang="en-US" dirty="0"/>
              <a:t> To make the data available and optimized for fast query performance</a:t>
            </a:r>
          </a:p>
        </p:txBody>
      </p:sp>
    </p:spTree>
    <p:extLst>
      <p:ext uri="{BB962C8B-B14F-4D97-AF65-F5344CB8AC3E}">
        <p14:creationId xmlns:p14="http://schemas.microsoft.com/office/powerpoint/2010/main" val="315522627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1768</TotalTime>
  <Words>2459</Words>
  <Application>Microsoft Office PowerPoint</Application>
  <PresentationFormat>Widescreen</PresentationFormat>
  <Paragraphs>185</Paragraphs>
  <Slides>22</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Calibri</vt:lpstr>
      <vt:lpstr>Calibri Light</vt:lpstr>
      <vt:lpstr>Google Sans Text</vt:lpstr>
      <vt:lpstr>Wingdings</vt:lpstr>
      <vt:lpstr>Office Theme</vt:lpstr>
      <vt:lpstr>PowerPoint Presentation</vt:lpstr>
      <vt:lpstr>Layouts</vt:lpstr>
      <vt:lpstr>Primary Data Sources</vt:lpstr>
      <vt:lpstr>Data Acquisition and Management</vt:lpstr>
      <vt:lpstr>PowerPoint Presentation</vt:lpstr>
      <vt:lpstr>Data Management: The ETL/ELT Pipeline</vt:lpstr>
      <vt:lpstr>Extract (Data Acquisition)</vt:lpstr>
      <vt:lpstr>Transform (Data Preparation and Cleaning)</vt:lpstr>
      <vt:lpstr>Load (Data Storage)</vt:lpstr>
      <vt:lpstr>ETL  - The Traditional Approach</vt:lpstr>
      <vt:lpstr>Group work  </vt:lpstr>
      <vt:lpstr>Data Lake Vs data  warehouse</vt:lpstr>
      <vt:lpstr>PowerPoint Presentation</vt:lpstr>
      <vt:lpstr>What to choice Lake or warehouse  for data storage</vt:lpstr>
      <vt:lpstr>Data Format</vt:lpstr>
      <vt:lpstr>CSV (Comma Separated Values) The Tabular Workhorse</vt:lpstr>
      <vt:lpstr>CSV Files</vt:lpstr>
      <vt:lpstr>JSON (JavaScript Object Notation) The Modern Data Standard </vt:lpstr>
      <vt:lpstr>JSON</vt:lpstr>
      <vt:lpstr>XML (Extensible Markup Language)  The Legacy Document Standard</vt:lpstr>
      <vt:lpstr>XML</vt:lpstr>
      <vt:lpstr>Choosing the Right Format</vt:lpstr>
    </vt:vector>
  </TitlesOfParts>
  <Company>Microsoft (C)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64</cp:revision>
  <dcterms:created xsi:type="dcterms:W3CDTF">2025-09-24T20:40:02Z</dcterms:created>
  <dcterms:modified xsi:type="dcterms:W3CDTF">2025-10-25T19:26:43Z</dcterms:modified>
</cp:coreProperties>
</file>