
<file path=[Content_Types].xml><?xml version="1.0" encoding="utf-8"?>
<Types xmlns="http://schemas.openxmlformats.org/package/2006/content-types">
  <Default Extension="docx" ContentType="application/vnd.openxmlformats-officedocument.wordprocessingml.document"/>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73" r:id="rId8"/>
    <p:sldId id="262" r:id="rId9"/>
    <p:sldId id="263" r:id="rId10"/>
    <p:sldId id="264" r:id="rId11"/>
    <p:sldId id="265" r:id="rId12"/>
    <p:sldId id="276" r:id="rId13"/>
    <p:sldId id="267" r:id="rId14"/>
    <p:sldId id="268" r:id="rId15"/>
    <p:sldId id="272" r:id="rId16"/>
    <p:sldId id="270" r:id="rId17"/>
    <p:sldId id="271" r:id="rId18"/>
    <p:sldId id="278" r:id="rId19"/>
    <p:sldId id="277" r:id="rId2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FF33"/>
    <a:srgbClr val="333300"/>
    <a:srgbClr val="FF9900"/>
    <a:srgbClr val="CC00FF"/>
    <a:srgbClr val="F876F8"/>
    <a:srgbClr val="E886DA"/>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2" d="100"/>
          <a:sy n="62" d="100"/>
        </p:scale>
        <p:origin x="-151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presProps" Target="pres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tableStyles" Target="tableStyle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heme" Target="theme/theme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viewProps" Target="viewProps.xml" /></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8.wmf"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11/09/1441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11/09/1441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11/09/1441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11/09/1441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11/09/1441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11/09/1441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11/09/1441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11/09/1441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11/09/1441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11/09/1441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11/09/1441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11/09/1441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image" Target="../media/image16.png" /><Relationship Id="rId2" Type="http://schemas.openxmlformats.org/officeDocument/2006/relationships/image" Target="../media/image15.jpe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17.jpe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3" Type="http://schemas.openxmlformats.org/officeDocument/2006/relationships/package" Target="../embeddings/Microsoft_Office_Word_Document1.docx" /><Relationship Id="rId2" Type="http://schemas.openxmlformats.org/officeDocument/2006/relationships/slideLayout" Target="../slideLayouts/slideLayout2.xml" /><Relationship Id="rId1" Type="http://schemas.openxmlformats.org/officeDocument/2006/relationships/vmlDrawing" Target="../drawings/vmlDrawing1.vml" /><Relationship Id="rId4" Type="http://schemas.openxmlformats.org/officeDocument/2006/relationships/image" Target="../media/image18.wmf"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image" Target="../media/image19.jpeg"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3" Type="http://schemas.openxmlformats.org/officeDocument/2006/relationships/image" Target="../media/image20.jpeg" /><Relationship Id="rId2" Type="http://schemas.openxmlformats.org/officeDocument/2006/relationships/image" Target="../media/image19.jpe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3" Type="http://schemas.openxmlformats.org/officeDocument/2006/relationships/image" Target="../media/image22.png" /><Relationship Id="rId2" Type="http://schemas.openxmlformats.org/officeDocument/2006/relationships/image" Target="../media/image21.png"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image" Target="../media/image23.gif"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4.gif"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image" Target="../media/image6.png" /><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8.jpeg" /><Relationship Id="rId2" Type="http://schemas.openxmlformats.org/officeDocument/2006/relationships/image" Target="../media/image7.jpeg" /><Relationship Id="rId1" Type="http://schemas.openxmlformats.org/officeDocument/2006/relationships/slideLayout" Target="../slideLayouts/slideLayout2.xml" /><Relationship Id="rId4" Type="http://schemas.openxmlformats.org/officeDocument/2006/relationships/image" Target="../media/image9.jpeg" /></Relationships>
</file>

<file path=ppt/slides/_rels/slide7.xml.rels><?xml version="1.0" encoding="UTF-8" standalone="yes"?>
<Relationships xmlns="http://schemas.openxmlformats.org/package/2006/relationships"><Relationship Id="rId3" Type="http://schemas.openxmlformats.org/officeDocument/2006/relationships/image" Target="../media/image9.jpeg" /><Relationship Id="rId2" Type="http://schemas.openxmlformats.org/officeDocument/2006/relationships/image" Target="../media/image10.jpeg" /><Relationship Id="rId1" Type="http://schemas.openxmlformats.org/officeDocument/2006/relationships/slideLayout" Target="../slideLayouts/slideLayout2.xml" /><Relationship Id="rId4" Type="http://schemas.openxmlformats.org/officeDocument/2006/relationships/image" Target="../media/image11.jpeg" /></Relationships>
</file>

<file path=ppt/slides/_rels/slide8.xml.rels><?xml version="1.0" encoding="UTF-8" standalone="yes"?>
<Relationships xmlns="http://schemas.openxmlformats.org/package/2006/relationships"><Relationship Id="rId2" Type="http://schemas.openxmlformats.org/officeDocument/2006/relationships/image" Target="../media/image12.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image" Target="../media/image14.jpeg" /><Relationship Id="rId2" Type="http://schemas.openxmlformats.org/officeDocument/2006/relationships/image" Target="../media/image13.gif"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140968"/>
            <a:ext cx="7772400" cy="864096"/>
          </a:xfrm>
        </p:spPr>
        <p:txBody>
          <a:bodyPr>
            <a:normAutofit/>
          </a:bodyPr>
          <a:lstStyle/>
          <a:p>
            <a:r>
              <a:rPr lang="ar-IQ" dirty="0"/>
              <a:t>منهاج </a:t>
            </a:r>
            <a:r>
              <a:rPr lang="ar-IQ" dirty="0" err="1"/>
              <a:t>الكوبلت</a:t>
            </a:r>
            <a:r>
              <a:rPr lang="ar-IQ" dirty="0"/>
              <a:t> الالكتروني </a:t>
            </a:r>
          </a:p>
        </p:txBody>
      </p:sp>
      <p:sp>
        <p:nvSpPr>
          <p:cNvPr id="3" name="Subtitle 2"/>
          <p:cNvSpPr>
            <a:spLocks noGrp="1"/>
          </p:cNvSpPr>
          <p:nvPr>
            <p:ph type="subTitle" idx="1"/>
          </p:nvPr>
        </p:nvSpPr>
        <p:spPr/>
        <p:txBody>
          <a:bodyPr/>
          <a:lstStyle/>
          <a:p>
            <a:r>
              <a:rPr lang="ar-IQ" b="1" dirty="0" err="1">
                <a:solidFill>
                  <a:srgbClr val="FF0000"/>
                </a:solidFill>
              </a:rPr>
              <a:t>صباحي </a:t>
            </a:r>
            <a:r>
              <a:rPr lang="ar-IQ" b="1" dirty="0">
                <a:solidFill>
                  <a:srgbClr val="FF0000"/>
                </a:solidFill>
              </a:rPr>
              <a:t>/أ.م.ايناس زهير الهاشمي </a:t>
            </a:r>
          </a:p>
          <a:p>
            <a:r>
              <a:rPr lang="ar-IQ" b="1" dirty="0" err="1">
                <a:solidFill>
                  <a:srgbClr val="FF0000"/>
                </a:solidFill>
              </a:rPr>
              <a:t>م.</a:t>
            </a:r>
            <a:r>
              <a:rPr lang="ar-IQ" b="1" dirty="0">
                <a:solidFill>
                  <a:srgbClr val="FF0000"/>
                </a:solidFill>
              </a:rPr>
              <a:t> </a:t>
            </a:r>
            <a:r>
              <a:rPr lang="ar-IQ" b="1" dirty="0" err="1">
                <a:solidFill>
                  <a:srgbClr val="FF0000"/>
                </a:solidFill>
              </a:rPr>
              <a:t>م.</a:t>
            </a:r>
            <a:r>
              <a:rPr lang="ar-IQ" b="1" dirty="0">
                <a:solidFill>
                  <a:srgbClr val="FF0000"/>
                </a:solidFill>
              </a:rPr>
              <a:t> يسرى جليل </a:t>
            </a:r>
          </a:p>
          <a:p>
            <a:r>
              <a:rPr lang="ar-IQ" b="1" dirty="0" err="1">
                <a:solidFill>
                  <a:srgbClr val="002060"/>
                </a:solidFill>
              </a:rPr>
              <a:t>مسائي </a:t>
            </a:r>
            <a:r>
              <a:rPr lang="ar-IQ" b="1" dirty="0">
                <a:solidFill>
                  <a:srgbClr val="002060"/>
                </a:solidFill>
              </a:rPr>
              <a:t>/ </a:t>
            </a:r>
            <a:r>
              <a:rPr lang="ar-IQ" b="1" dirty="0" err="1">
                <a:solidFill>
                  <a:srgbClr val="002060"/>
                </a:solidFill>
              </a:rPr>
              <a:t>م.</a:t>
            </a:r>
            <a:r>
              <a:rPr lang="ar-IQ" b="1" dirty="0">
                <a:solidFill>
                  <a:srgbClr val="002060"/>
                </a:solidFill>
              </a:rPr>
              <a:t> </a:t>
            </a:r>
            <a:r>
              <a:rPr lang="ar-IQ" b="1" dirty="0" err="1">
                <a:solidFill>
                  <a:srgbClr val="002060"/>
                </a:solidFill>
              </a:rPr>
              <a:t>بيادر</a:t>
            </a:r>
            <a:r>
              <a:rPr lang="ar-IQ" b="1" dirty="0">
                <a:solidFill>
                  <a:srgbClr val="002060"/>
                </a:solidFill>
              </a:rPr>
              <a:t> فاضل </a:t>
            </a:r>
          </a:p>
        </p:txBody>
      </p:sp>
      <p:pic>
        <p:nvPicPr>
          <p:cNvPr id="17412" name="Picture 4" descr="ÙØªÙØ¬Ø© Ø¨Ø­Ø« Ø§ÙØµÙØ± Ø¹Ù S + ion cobalt"/>
          <p:cNvPicPr>
            <a:picLocks noChangeAspect="1" noChangeArrowheads="1"/>
          </p:cNvPicPr>
          <p:nvPr/>
        </p:nvPicPr>
        <p:blipFill>
          <a:blip r:embed="rId2" cstate="print"/>
          <a:srcRect l="6211" t="9553" r="5945" b="9250"/>
          <a:stretch>
            <a:fillRect/>
          </a:stretch>
        </p:blipFill>
        <p:spPr bwMode="auto">
          <a:xfrm>
            <a:off x="539552" y="260648"/>
            <a:ext cx="8280920" cy="2736304"/>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4" name="Picture 4" descr="Sample of Chloro(pyridine)cobaloxime(III).jpg"/>
          <p:cNvPicPr>
            <a:picLocks noChangeAspect="1" noChangeArrowheads="1"/>
          </p:cNvPicPr>
          <p:nvPr/>
        </p:nvPicPr>
        <p:blipFill>
          <a:blip r:embed="rId2" cstate="print"/>
          <a:srcRect/>
          <a:stretch>
            <a:fillRect/>
          </a:stretch>
        </p:blipFill>
        <p:spPr bwMode="auto">
          <a:xfrm>
            <a:off x="1259632" y="4725144"/>
            <a:ext cx="2179320" cy="1872208"/>
          </a:xfrm>
          <a:prstGeom prst="rect">
            <a:avLst/>
          </a:prstGeom>
          <a:noFill/>
          <a:ln w="28575">
            <a:noFill/>
          </a:ln>
        </p:spPr>
      </p:pic>
      <p:sp>
        <p:nvSpPr>
          <p:cNvPr id="3" name="Content Placeholder 2"/>
          <p:cNvSpPr>
            <a:spLocks noGrp="1"/>
          </p:cNvSpPr>
          <p:nvPr>
            <p:ph idx="1"/>
          </p:nvPr>
        </p:nvSpPr>
        <p:spPr>
          <a:xfrm>
            <a:off x="457200" y="620688"/>
            <a:ext cx="8229600" cy="5505475"/>
          </a:xfrm>
        </p:spPr>
        <p:txBody>
          <a:bodyPr/>
          <a:lstStyle/>
          <a:p>
            <a:pPr lvl="0" algn="just">
              <a:buNone/>
            </a:pPr>
            <a:r>
              <a:rPr lang="en-US" dirty="0"/>
              <a:t>7) Put (10) drops of [Co(H</a:t>
            </a:r>
            <a:r>
              <a:rPr lang="en-US" baseline="-25000" dirty="0"/>
              <a:t>2</a:t>
            </a:r>
            <a:r>
              <a:rPr lang="en-US" dirty="0"/>
              <a:t>O)</a:t>
            </a:r>
            <a:r>
              <a:rPr lang="en-US" baseline="-25000" dirty="0"/>
              <a:t>6</a:t>
            </a:r>
            <a:r>
              <a:rPr lang="en-US" dirty="0"/>
              <a:t>]</a:t>
            </a:r>
            <a:r>
              <a:rPr lang="en-US" baseline="30000" dirty="0"/>
              <a:t>2+</a:t>
            </a:r>
            <a:r>
              <a:rPr lang="en-US" dirty="0"/>
              <a:t> solution in a seventh test tube, add (2) drops of alcoholic </a:t>
            </a:r>
            <a:r>
              <a:rPr lang="en-US" dirty="0" err="1"/>
              <a:t>dimethyl</a:t>
            </a:r>
            <a:r>
              <a:rPr lang="en-US" dirty="0"/>
              <a:t> </a:t>
            </a:r>
            <a:r>
              <a:rPr lang="en-US" dirty="0" err="1"/>
              <a:t>glycoxim</a:t>
            </a:r>
            <a:r>
              <a:rPr lang="en-US" dirty="0"/>
              <a:t> (C</a:t>
            </a:r>
            <a:r>
              <a:rPr lang="en-US" baseline="-25000" dirty="0"/>
              <a:t>4</a:t>
            </a:r>
            <a:r>
              <a:rPr lang="en-US" dirty="0"/>
              <a:t>H</a:t>
            </a:r>
            <a:r>
              <a:rPr lang="en-US" baseline="-25000" dirty="0"/>
              <a:t>7</a:t>
            </a:r>
            <a:r>
              <a:rPr lang="en-US" dirty="0"/>
              <a:t>O</a:t>
            </a:r>
            <a:r>
              <a:rPr lang="en-US" baseline="-25000" dirty="0"/>
              <a:t>2</a:t>
            </a:r>
            <a:r>
              <a:rPr lang="en-US" dirty="0"/>
              <a:t>N</a:t>
            </a:r>
            <a:r>
              <a:rPr lang="en-US" baseline="-25000" dirty="0"/>
              <a:t>2</a:t>
            </a:r>
            <a:r>
              <a:rPr lang="en-US" dirty="0"/>
              <a:t> (DMG)) (5%), write down your notices, then add (2) drops of ammonia ( or </a:t>
            </a:r>
            <a:r>
              <a:rPr lang="en-US" dirty="0" err="1"/>
              <a:t>py</a:t>
            </a:r>
            <a:r>
              <a:rPr lang="en-US" dirty="0"/>
              <a:t>.)solution, what do you notice?                                                                      </a:t>
            </a:r>
          </a:p>
          <a:p>
            <a:pPr algn="l">
              <a:buNone/>
            </a:pPr>
            <a:r>
              <a:rPr lang="en-US" dirty="0"/>
              <a:t> </a:t>
            </a:r>
            <a:endParaRPr lang="ar-IQ" dirty="0"/>
          </a:p>
        </p:txBody>
      </p:sp>
      <p:pic>
        <p:nvPicPr>
          <p:cNvPr id="10242" name="Picture 2" descr="Structure of Chloro(pyridine)cobaloxime fixed.png"/>
          <p:cNvPicPr>
            <a:picLocks noChangeAspect="1" noChangeArrowheads="1"/>
          </p:cNvPicPr>
          <p:nvPr/>
        </p:nvPicPr>
        <p:blipFill>
          <a:blip r:embed="rId3" cstate="print"/>
          <a:srcRect/>
          <a:stretch>
            <a:fillRect/>
          </a:stretch>
        </p:blipFill>
        <p:spPr bwMode="auto">
          <a:xfrm>
            <a:off x="539552" y="3861048"/>
            <a:ext cx="2500118" cy="2016224"/>
          </a:xfrm>
          <a:prstGeom prst="rect">
            <a:avLst/>
          </a:prstGeom>
          <a:noFill/>
          <a:ln w="28575">
            <a:solidFill>
              <a:srgbClr val="FF9900"/>
            </a:solidFill>
          </a:ln>
        </p:spPr>
      </p:pic>
      <p:sp>
        <p:nvSpPr>
          <p:cNvPr id="6" name="TextBox 5"/>
          <p:cNvSpPr txBox="1"/>
          <p:nvPr/>
        </p:nvSpPr>
        <p:spPr>
          <a:xfrm>
            <a:off x="5004048" y="3645024"/>
            <a:ext cx="3600400" cy="2677656"/>
          </a:xfrm>
          <a:prstGeom prst="rect">
            <a:avLst/>
          </a:prstGeom>
          <a:solidFill>
            <a:srgbClr val="99FF33"/>
          </a:solidFill>
        </p:spPr>
        <p:txBody>
          <a:bodyPr wrap="square" rtlCol="1">
            <a:spAutoFit/>
          </a:bodyPr>
          <a:lstStyle/>
          <a:p>
            <a:pPr algn="ctr"/>
            <a:r>
              <a:rPr lang="ar-IQ" sz="2800" b="1" dirty="0">
                <a:solidFill>
                  <a:srgbClr val="333300"/>
                </a:solidFill>
              </a:rPr>
              <a:t>سوف يكون لدينا راسب زيتوني غامق لوجود </a:t>
            </a:r>
            <a:r>
              <a:rPr lang="ar-IQ" sz="2800" b="1" dirty="0" err="1">
                <a:solidFill>
                  <a:srgbClr val="333300"/>
                </a:solidFill>
              </a:rPr>
              <a:t>الأمونيا</a:t>
            </a:r>
            <a:r>
              <a:rPr lang="ar-IQ" sz="2800" b="1" dirty="0">
                <a:solidFill>
                  <a:srgbClr val="333300"/>
                </a:solidFill>
              </a:rPr>
              <a:t> مع ثلاث جزيئات من </a:t>
            </a:r>
            <a:r>
              <a:rPr lang="en-US" sz="2800" b="1" dirty="0">
                <a:solidFill>
                  <a:srgbClr val="333300"/>
                </a:solidFill>
              </a:rPr>
              <a:t>  DNG</a:t>
            </a:r>
            <a:r>
              <a:rPr lang="ar-IQ" sz="2800" b="1" dirty="0">
                <a:solidFill>
                  <a:srgbClr val="333300"/>
                </a:solidFill>
              </a:rPr>
              <a:t>في </a:t>
            </a:r>
            <a:r>
              <a:rPr lang="ar-IQ" sz="2800" b="1" dirty="0" err="1">
                <a:solidFill>
                  <a:srgbClr val="333300"/>
                </a:solidFill>
              </a:rPr>
              <a:t>التناسق .</a:t>
            </a:r>
            <a:r>
              <a:rPr lang="ar-IQ" sz="2800" b="1" dirty="0">
                <a:solidFill>
                  <a:srgbClr val="333300"/>
                </a:solidFill>
              </a:rPr>
              <a:t> </a:t>
            </a:r>
          </a:p>
          <a:p>
            <a:pPr algn="ctr"/>
            <a:r>
              <a:rPr lang="ar-IQ" sz="2800" b="1" dirty="0">
                <a:solidFill>
                  <a:srgbClr val="333300"/>
                </a:solidFill>
              </a:rPr>
              <a:t>اكتب المركب مع الرسم لشكل المعقد والمعادلة </a:t>
            </a:r>
            <a:r>
              <a:rPr lang="ar-IQ" sz="2800" b="1" dirty="0" err="1">
                <a:solidFill>
                  <a:srgbClr val="333300"/>
                </a:solidFill>
              </a:rPr>
              <a:t>الكاملة  ؟</a:t>
            </a:r>
            <a:endParaRPr lang="ar-IQ" b="1" dirty="0">
              <a:solidFill>
                <a:srgbClr val="3333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lstStyle/>
          <a:p>
            <a:pPr algn="l">
              <a:buNone/>
            </a:pPr>
            <a:r>
              <a:rPr lang="en-US" b="1" dirty="0">
                <a:solidFill>
                  <a:srgbClr val="FF0000"/>
                </a:solidFill>
              </a:rPr>
              <a:t>Questions:</a:t>
            </a:r>
            <a:endParaRPr lang="en-US" dirty="0">
              <a:solidFill>
                <a:srgbClr val="FF0000"/>
              </a:solidFill>
            </a:endParaRPr>
          </a:p>
          <a:p>
            <a:pPr algn="l">
              <a:buNone/>
            </a:pPr>
            <a:r>
              <a:rPr lang="en-US" dirty="0"/>
              <a:t>1) What is the distinguished detection for Cobalt ions?   </a:t>
            </a:r>
          </a:p>
          <a:p>
            <a:pPr lvl="0" algn="l">
              <a:buNone/>
            </a:pPr>
            <a:r>
              <a:rPr lang="ar-IQ" dirty="0"/>
              <a:t>  </a:t>
            </a:r>
            <a:r>
              <a:rPr lang="en-US" dirty="0"/>
              <a:t>2) In which of the above mentioned detections Co(II) was oxidized to Co(III)?</a:t>
            </a:r>
          </a:p>
          <a:p>
            <a:pPr lvl="0" algn="l">
              <a:buNone/>
            </a:pPr>
            <a:r>
              <a:rPr lang="en-US" dirty="0"/>
              <a:t>3) Why Co(II) salts are stable whereas Co(III) complexes are more stable?</a:t>
            </a:r>
          </a:p>
          <a:p>
            <a:pPr algn="l">
              <a:buNone/>
            </a:pPr>
            <a:endParaRPr lang="ar-IQ" dirty="0"/>
          </a:p>
        </p:txBody>
      </p:sp>
      <p:pic>
        <p:nvPicPr>
          <p:cNvPr id="4" name="صورة 1" descr="C:\Users\enas\Pictures\imagesQ1CSV2ZF.jpg"/>
          <p:cNvPicPr/>
          <p:nvPr/>
        </p:nvPicPr>
        <p:blipFill>
          <a:blip r:embed="rId2" cstate="print"/>
          <a:srcRect/>
          <a:stretch>
            <a:fillRect/>
          </a:stretch>
        </p:blipFill>
        <p:spPr bwMode="auto">
          <a:xfrm>
            <a:off x="2339752" y="4653136"/>
            <a:ext cx="3744416" cy="1944216"/>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nvGraphicFramePr>
        <p:xfrm>
          <a:off x="323528" y="260648"/>
          <a:ext cx="8568952" cy="6408712"/>
        </p:xfrm>
        <a:graphic>
          <a:graphicData uri="http://schemas.openxmlformats.org/presentationml/2006/ole">
            <mc:AlternateContent xmlns:mc="http://schemas.openxmlformats.org/markup-compatibility/2006">
              <mc:Choice xmlns:v="urn:schemas-microsoft-com:vml" Requires="v">
                <p:oleObj spid="_x0000_s1025" name="Document" r:id="rId3" imgW="6914535" imgH="9638518" progId="Word.Document.12">
                  <p:embed/>
                </p:oleObj>
              </mc:Choice>
              <mc:Fallback>
                <p:oleObj name="Document" r:id="rId3" imgW="6914535" imgH="9638518" progId="Word.Document.12">
                  <p:embed/>
                  <p:pic>
                    <p:nvPicPr>
                      <p:cNvPr id="1026"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260648"/>
                        <a:ext cx="8568952" cy="6408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7992888" cy="1080120"/>
          </a:xfrm>
        </p:spPr>
        <p:txBody>
          <a:bodyPr>
            <a:normAutofit fontScale="90000"/>
          </a:bodyPr>
          <a:lstStyle/>
          <a:p>
            <a:pPr rtl="0"/>
            <a:br>
              <a:rPr lang="en-US" sz="6600" dirty="0"/>
            </a:br>
            <a:endParaRPr lang="ar-IQ" sz="2700" dirty="0"/>
          </a:p>
        </p:txBody>
      </p:sp>
      <p:sp>
        <p:nvSpPr>
          <p:cNvPr id="3" name="Content Placeholder 2"/>
          <p:cNvSpPr>
            <a:spLocks noGrp="1"/>
          </p:cNvSpPr>
          <p:nvPr>
            <p:ph idx="1"/>
          </p:nvPr>
        </p:nvSpPr>
        <p:spPr>
          <a:xfrm>
            <a:off x="457200" y="908720"/>
            <a:ext cx="8229600" cy="5616624"/>
          </a:xfrm>
        </p:spPr>
        <p:txBody>
          <a:bodyPr>
            <a:normAutofit fontScale="40000" lnSpcReduction="20000"/>
          </a:bodyPr>
          <a:lstStyle/>
          <a:p>
            <a:pPr marL="182563" indent="-182563" algn="l" rtl="0"/>
            <a:r>
              <a:rPr lang="en-US" sz="4500" b="1" u="sng" dirty="0">
                <a:solidFill>
                  <a:srgbClr val="FF0000"/>
                </a:solidFill>
              </a:rPr>
              <a:t>Theory</a:t>
            </a:r>
            <a:r>
              <a:rPr lang="en-US" sz="4500" b="1" dirty="0"/>
              <a:t>:</a:t>
            </a:r>
          </a:p>
          <a:p>
            <a:pPr marL="182563" indent="-182563" algn="l" rtl="0">
              <a:buNone/>
              <a:tabLst>
                <a:tab pos="92075" algn="l"/>
              </a:tabLst>
            </a:pPr>
            <a:r>
              <a:rPr lang="en-US" sz="4500" b="1" dirty="0"/>
              <a:t>Carbonate ion (</a:t>
            </a:r>
            <a:r>
              <a:rPr lang="en-US" sz="6000" b="1" dirty="0"/>
              <a:t>co</a:t>
            </a:r>
            <a:r>
              <a:rPr lang="en-US" sz="4500" b="1" baseline="-25000" dirty="0"/>
              <a:t>3</a:t>
            </a:r>
            <a:r>
              <a:rPr lang="en-US" sz="4500" b="1" dirty="0"/>
              <a:t>)</a:t>
            </a:r>
            <a:r>
              <a:rPr lang="en-US" sz="4500" b="1" baseline="-25000" dirty="0"/>
              <a:t> </a:t>
            </a:r>
            <a:r>
              <a:rPr lang="en-US" sz="4500" b="1" baseline="30000" dirty="0"/>
              <a:t>2-</a:t>
            </a:r>
            <a:r>
              <a:rPr lang="en-US" sz="2400" b="1" dirty="0"/>
              <a:t>  </a:t>
            </a:r>
            <a:r>
              <a:rPr lang="en-US" sz="4500" b="1" dirty="0"/>
              <a:t>is considered one of the </a:t>
            </a:r>
            <a:r>
              <a:rPr lang="en-US" sz="4500" b="1" dirty="0" err="1"/>
              <a:t>bidentate</a:t>
            </a:r>
            <a:r>
              <a:rPr lang="en-US" sz="4500" b="1" dirty="0"/>
              <a:t> </a:t>
            </a:r>
            <a:r>
              <a:rPr lang="en-US" sz="4500" b="1" dirty="0" err="1"/>
              <a:t>ligands</a:t>
            </a:r>
            <a:r>
              <a:rPr lang="en-US" sz="4500" b="1" dirty="0"/>
              <a:t> due to two coordination connection with the central metal, which is a plane regular molecule whose structure:</a:t>
            </a:r>
          </a:p>
          <a:p>
            <a:pPr marL="182563" indent="-182563" algn="l" rtl="0">
              <a:buNone/>
              <a:tabLst>
                <a:tab pos="92075" algn="l"/>
              </a:tabLst>
            </a:pPr>
            <a:r>
              <a:rPr lang="en-US" sz="4500" b="1" dirty="0"/>
              <a:t>In this ion, carbon associates with oxygen atom by </a:t>
            </a:r>
            <a:r>
              <a:rPr lang="en-US" sz="4500" b="1" u="sng" dirty="0">
                <a:solidFill>
                  <a:srgbClr val="FF0000"/>
                </a:solidFill>
              </a:rPr>
              <a:t>π</a:t>
            </a:r>
            <a:r>
              <a:rPr lang="en-US" sz="4500" b="1" dirty="0"/>
              <a:t> double bond and with two oxygen atoms by </a:t>
            </a:r>
            <a:r>
              <a:rPr lang="en-US" sz="4500" b="1" u="sng" dirty="0">
                <a:solidFill>
                  <a:srgbClr val="FF0000"/>
                </a:solidFill>
              </a:rPr>
              <a:t>σ</a:t>
            </a:r>
            <a:r>
              <a:rPr lang="en-US" sz="4500" b="1" dirty="0"/>
              <a:t> single bond, as each atom has one negative charge by which it coordinates with the metal ion. The complex is olive green powder, does not dissolve in water, stable when it is dry and decomposes at 93</a:t>
            </a:r>
            <a:r>
              <a:rPr lang="en-US" sz="4500" b="1" baseline="30000" dirty="0"/>
              <a:t>o</a:t>
            </a:r>
            <a:r>
              <a:rPr lang="en-US" sz="4500" b="1" dirty="0"/>
              <a:t>C without melting.</a:t>
            </a:r>
          </a:p>
          <a:p>
            <a:pPr marL="182563" indent="-182563" algn="l" rtl="0"/>
            <a:r>
              <a:rPr lang="en-US" sz="4500" b="1" u="sng" dirty="0">
                <a:solidFill>
                  <a:srgbClr val="FF0000"/>
                </a:solidFill>
              </a:rPr>
              <a:t>Procedure</a:t>
            </a:r>
            <a:r>
              <a:rPr lang="en-US" sz="4500" b="1" dirty="0"/>
              <a:t>:</a:t>
            </a:r>
          </a:p>
          <a:p>
            <a:pPr marL="182563" lvl="0" indent="-182563" algn="l" rtl="0">
              <a:buFont typeface="+mj-lt"/>
              <a:buAutoNum type="arabicPeriod"/>
            </a:pPr>
            <a:r>
              <a:rPr lang="en-US" sz="4500" b="1" dirty="0"/>
              <a:t>Dissolve (1.5g) of aqueous cobalt nitrate (Co(NO</a:t>
            </a:r>
            <a:r>
              <a:rPr lang="en-US" sz="4500" b="1" baseline="-25000" dirty="0"/>
              <a:t>3</a:t>
            </a:r>
            <a:r>
              <a:rPr lang="en-US" sz="4500" b="1" dirty="0"/>
              <a:t>)</a:t>
            </a:r>
            <a:r>
              <a:rPr lang="en-US" sz="4500" b="1" baseline="-25000" dirty="0"/>
              <a:t>2</a:t>
            </a:r>
            <a:r>
              <a:rPr lang="en-US" sz="4500" b="1" dirty="0"/>
              <a:t>·6H</a:t>
            </a:r>
            <a:r>
              <a:rPr lang="en-US" sz="4500" b="1" baseline="-25000" dirty="0"/>
              <a:t>2</a:t>
            </a:r>
            <a:r>
              <a:rPr lang="en-US" sz="4500" b="1" dirty="0"/>
              <a:t>O) in (2.5ml) of distilled water, and then add (0.5ml) of Hydrogen peroxide (30%).</a:t>
            </a:r>
          </a:p>
          <a:p>
            <a:pPr marL="182563" lvl="0" indent="-182563" algn="l" rtl="0">
              <a:buFont typeface="+mj-lt"/>
              <a:buAutoNum type="arabicPeriod"/>
            </a:pPr>
            <a:r>
              <a:rPr lang="en-US" sz="4500" b="1" dirty="0"/>
              <a:t>In another packer, dissolve (1g) of sodium carbonate (NaHCO</a:t>
            </a:r>
            <a:r>
              <a:rPr lang="en-US" sz="4500" b="1" baseline="-25000" dirty="0"/>
              <a:t>3</a:t>
            </a:r>
            <a:r>
              <a:rPr lang="en-US" sz="4500" b="1" dirty="0"/>
              <a:t>) in (7.5ml) of distilled water (if did not completely dissolved, heat the solution until completely dissolves).</a:t>
            </a:r>
          </a:p>
          <a:p>
            <a:pPr marL="182563" lvl="0" indent="-182563" algn="l" rtl="0">
              <a:buFont typeface="+mj-lt"/>
              <a:buAutoNum type="arabicPeriod"/>
            </a:pPr>
            <a:r>
              <a:rPr lang="en-US" sz="4500" b="1" dirty="0"/>
              <a:t>Cool down the solution prepared in step (2) using icy bath until it reach 0</a:t>
            </a:r>
            <a:r>
              <a:rPr lang="en-US" sz="4500" b="1" baseline="30000" dirty="0"/>
              <a:t>o</a:t>
            </a:r>
            <a:r>
              <a:rPr lang="en-US" sz="4500" b="1" dirty="0"/>
              <a:t>C, then add the solution prepared in step (1) drop wise throughout (10) minutes. with continuous stirring, continue stir for (30) mints. keeping the mixture in the icy bath (0</a:t>
            </a:r>
            <a:r>
              <a:rPr lang="en-US" sz="4500" b="1" baseline="30000" dirty="0"/>
              <a:t>o</a:t>
            </a:r>
            <a:r>
              <a:rPr lang="en-US" sz="4500" b="1" dirty="0"/>
              <a:t>C).</a:t>
            </a:r>
          </a:p>
          <a:p>
            <a:pPr marL="182563" lvl="0" indent="-182563" algn="l" rtl="0">
              <a:buFont typeface="+mj-lt"/>
              <a:buAutoNum type="arabicPeriod"/>
            </a:pPr>
            <a:r>
              <a:rPr lang="en-US" sz="4500" b="1" dirty="0"/>
              <a:t>Filter the formed dark green precipitation, wash it with ethanol, and then dry the precipitation  (be careful not to leave any humidity as it would be decomposed into black solid material.</a:t>
            </a:r>
          </a:p>
          <a:p>
            <a:pPr marL="182563" lvl="0" indent="-182563" algn="l" rtl="0">
              <a:buFont typeface="+mj-lt"/>
              <a:buAutoNum type="arabicPeriod"/>
            </a:pPr>
            <a:r>
              <a:rPr lang="en-US" sz="4500" b="1" dirty="0"/>
              <a:t>Calculate the ratio of the resulted complex.</a:t>
            </a:r>
          </a:p>
          <a:p>
            <a:pPr marL="514350" indent="-514350" algn="l">
              <a:buFont typeface="+mj-lt"/>
              <a:buAutoNum type="arabicPeriod"/>
            </a:pPr>
            <a:endParaRPr lang="ar-IQ" dirty="0"/>
          </a:p>
        </p:txBody>
      </p:sp>
      <p:sp>
        <p:nvSpPr>
          <p:cNvPr id="4" name="Rectangle 3"/>
          <p:cNvSpPr/>
          <p:nvPr/>
        </p:nvSpPr>
        <p:spPr>
          <a:xfrm>
            <a:off x="0" y="260648"/>
            <a:ext cx="8820472" cy="400110"/>
          </a:xfrm>
          <a:prstGeom prst="rect">
            <a:avLst/>
          </a:prstGeom>
        </p:spPr>
        <p:txBody>
          <a:bodyPr wrap="square">
            <a:spAutoFit/>
          </a:bodyPr>
          <a:lstStyle/>
          <a:p>
            <a:r>
              <a:rPr lang="en-US" sz="2000" b="1" dirty="0">
                <a:solidFill>
                  <a:schemeClr val="bg2">
                    <a:lumMod val="10000"/>
                  </a:schemeClr>
                </a:solidFill>
              </a:rPr>
              <a:t>Preparation of Sodium </a:t>
            </a:r>
            <a:r>
              <a:rPr lang="en-US" sz="2000" b="1" dirty="0" err="1">
                <a:solidFill>
                  <a:schemeClr val="bg2">
                    <a:lumMod val="10000"/>
                  </a:schemeClr>
                </a:solidFill>
              </a:rPr>
              <a:t>Tricarbonitocobaltate</a:t>
            </a:r>
            <a:r>
              <a:rPr lang="en-US" sz="2000" b="1" dirty="0">
                <a:solidFill>
                  <a:schemeClr val="bg2">
                    <a:lumMod val="10000"/>
                  </a:schemeClr>
                </a:solidFill>
              </a:rPr>
              <a:t>(III) </a:t>
            </a:r>
            <a:r>
              <a:rPr lang="en-US" sz="2000" b="1" dirty="0" err="1">
                <a:solidFill>
                  <a:schemeClr val="bg2">
                    <a:lumMod val="10000"/>
                  </a:schemeClr>
                </a:solidFill>
              </a:rPr>
              <a:t>Trihydrate</a:t>
            </a:r>
            <a:r>
              <a:rPr lang="en-US" sz="2000" b="1" dirty="0">
                <a:solidFill>
                  <a:schemeClr val="bg2">
                    <a:lumMod val="10000"/>
                  </a:schemeClr>
                </a:solidFill>
              </a:rPr>
              <a:t>     Na</a:t>
            </a:r>
            <a:r>
              <a:rPr lang="en-US" sz="2000" b="1" baseline="-25000" dirty="0">
                <a:solidFill>
                  <a:schemeClr val="bg2">
                    <a:lumMod val="10000"/>
                  </a:schemeClr>
                </a:solidFill>
              </a:rPr>
              <a:t>3</a:t>
            </a:r>
            <a:r>
              <a:rPr lang="en-US" sz="2000" b="1" dirty="0">
                <a:solidFill>
                  <a:schemeClr val="bg2">
                    <a:lumMod val="10000"/>
                  </a:schemeClr>
                </a:solidFill>
              </a:rPr>
              <a:t>[Co(CO</a:t>
            </a:r>
            <a:r>
              <a:rPr lang="en-US" sz="2000" b="1" baseline="-25000" dirty="0">
                <a:solidFill>
                  <a:schemeClr val="bg2">
                    <a:lumMod val="10000"/>
                  </a:schemeClr>
                </a:solidFill>
              </a:rPr>
              <a:t>3</a:t>
            </a:r>
            <a:r>
              <a:rPr lang="en-US" sz="2000" b="1" dirty="0">
                <a:solidFill>
                  <a:schemeClr val="bg2">
                    <a:lumMod val="10000"/>
                  </a:schemeClr>
                </a:solidFill>
              </a:rPr>
              <a:t>)</a:t>
            </a:r>
            <a:r>
              <a:rPr lang="en-US" sz="2000" b="1" baseline="-25000" dirty="0">
                <a:solidFill>
                  <a:schemeClr val="bg2">
                    <a:lumMod val="10000"/>
                  </a:schemeClr>
                </a:solidFill>
              </a:rPr>
              <a:t>3</a:t>
            </a:r>
            <a:r>
              <a:rPr lang="en-US" sz="2000" b="1" dirty="0">
                <a:solidFill>
                  <a:schemeClr val="bg2">
                    <a:lumMod val="10000"/>
                  </a:schemeClr>
                </a:solidFill>
              </a:rPr>
              <a:t>].3H</a:t>
            </a:r>
            <a:r>
              <a:rPr lang="en-US" sz="2000" b="1" baseline="-25000" dirty="0">
                <a:solidFill>
                  <a:schemeClr val="bg2">
                    <a:lumMod val="10000"/>
                  </a:schemeClr>
                </a:solidFill>
              </a:rPr>
              <a:t>2</a:t>
            </a:r>
            <a:r>
              <a:rPr lang="en-US" sz="2000" b="1" dirty="0">
                <a:solidFill>
                  <a:schemeClr val="bg2">
                    <a:lumMod val="10000"/>
                  </a:schemeClr>
                </a:solidFill>
              </a:rPr>
              <a:t>O</a:t>
            </a:r>
            <a:endParaRPr lang="ar-IQ" sz="2000" b="1" dirty="0">
              <a:solidFill>
                <a:schemeClr val="bg2">
                  <a:lumMod val="10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88640"/>
            <a:ext cx="8640960" cy="5937523"/>
          </a:xfrm>
        </p:spPr>
        <p:txBody>
          <a:bodyPr>
            <a:normAutofit/>
          </a:bodyPr>
          <a:lstStyle/>
          <a:p>
            <a:pPr algn="l" rtl="0"/>
            <a:r>
              <a:rPr lang="en-US" b="1" dirty="0"/>
              <a:t>Reaction Equation:</a:t>
            </a:r>
            <a:endParaRPr lang="en-US" dirty="0"/>
          </a:p>
          <a:p>
            <a:pPr algn="l" rtl="0">
              <a:buNone/>
            </a:pPr>
            <a:r>
              <a:rPr lang="en-US" b="1" dirty="0"/>
              <a:t>Co(NO</a:t>
            </a:r>
            <a:r>
              <a:rPr lang="en-US" b="1" baseline="-25000" dirty="0"/>
              <a:t>3</a:t>
            </a:r>
            <a:r>
              <a:rPr lang="en-US" b="1" dirty="0"/>
              <a:t>)</a:t>
            </a:r>
            <a:r>
              <a:rPr lang="en-US" b="1" baseline="-25000" dirty="0"/>
              <a:t>2</a:t>
            </a:r>
            <a:r>
              <a:rPr lang="en-US" b="1" dirty="0"/>
              <a:t>.6H</a:t>
            </a:r>
            <a:r>
              <a:rPr lang="en-US" b="1" baseline="-25000" dirty="0"/>
              <a:t>2</a:t>
            </a:r>
            <a:r>
              <a:rPr lang="en-US" b="1" dirty="0"/>
              <a:t>O + H</a:t>
            </a:r>
            <a:r>
              <a:rPr lang="en-US" b="1" baseline="-25000" dirty="0"/>
              <a:t>2</a:t>
            </a:r>
            <a:r>
              <a:rPr lang="en-US" b="1" dirty="0"/>
              <a:t>O</a:t>
            </a:r>
            <a:r>
              <a:rPr lang="en-US" b="1" baseline="-25000" dirty="0"/>
              <a:t>2 </a:t>
            </a:r>
            <a:r>
              <a:rPr lang="en-US" b="1" dirty="0"/>
              <a:t>+ 10NaHCO</a:t>
            </a:r>
            <a:r>
              <a:rPr lang="en-US" b="1" baseline="-25000" dirty="0"/>
              <a:t>3</a:t>
            </a:r>
            <a:r>
              <a:rPr lang="en-US" b="1" dirty="0"/>
              <a:t>  </a:t>
            </a:r>
            <a:r>
              <a:rPr lang="en-US" b="1" dirty="0">
                <a:sym typeface="Symbol"/>
              </a:rPr>
              <a:t></a:t>
            </a:r>
            <a:r>
              <a:rPr lang="en-US" b="1" dirty="0"/>
              <a:t> 2Na</a:t>
            </a:r>
            <a:r>
              <a:rPr lang="en-US" b="1" baseline="-25000" dirty="0"/>
              <a:t>3</a:t>
            </a:r>
            <a:r>
              <a:rPr lang="en-US" b="1" dirty="0"/>
              <a:t>[Co(CO</a:t>
            </a:r>
            <a:r>
              <a:rPr lang="en-US" b="1" baseline="-25000" dirty="0"/>
              <a:t>3</a:t>
            </a:r>
            <a:r>
              <a:rPr lang="en-US" b="1" dirty="0"/>
              <a:t>)</a:t>
            </a:r>
            <a:r>
              <a:rPr lang="en-US" b="1" baseline="-25000" dirty="0"/>
              <a:t>3</a:t>
            </a:r>
            <a:r>
              <a:rPr lang="en-US" b="1" dirty="0"/>
              <a:t>].3H</a:t>
            </a:r>
            <a:r>
              <a:rPr lang="en-US" b="1" baseline="-25000" dirty="0"/>
              <a:t>2</a:t>
            </a:r>
            <a:r>
              <a:rPr lang="en-US" b="1" dirty="0"/>
              <a:t>O + 4NaNO</a:t>
            </a:r>
            <a:r>
              <a:rPr lang="en-US" b="1" baseline="-25000" dirty="0"/>
              <a:t>3</a:t>
            </a:r>
            <a:r>
              <a:rPr lang="en-US" b="1" dirty="0"/>
              <a:t> + 4CO</a:t>
            </a:r>
            <a:r>
              <a:rPr lang="en-US" b="1" baseline="-25000" dirty="0"/>
              <a:t>2</a:t>
            </a:r>
            <a:r>
              <a:rPr lang="en-US" b="1" dirty="0"/>
              <a:t> + 12H</a:t>
            </a:r>
            <a:r>
              <a:rPr lang="en-US" b="1" baseline="-25000" dirty="0"/>
              <a:t>2</a:t>
            </a:r>
            <a:r>
              <a:rPr lang="en-US" b="1" dirty="0"/>
              <a:t>O</a:t>
            </a:r>
            <a:endParaRPr lang="en-US" dirty="0"/>
          </a:p>
          <a:p>
            <a:pPr algn="l">
              <a:buNone/>
            </a:pPr>
            <a:r>
              <a:rPr lang="ar-IQ" b="1" dirty="0"/>
              <a:t>   </a:t>
            </a:r>
            <a:r>
              <a:rPr lang="en-US" b="1" dirty="0"/>
              <a:t>Questions:</a:t>
            </a:r>
            <a:endParaRPr lang="en-US" dirty="0"/>
          </a:p>
          <a:p>
            <a:pPr algn="l">
              <a:buNone/>
            </a:pPr>
            <a:r>
              <a:rPr lang="en-US" dirty="0"/>
              <a:t>-Why hydrogen peroxide and sodium bicarbonate are added?</a:t>
            </a:r>
          </a:p>
          <a:p>
            <a:pPr lvl="0" algn="l">
              <a:buNone/>
            </a:pPr>
            <a:r>
              <a:rPr lang="en-US" dirty="0"/>
              <a:t> -Why we wash using ethanol and then using ether?</a:t>
            </a:r>
          </a:p>
          <a:p>
            <a:pPr algn="l">
              <a:buNone/>
            </a:pPr>
            <a:endParaRPr lang="ar-IQ" dirty="0"/>
          </a:p>
        </p:txBody>
      </p:sp>
      <p:sp>
        <p:nvSpPr>
          <p:cNvPr id="6146" name="AutoShape 2" descr="ÙØªÙØ¬Ø© Ø¨Ø­Ø« Ø§ÙØµÙØ± Ø¹Ù Na3[Co(CO3)3].3H2O COMPLEXES"/>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IQ"/>
          </a:p>
        </p:txBody>
      </p:sp>
      <p:pic>
        <p:nvPicPr>
          <p:cNvPr id="6150" name="Picture 6" descr="ÙØªÙØ¬Ø© Ø¨Ø­Ø« Ø§ÙØµÙØ± Ø¹Ù Na3[Co(CO3)3].3H2O COMPLEXES"/>
          <p:cNvPicPr>
            <a:picLocks noChangeAspect="1" noChangeArrowheads="1"/>
          </p:cNvPicPr>
          <p:nvPr/>
        </p:nvPicPr>
        <p:blipFill>
          <a:blip r:embed="rId2" cstate="print"/>
          <a:srcRect/>
          <a:stretch>
            <a:fillRect/>
          </a:stretch>
        </p:blipFill>
        <p:spPr bwMode="auto">
          <a:xfrm>
            <a:off x="7020272" y="4293096"/>
            <a:ext cx="1728192" cy="1512167"/>
          </a:xfrm>
          <a:prstGeom prst="rect">
            <a:avLst/>
          </a:prstGeom>
          <a:noFill/>
        </p:spPr>
      </p:pic>
      <p:sp>
        <p:nvSpPr>
          <p:cNvPr id="6148" name="AutoShape 4" descr="ÙØªÙØ¬Ø© Ø¨Ø­Ø« Ø§ÙØµÙØ± Ø¹Ù Na3[Co(CO3)3].3H2O COMPLEXES"/>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IQ"/>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1084982"/>
          </a:xfrm>
        </p:spPr>
        <p:txBody>
          <a:bodyPr>
            <a:normAutofit fontScale="90000"/>
          </a:bodyPr>
          <a:lstStyle/>
          <a:p>
            <a:br>
              <a:rPr lang="en-US" b="1" dirty="0"/>
            </a:br>
            <a:r>
              <a:rPr lang="ar-IQ" dirty="0"/>
              <a:t> </a:t>
            </a:r>
            <a:r>
              <a:rPr lang="ar-IQ" dirty="0" err="1"/>
              <a:t>ماهي</a:t>
            </a:r>
            <a:r>
              <a:rPr lang="ar-IQ" dirty="0"/>
              <a:t> العلاقة بين المركبين اللذان في </a:t>
            </a:r>
            <a:r>
              <a:rPr lang="ar-IQ" dirty="0" err="1"/>
              <a:t>الصورتين </a:t>
            </a:r>
            <a:r>
              <a:rPr lang="ar-IQ" dirty="0"/>
              <a:t>, مبينا الاسم باللغة العربية </a:t>
            </a:r>
            <a:r>
              <a:rPr lang="ar-IQ" dirty="0" err="1"/>
              <a:t>والأنكليزية</a:t>
            </a:r>
            <a:r>
              <a:rPr lang="ar-IQ" dirty="0"/>
              <a:t> </a:t>
            </a:r>
            <a:r>
              <a:rPr lang="ar-IQ" dirty="0" err="1"/>
              <a:t>لهما  ؟</a:t>
            </a:r>
            <a:br>
              <a:rPr lang="en-US" dirty="0"/>
            </a:br>
            <a:r>
              <a:rPr lang="ar-IQ" dirty="0"/>
              <a:t> </a:t>
            </a:r>
          </a:p>
        </p:txBody>
      </p:sp>
      <p:pic>
        <p:nvPicPr>
          <p:cNvPr id="4" name="Picture 6" descr="ÙØªÙØ¬Ø© Ø¨Ø­Ø« Ø§ÙØµÙØ± Ø¹Ù Na3[Co(CO3)3].3H2O COMPLEXES"/>
          <p:cNvPicPr>
            <a:picLocks noChangeAspect="1" noChangeArrowheads="1"/>
          </p:cNvPicPr>
          <p:nvPr/>
        </p:nvPicPr>
        <p:blipFill>
          <a:blip r:embed="rId2" cstate="print"/>
          <a:srcRect/>
          <a:stretch>
            <a:fillRect/>
          </a:stretch>
        </p:blipFill>
        <p:spPr bwMode="auto">
          <a:xfrm>
            <a:off x="5076056" y="1916832"/>
            <a:ext cx="3456384" cy="3672408"/>
          </a:xfrm>
          <a:prstGeom prst="rect">
            <a:avLst/>
          </a:prstGeom>
          <a:noFill/>
        </p:spPr>
      </p:pic>
      <p:pic>
        <p:nvPicPr>
          <p:cNvPr id="9220" name="Picture 4" descr="ÙØªÙØ¬Ø© Ø¨Ø­Ø« Ø§ÙØµÙØ± Ø¹Ù CoCO3  MSDS"/>
          <p:cNvPicPr>
            <a:picLocks noChangeAspect="1" noChangeArrowheads="1"/>
          </p:cNvPicPr>
          <p:nvPr/>
        </p:nvPicPr>
        <p:blipFill>
          <a:blip r:embed="rId3" cstate="print"/>
          <a:srcRect/>
          <a:stretch>
            <a:fillRect/>
          </a:stretch>
        </p:blipFill>
        <p:spPr bwMode="auto">
          <a:xfrm>
            <a:off x="683568" y="1916832"/>
            <a:ext cx="3619500" cy="3672408"/>
          </a:xfrm>
          <a:prstGeom prst="rect">
            <a:avLst/>
          </a:prstGeom>
          <a:noFill/>
        </p:spPr>
      </p:pic>
      <p:sp>
        <p:nvSpPr>
          <p:cNvPr id="7" name="TextBox 6"/>
          <p:cNvSpPr txBox="1"/>
          <p:nvPr/>
        </p:nvSpPr>
        <p:spPr>
          <a:xfrm>
            <a:off x="5148064" y="2852936"/>
            <a:ext cx="2952328" cy="461665"/>
          </a:xfrm>
          <a:prstGeom prst="rect">
            <a:avLst/>
          </a:prstGeom>
          <a:noFill/>
        </p:spPr>
        <p:txBody>
          <a:bodyPr wrap="square" rtlCol="1">
            <a:spAutoFit/>
          </a:bodyPr>
          <a:lstStyle/>
          <a:p>
            <a:r>
              <a:rPr lang="en-US" sz="2400" b="1" dirty="0">
                <a:solidFill>
                  <a:srgbClr val="FF0000"/>
                </a:solidFill>
              </a:rPr>
              <a:t>Na</a:t>
            </a:r>
            <a:r>
              <a:rPr lang="en-US" sz="2400" b="1" baseline="-25000" dirty="0">
                <a:solidFill>
                  <a:srgbClr val="FF0000"/>
                </a:solidFill>
              </a:rPr>
              <a:t>3</a:t>
            </a:r>
            <a:r>
              <a:rPr lang="en-US" sz="2400" b="1" dirty="0">
                <a:solidFill>
                  <a:srgbClr val="FF0000"/>
                </a:solidFill>
              </a:rPr>
              <a:t>[Co(CO</a:t>
            </a:r>
            <a:r>
              <a:rPr lang="en-US" sz="2400" b="1" baseline="-25000" dirty="0">
                <a:solidFill>
                  <a:srgbClr val="FF0000"/>
                </a:solidFill>
              </a:rPr>
              <a:t>3</a:t>
            </a:r>
            <a:r>
              <a:rPr lang="en-US" sz="2400" b="1" dirty="0">
                <a:solidFill>
                  <a:srgbClr val="FF0000"/>
                </a:solidFill>
              </a:rPr>
              <a:t>)</a:t>
            </a:r>
            <a:r>
              <a:rPr lang="en-US" sz="2400" b="1" baseline="-25000" dirty="0">
                <a:solidFill>
                  <a:srgbClr val="FF0000"/>
                </a:solidFill>
              </a:rPr>
              <a:t>3</a:t>
            </a:r>
            <a:r>
              <a:rPr lang="en-US" sz="2400" b="1" dirty="0">
                <a:solidFill>
                  <a:srgbClr val="FF0000"/>
                </a:solidFill>
              </a:rPr>
              <a:t>].3H</a:t>
            </a:r>
            <a:r>
              <a:rPr lang="en-US" sz="2400" b="1" baseline="-25000" dirty="0">
                <a:solidFill>
                  <a:srgbClr val="FF0000"/>
                </a:solidFill>
              </a:rPr>
              <a:t>2</a:t>
            </a:r>
            <a:r>
              <a:rPr lang="en-US" sz="2400" b="1" dirty="0">
                <a:solidFill>
                  <a:srgbClr val="FF0000"/>
                </a:solidFill>
              </a:rPr>
              <a:t>O</a:t>
            </a:r>
            <a:r>
              <a:rPr lang="en-US" sz="2400" dirty="0">
                <a:solidFill>
                  <a:srgbClr val="FF0000"/>
                </a:solidFill>
              </a:rPr>
              <a:t>  </a:t>
            </a:r>
            <a:endParaRPr lang="ar-IQ" sz="2400" dirty="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19256" cy="720080"/>
          </a:xfrm>
        </p:spPr>
        <p:txBody>
          <a:bodyPr>
            <a:normAutofit fontScale="90000"/>
          </a:bodyPr>
          <a:lstStyle/>
          <a:p>
            <a:br>
              <a:rPr lang="en-US" dirty="0"/>
            </a:br>
            <a:endParaRPr lang="ar-IQ" dirty="0"/>
          </a:p>
        </p:txBody>
      </p:sp>
      <p:sp>
        <p:nvSpPr>
          <p:cNvPr id="3" name="Content Placeholder 2"/>
          <p:cNvSpPr>
            <a:spLocks noGrp="1"/>
          </p:cNvSpPr>
          <p:nvPr>
            <p:ph idx="1"/>
          </p:nvPr>
        </p:nvSpPr>
        <p:spPr>
          <a:xfrm>
            <a:off x="395536" y="1268760"/>
            <a:ext cx="8229600" cy="5589240"/>
          </a:xfrm>
        </p:spPr>
        <p:txBody>
          <a:bodyPr>
            <a:normAutofit fontScale="40000" lnSpcReduction="20000"/>
          </a:bodyPr>
          <a:lstStyle/>
          <a:p>
            <a:pPr rtl="0">
              <a:buNone/>
            </a:pPr>
            <a:r>
              <a:rPr lang="en-US" dirty="0"/>
              <a:t> </a:t>
            </a:r>
          </a:p>
          <a:p>
            <a:pPr algn="l" rtl="0">
              <a:buNone/>
            </a:pPr>
            <a:r>
              <a:rPr lang="en-US" sz="5500" b="1" dirty="0">
                <a:solidFill>
                  <a:srgbClr val="FF0000"/>
                </a:solidFill>
              </a:rPr>
              <a:t>Procedure:</a:t>
            </a:r>
            <a:endParaRPr lang="en-US" sz="5500" dirty="0">
              <a:solidFill>
                <a:srgbClr val="FF0000"/>
              </a:solidFill>
            </a:endParaRPr>
          </a:p>
          <a:p>
            <a:pPr marL="274638" lvl="0" indent="-274638" algn="l" rtl="0">
              <a:buFont typeface="+mj-lt"/>
              <a:buAutoNum type="arabicParenR"/>
            </a:pPr>
            <a:r>
              <a:rPr lang="en-US" sz="6000" b="1" dirty="0"/>
              <a:t> In a backer put (2g) of cobalt chloride </a:t>
            </a:r>
            <a:r>
              <a:rPr lang="en-US" sz="6000" b="1" dirty="0" err="1"/>
              <a:t>hexa</a:t>
            </a:r>
            <a:r>
              <a:rPr lang="en-US" sz="6000" b="1" dirty="0"/>
              <a:t> hydrate (CoCl</a:t>
            </a:r>
            <a:r>
              <a:rPr lang="en-US" sz="6000" b="1" baseline="-25000" dirty="0"/>
              <a:t>2</a:t>
            </a:r>
            <a:r>
              <a:rPr lang="en-US" sz="6000" b="1" dirty="0"/>
              <a:t>.6H</a:t>
            </a:r>
            <a:r>
              <a:rPr lang="en-US" sz="6000" b="1" baseline="-25000" dirty="0"/>
              <a:t>2</a:t>
            </a:r>
            <a:r>
              <a:rPr lang="en-US" sz="6000" b="1" dirty="0"/>
              <a:t>O) with (2.2g) of ammonium </a:t>
            </a:r>
            <a:r>
              <a:rPr lang="en-US" sz="6000" b="1" dirty="0" err="1"/>
              <a:t>thiocynate</a:t>
            </a:r>
            <a:r>
              <a:rPr lang="en-US" sz="6000" b="1" dirty="0"/>
              <a:t>.</a:t>
            </a:r>
          </a:p>
          <a:p>
            <a:pPr marL="274638" lvl="0" indent="-274638" algn="l" rtl="0">
              <a:buFont typeface="+mj-lt"/>
              <a:buAutoNum type="arabicParenR"/>
            </a:pPr>
            <a:r>
              <a:rPr lang="en-US" sz="6000" b="1" dirty="0"/>
              <a:t> Add (4ml) of boiling distilled water to the backer, dissolve the solid materials with   keeping high temperature below boiling (backer -1).</a:t>
            </a:r>
          </a:p>
          <a:p>
            <a:pPr marL="274638" lvl="0" indent="-274638" algn="l" rtl="0">
              <a:buFont typeface="+mj-lt"/>
              <a:buAutoNum type="arabicParenR"/>
            </a:pPr>
            <a:r>
              <a:rPr lang="en-US" sz="6000" b="1" dirty="0"/>
              <a:t> In another backer dissolve (1.9g) of mercury(II) chloride in (24ml) of distilled water, boil the solution to help dissolving, filter if the solution was not clear (backer -2).</a:t>
            </a:r>
          </a:p>
          <a:p>
            <a:pPr marL="274638" lvl="0" indent="-274638" algn="l" rtl="0">
              <a:buFont typeface="+mj-lt"/>
              <a:buAutoNum type="arabicParenR"/>
            </a:pPr>
            <a:r>
              <a:rPr lang="en-US" sz="6000" b="1" dirty="0"/>
              <a:t> Add backer -1 contents to backer -2, mix the solution, and boil for (3) minutes.; a dark blue solution will be formed.</a:t>
            </a:r>
          </a:p>
          <a:p>
            <a:pPr marL="274638" lvl="0" indent="-274638" algn="l" rtl="0">
              <a:buFont typeface="+mj-lt"/>
              <a:buAutoNum type="arabicParenR"/>
            </a:pPr>
            <a:r>
              <a:rPr lang="en-US" sz="6000" b="1" dirty="0"/>
              <a:t> Leave the solution to cool, filter and wash the precipitate with water and ethanol, dry at 110</a:t>
            </a:r>
            <a:r>
              <a:rPr lang="en-US" sz="6000" b="1" baseline="30000" dirty="0"/>
              <a:t>o</a:t>
            </a:r>
            <a:r>
              <a:rPr lang="en-US" sz="6000" b="1" dirty="0"/>
              <a:t>C.</a:t>
            </a:r>
          </a:p>
          <a:p>
            <a:pPr marL="274638" lvl="0" indent="-274638" algn="l" rtl="0">
              <a:buFont typeface="+mj-lt"/>
              <a:buAutoNum type="arabicParenR"/>
            </a:pPr>
            <a:r>
              <a:rPr lang="en-US" sz="6000" b="1" dirty="0"/>
              <a:t>  Calculate the ratio of the resulted complex.</a:t>
            </a:r>
          </a:p>
          <a:p>
            <a:pPr marL="274638" indent="-274638" rtl="0">
              <a:buNone/>
            </a:pPr>
            <a:endParaRPr lang="en-US" sz="4000" b="1" dirty="0"/>
          </a:p>
          <a:p>
            <a:endParaRPr lang="ar-IQ" sz="4000" b="1" dirty="0"/>
          </a:p>
          <a:p>
            <a:pPr algn="l">
              <a:buNone/>
            </a:pPr>
            <a:r>
              <a:rPr lang="en-US" dirty="0"/>
              <a:t> </a:t>
            </a:r>
            <a:endParaRPr lang="ar-IQ" dirty="0"/>
          </a:p>
        </p:txBody>
      </p:sp>
      <p:sp>
        <p:nvSpPr>
          <p:cNvPr id="5" name="Rectangle 4"/>
          <p:cNvSpPr/>
          <p:nvPr/>
        </p:nvSpPr>
        <p:spPr>
          <a:xfrm>
            <a:off x="395536" y="476672"/>
            <a:ext cx="8352928" cy="830997"/>
          </a:xfrm>
          <a:prstGeom prst="rect">
            <a:avLst/>
          </a:prstGeom>
        </p:spPr>
        <p:txBody>
          <a:bodyPr wrap="square">
            <a:spAutoFit/>
          </a:bodyPr>
          <a:lstStyle/>
          <a:p>
            <a:pPr algn="ctr"/>
            <a:r>
              <a:rPr lang="en-US" sz="2400" b="1" dirty="0">
                <a:solidFill>
                  <a:srgbClr val="7030A0"/>
                </a:solidFill>
              </a:rPr>
              <a:t>Preparation of Mercury(II) </a:t>
            </a:r>
            <a:r>
              <a:rPr lang="en-US" sz="2400" b="1" dirty="0" err="1">
                <a:solidFill>
                  <a:srgbClr val="7030A0"/>
                </a:solidFill>
              </a:rPr>
              <a:t>Tetraisothiocyanatocobaltate</a:t>
            </a:r>
            <a:r>
              <a:rPr lang="en-US" sz="2400" b="1" dirty="0">
                <a:solidFill>
                  <a:srgbClr val="7030A0"/>
                </a:solidFill>
              </a:rPr>
              <a:t>(II)</a:t>
            </a:r>
            <a:br>
              <a:rPr lang="en-US" sz="2400" b="1" dirty="0">
                <a:solidFill>
                  <a:srgbClr val="7030A0"/>
                </a:solidFill>
              </a:rPr>
            </a:br>
            <a:r>
              <a:rPr lang="ar-IQ" sz="2400" b="1" dirty="0">
                <a:solidFill>
                  <a:srgbClr val="7030A0"/>
                </a:solidFill>
              </a:rPr>
              <a:t>                                </a:t>
            </a:r>
            <a:r>
              <a:rPr lang="en-US" sz="2400" b="1" dirty="0">
                <a:solidFill>
                  <a:srgbClr val="7030A0"/>
                </a:solidFill>
              </a:rPr>
              <a:t>                                         Hg [Co(NCS)</a:t>
            </a:r>
            <a:r>
              <a:rPr lang="en-US" sz="2400" b="1" baseline="-25000" dirty="0">
                <a:solidFill>
                  <a:srgbClr val="7030A0"/>
                </a:solidFill>
              </a:rPr>
              <a:t> 4</a:t>
            </a:r>
            <a:r>
              <a:rPr lang="en-US" sz="2400" b="1" dirty="0">
                <a:solidFill>
                  <a:srgbClr val="7030A0"/>
                </a:solidFill>
              </a:rPr>
              <a:t>]</a:t>
            </a:r>
            <a:endParaRPr lang="ar-IQ" sz="24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363272" cy="5793507"/>
          </a:xfrm>
        </p:spPr>
        <p:txBody>
          <a:bodyPr>
            <a:normAutofit fontScale="92500" lnSpcReduction="20000"/>
          </a:bodyPr>
          <a:lstStyle/>
          <a:p>
            <a:pPr algn="l" rtl="0"/>
            <a:r>
              <a:rPr lang="en-US" b="1" dirty="0"/>
              <a:t>Reaction Equation:</a:t>
            </a:r>
            <a:endParaRPr lang="en-US" dirty="0"/>
          </a:p>
          <a:p>
            <a:pPr rtl="0">
              <a:buNone/>
            </a:pPr>
            <a:r>
              <a:rPr lang="en-US" b="1" dirty="0"/>
              <a:t>CoCl</a:t>
            </a:r>
            <a:r>
              <a:rPr lang="en-US" b="1" baseline="-25000" dirty="0"/>
              <a:t>2</a:t>
            </a:r>
            <a:r>
              <a:rPr lang="en-US" b="1" dirty="0"/>
              <a:t>.6H</a:t>
            </a:r>
            <a:r>
              <a:rPr lang="en-US" b="1" baseline="-25000" dirty="0"/>
              <a:t>2</a:t>
            </a:r>
            <a:r>
              <a:rPr lang="en-US" b="1" dirty="0"/>
              <a:t>O + 4NH</a:t>
            </a:r>
            <a:r>
              <a:rPr lang="en-US" b="1" baseline="-25000" dirty="0"/>
              <a:t>4</a:t>
            </a:r>
            <a:r>
              <a:rPr lang="en-US" b="1" dirty="0"/>
              <a:t>SCN + HgCl</a:t>
            </a:r>
            <a:r>
              <a:rPr lang="en-US" b="1" baseline="-25000" dirty="0"/>
              <a:t>2   </a:t>
            </a:r>
            <a:r>
              <a:rPr lang="en-US" b="1" dirty="0"/>
              <a:t> </a:t>
            </a:r>
            <a:r>
              <a:rPr lang="en-US" b="1" dirty="0">
                <a:sym typeface="Symbol"/>
              </a:rPr>
              <a:t>   </a:t>
            </a:r>
            <a:r>
              <a:rPr lang="en-US" b="1" dirty="0"/>
              <a:t> Hg</a:t>
            </a:r>
            <a:r>
              <a:rPr lang="ar-IQ" dirty="0" err="1"/>
              <a:t>]</a:t>
            </a:r>
            <a:r>
              <a:rPr lang="en-US" b="1" dirty="0"/>
              <a:t>Co(NCS)</a:t>
            </a:r>
            <a:r>
              <a:rPr lang="en-US" b="1" baseline="-25000" dirty="0"/>
              <a:t>4</a:t>
            </a:r>
            <a:r>
              <a:rPr lang="en-US" b="1" dirty="0"/>
              <a:t>] +          4NH</a:t>
            </a:r>
            <a:r>
              <a:rPr lang="en-US" b="1" baseline="-25000" dirty="0"/>
              <a:t>4</a:t>
            </a:r>
            <a:r>
              <a:rPr lang="en-US" b="1" dirty="0"/>
              <a:t>Cl</a:t>
            </a:r>
            <a:r>
              <a:rPr lang="en-US" b="1" baseline="-25000" dirty="0"/>
              <a:t> </a:t>
            </a:r>
            <a:r>
              <a:rPr lang="en-US" b="1" dirty="0"/>
              <a:t>+ 6H</a:t>
            </a:r>
            <a:r>
              <a:rPr lang="en-US" b="1" baseline="-25000" dirty="0"/>
              <a:t>2</a:t>
            </a:r>
            <a:r>
              <a:rPr lang="en-US" b="1" dirty="0"/>
              <a:t>O</a:t>
            </a:r>
            <a:endParaRPr lang="en-US" dirty="0"/>
          </a:p>
          <a:p>
            <a:pPr algn="l" rtl="0">
              <a:buNone/>
            </a:pPr>
            <a:r>
              <a:rPr lang="en-US" dirty="0"/>
              <a:t>   </a:t>
            </a:r>
            <a:r>
              <a:rPr lang="en-US" dirty="0">
                <a:solidFill>
                  <a:srgbClr val="FF0000"/>
                </a:solidFill>
              </a:rPr>
              <a:t>Questions:</a:t>
            </a:r>
          </a:p>
          <a:p>
            <a:pPr algn="l">
              <a:buNone/>
            </a:pPr>
            <a:r>
              <a:rPr lang="en-US" dirty="0">
                <a:solidFill>
                  <a:srgbClr val="FF0000"/>
                </a:solidFill>
              </a:rPr>
              <a:t>-</a:t>
            </a:r>
            <a:r>
              <a:rPr lang="en-US" dirty="0"/>
              <a:t> Compare Na</a:t>
            </a:r>
            <a:r>
              <a:rPr lang="en-US" baseline="-25000" dirty="0"/>
              <a:t>3</a:t>
            </a:r>
            <a:r>
              <a:rPr lang="en-US" dirty="0"/>
              <a:t>[Co(CO</a:t>
            </a:r>
            <a:r>
              <a:rPr lang="en-US" baseline="-25000" dirty="0"/>
              <a:t>3</a:t>
            </a:r>
            <a:r>
              <a:rPr lang="en-US" dirty="0"/>
              <a:t>)</a:t>
            </a:r>
            <a:r>
              <a:rPr lang="en-US" baseline="-25000" dirty="0"/>
              <a:t>3</a:t>
            </a:r>
            <a:r>
              <a:rPr lang="en-US" dirty="0"/>
              <a:t>].3H</a:t>
            </a:r>
            <a:r>
              <a:rPr lang="en-US" baseline="-25000" dirty="0"/>
              <a:t>2</a:t>
            </a:r>
            <a:r>
              <a:rPr lang="en-US" dirty="0"/>
              <a:t>O with Hg[Co(NCS)</a:t>
            </a:r>
            <a:r>
              <a:rPr lang="en-US" baseline="-25000" dirty="0"/>
              <a:t>4</a:t>
            </a:r>
            <a:r>
              <a:rPr lang="en-US" dirty="0"/>
              <a:t>] for hybrid,      center ion oxidative case, geometry, </a:t>
            </a:r>
            <a:r>
              <a:rPr lang="en-US" dirty="0" err="1"/>
              <a:t>ligands</a:t>
            </a:r>
            <a:r>
              <a:rPr lang="en-US" dirty="0"/>
              <a:t> type, magnetic      characteristic, coordination number, counter ion type, and        crystal color ?</a:t>
            </a:r>
          </a:p>
          <a:p>
            <a:pPr lvl="0" algn="l">
              <a:buNone/>
            </a:pPr>
            <a:r>
              <a:rPr lang="en-US" dirty="0"/>
              <a:t> </a:t>
            </a:r>
            <a:r>
              <a:rPr lang="en-US" dirty="0">
                <a:solidFill>
                  <a:srgbClr val="FF0000"/>
                </a:solidFill>
              </a:rPr>
              <a:t>-</a:t>
            </a:r>
            <a:r>
              <a:rPr lang="en-US" dirty="0"/>
              <a:t> Does this reaction depend on oxidation and reduction   principle?</a:t>
            </a:r>
          </a:p>
          <a:p>
            <a:pPr lvl="0" algn="l">
              <a:buNone/>
            </a:pPr>
            <a:r>
              <a:rPr lang="en-US" dirty="0"/>
              <a:t> </a:t>
            </a:r>
            <a:r>
              <a:rPr lang="en-US" dirty="0">
                <a:solidFill>
                  <a:srgbClr val="FF0000"/>
                </a:solidFill>
              </a:rPr>
              <a:t>-</a:t>
            </a:r>
            <a:r>
              <a:rPr lang="en-US" dirty="0"/>
              <a:t> What is the benefit of boiling and using mercuric chloride?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a:t>ما نوع هذه </a:t>
            </a:r>
            <a:r>
              <a:rPr lang="ar-IQ" dirty="0" err="1"/>
              <a:t>الأيزومرات</a:t>
            </a:r>
            <a:r>
              <a:rPr lang="ar-IQ" dirty="0"/>
              <a:t> </a:t>
            </a:r>
            <a:r>
              <a:rPr lang="ar-IQ" dirty="0" err="1"/>
              <a:t>؟</a:t>
            </a:r>
            <a:endParaRPr lang="ar-IQ" dirty="0"/>
          </a:p>
        </p:txBody>
      </p:sp>
      <p:pic>
        <p:nvPicPr>
          <p:cNvPr id="4" name="Picture 7" descr="ÙØªÙØ¬Ø© Ø¨Ø­Ø« Ø§ÙØµÙØ± Ø¹Ù Mercury(II) Tetraisothiocyanatocobaltate(II  MSDS"/>
          <p:cNvPicPr>
            <a:picLocks noGrp="1" noChangeAspect="1" noChangeArrowheads="1"/>
          </p:cNvPicPr>
          <p:nvPr>
            <p:ph idx="1"/>
          </p:nvPr>
        </p:nvPicPr>
        <p:blipFill>
          <a:blip r:embed="rId2" cstate="print"/>
          <a:srcRect l="17642" t="17642" r="16831" b="14310"/>
          <a:stretch>
            <a:fillRect/>
          </a:stretch>
        </p:blipFill>
        <p:spPr bwMode="auto">
          <a:xfrm>
            <a:off x="539552" y="1628800"/>
            <a:ext cx="3816424" cy="4176464"/>
          </a:xfrm>
          <a:prstGeom prst="rect">
            <a:avLst/>
          </a:prstGeom>
          <a:ln w="38100" cap="sq">
            <a:solidFill>
              <a:schemeClr val="tx2">
                <a:lumMod val="60000"/>
                <a:lumOff val="40000"/>
              </a:schemeClr>
            </a:solidFill>
            <a:prstDash val="solid"/>
            <a:miter lim="800000"/>
          </a:ln>
          <a:effectLst>
            <a:outerShdw blurRad="50800" dist="38100" dir="2700000" algn="tl" rotWithShape="0">
              <a:srgbClr val="000000">
                <a:alpha val="43000"/>
              </a:srgbClr>
            </a:outerShdw>
          </a:effectLst>
        </p:spPr>
      </p:pic>
      <p:pic>
        <p:nvPicPr>
          <p:cNvPr id="5" name="Picture 1" descr="imgsrv"/>
          <p:cNvPicPr>
            <a:picLocks noChangeAspect="1" noChangeArrowheads="1"/>
          </p:cNvPicPr>
          <p:nvPr/>
        </p:nvPicPr>
        <p:blipFill>
          <a:blip r:embed="rId3" cstate="print"/>
          <a:srcRect l="15120" t="18750" r="16841" b="21875"/>
          <a:stretch>
            <a:fillRect/>
          </a:stretch>
        </p:blipFill>
        <p:spPr bwMode="auto">
          <a:xfrm>
            <a:off x="4716016" y="1628800"/>
            <a:ext cx="3888432" cy="4104456"/>
          </a:xfrm>
          <a:prstGeom prst="rect">
            <a:avLst/>
          </a:prstGeom>
          <a:ln w="38100" cap="sq">
            <a:solidFill>
              <a:srgbClr val="0000FF"/>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976664"/>
          </a:xfrm>
        </p:spPr>
        <p:txBody>
          <a:bodyPr>
            <a:normAutofit fontScale="85000" lnSpcReduction="10000"/>
          </a:bodyPr>
          <a:lstStyle/>
          <a:p>
            <a:pPr>
              <a:buNone/>
            </a:pPr>
            <a:r>
              <a:rPr lang="ar-IQ" sz="3400" b="1" dirty="0"/>
              <a:t>مختبر الكيمياء </a:t>
            </a:r>
            <a:r>
              <a:rPr lang="ar-IQ" sz="3400" b="1" dirty="0" err="1"/>
              <a:t>اللاعضوية</a:t>
            </a:r>
            <a:r>
              <a:rPr lang="ar-IQ" sz="3400" b="1" dirty="0"/>
              <a:t> /مرحله </a:t>
            </a:r>
            <a:r>
              <a:rPr lang="ar-IQ" sz="3400" b="1" dirty="0" err="1"/>
              <a:t>ثالثه </a:t>
            </a:r>
            <a:r>
              <a:rPr lang="ar-IQ" sz="3400" b="1" dirty="0"/>
              <a:t>/ </a:t>
            </a:r>
            <a:r>
              <a:rPr lang="ar-IQ" sz="3400" b="1" dirty="0" err="1"/>
              <a:t>شعبه ---- </a:t>
            </a:r>
            <a:r>
              <a:rPr lang="ar-IQ" sz="3400" b="1" dirty="0"/>
              <a:t>/ </a:t>
            </a:r>
            <a:r>
              <a:rPr lang="ar-IQ" sz="3400" b="1" dirty="0" err="1"/>
              <a:t>مجموعه ---</a:t>
            </a:r>
            <a:endParaRPr lang="en-US" sz="3400" dirty="0"/>
          </a:p>
          <a:p>
            <a:r>
              <a:rPr lang="ar-IQ" sz="3400" b="1" dirty="0"/>
              <a:t>أسم </a:t>
            </a:r>
            <a:r>
              <a:rPr lang="ar-IQ" sz="3400" b="1" dirty="0" err="1"/>
              <a:t>الطالب :</a:t>
            </a:r>
            <a:r>
              <a:rPr lang="ar-IQ" sz="3400" b="1" dirty="0"/>
              <a:t>                                                </a:t>
            </a:r>
            <a:endParaRPr lang="en-US" sz="3400" b="1" dirty="0"/>
          </a:p>
          <a:p>
            <a:r>
              <a:rPr lang="ar-IQ" sz="3400" b="1" dirty="0"/>
              <a:t>اسم </a:t>
            </a:r>
            <a:r>
              <a:rPr lang="ar-IQ" sz="3400" b="1" dirty="0" err="1"/>
              <a:t>الشريك :</a:t>
            </a:r>
            <a:r>
              <a:rPr lang="ar-IQ" sz="3400" b="1" dirty="0"/>
              <a:t> </a:t>
            </a:r>
            <a:endParaRPr lang="en-US" sz="3400" b="1" dirty="0"/>
          </a:p>
          <a:p>
            <a:r>
              <a:rPr lang="ar-IQ" sz="3400" b="1" dirty="0"/>
              <a:t>اسم </a:t>
            </a:r>
            <a:r>
              <a:rPr lang="ar-IQ" sz="3400" b="1" dirty="0" err="1"/>
              <a:t>التجربة :</a:t>
            </a:r>
            <a:endParaRPr lang="en-US" sz="3400" b="1" dirty="0"/>
          </a:p>
          <a:p>
            <a:r>
              <a:rPr lang="ar-IQ" sz="3400" b="1" dirty="0"/>
              <a:t>مبدأ </a:t>
            </a:r>
            <a:r>
              <a:rPr lang="ar-IQ" sz="3400" b="1" dirty="0" err="1"/>
              <a:t>التجربة :</a:t>
            </a:r>
            <a:r>
              <a:rPr lang="ar-IQ" sz="3400" b="1" dirty="0"/>
              <a:t> </a:t>
            </a:r>
            <a:endParaRPr lang="en-US" sz="3400" b="1" dirty="0"/>
          </a:p>
          <a:p>
            <a:pPr lvl="0"/>
            <a:r>
              <a:rPr lang="ar-IQ" sz="3400" b="1" dirty="0"/>
              <a:t>معادلة </a:t>
            </a:r>
            <a:r>
              <a:rPr lang="ar-IQ" sz="3400" b="1" dirty="0" err="1"/>
              <a:t>التفاعل :</a:t>
            </a:r>
            <a:r>
              <a:rPr lang="ar-IQ" sz="3400" b="1" dirty="0"/>
              <a:t> </a:t>
            </a:r>
            <a:endParaRPr lang="en-US" sz="3400" b="1" dirty="0"/>
          </a:p>
          <a:p>
            <a:pPr lvl="0"/>
            <a:r>
              <a:rPr lang="ar-IQ" sz="3400" b="1" dirty="0"/>
              <a:t>الترتيب الإلكتروني للذرة المركزية ولأيونها بعد </a:t>
            </a:r>
            <a:r>
              <a:rPr lang="ar-IQ" sz="3400" b="1" dirty="0" err="1"/>
              <a:t>التآصر:</a:t>
            </a:r>
            <a:endParaRPr lang="en-US" sz="3400" b="1" dirty="0"/>
          </a:p>
          <a:p>
            <a:pPr lvl="0"/>
            <a:r>
              <a:rPr lang="ar-IQ" sz="3400" b="1" dirty="0"/>
              <a:t>تهجين الذرة المركزية في </a:t>
            </a:r>
            <a:r>
              <a:rPr lang="ar-IQ" sz="3400" b="1" dirty="0" err="1"/>
              <a:t>المعقد :</a:t>
            </a:r>
            <a:endParaRPr lang="en-US" sz="3400" b="1" dirty="0"/>
          </a:p>
          <a:p>
            <a:pPr lvl="0"/>
            <a:r>
              <a:rPr lang="ar-IQ" sz="3400" b="1" dirty="0"/>
              <a:t>شكل المعقد في الفراغ:</a:t>
            </a:r>
            <a:endParaRPr lang="en-US" sz="3400" b="1" dirty="0"/>
          </a:p>
          <a:p>
            <a:pPr lvl="0"/>
            <a:r>
              <a:rPr lang="ar-IQ" sz="3400" b="1" dirty="0"/>
              <a:t>نوع </a:t>
            </a:r>
            <a:r>
              <a:rPr lang="ar-IQ" sz="3400" b="1" dirty="0" err="1"/>
              <a:t>أوربيتال</a:t>
            </a:r>
            <a:r>
              <a:rPr lang="ar-IQ" sz="3400" b="1" dirty="0"/>
              <a:t> </a:t>
            </a:r>
            <a:r>
              <a:rPr lang="en-US" sz="3400" b="1" dirty="0"/>
              <a:t>d</a:t>
            </a:r>
            <a:r>
              <a:rPr lang="ar-IQ" sz="3400" b="1" dirty="0" err="1"/>
              <a:t>:</a:t>
            </a:r>
            <a:endParaRPr lang="en-US" sz="3400" b="1" dirty="0"/>
          </a:p>
          <a:p>
            <a:pPr lvl="0"/>
            <a:r>
              <a:rPr lang="ar-IQ" sz="3400" b="1" dirty="0"/>
              <a:t>الصفات المغناطيسية:</a:t>
            </a:r>
            <a:endParaRPr lang="en-US" sz="3400" b="1" dirty="0"/>
          </a:p>
          <a:p>
            <a:pPr lvl="0"/>
            <a:r>
              <a:rPr lang="ar-IQ" sz="3400" b="1" dirty="0"/>
              <a:t>لون المعقد وشكل البلورة:</a:t>
            </a:r>
            <a:endParaRPr lang="en-US" sz="3400" b="1" dirty="0"/>
          </a:p>
          <a:p>
            <a:endParaRPr lang="ar-IQ" dirty="0"/>
          </a:p>
        </p:txBody>
      </p:sp>
      <p:pic>
        <p:nvPicPr>
          <p:cNvPr id="31746" name="Picture 2" descr="D:\ايناس\النفايات\protection.gif"/>
          <p:cNvPicPr>
            <a:picLocks noChangeAspect="1" noChangeArrowheads="1"/>
          </p:cNvPicPr>
          <p:nvPr/>
        </p:nvPicPr>
        <p:blipFill>
          <a:blip r:embed="rId2" cstate="print"/>
          <a:srcRect/>
          <a:stretch>
            <a:fillRect/>
          </a:stretch>
        </p:blipFill>
        <p:spPr bwMode="auto">
          <a:xfrm>
            <a:off x="179512" y="908720"/>
            <a:ext cx="2520280" cy="187642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435280" cy="5505475"/>
          </a:xfrm>
          <a:ln>
            <a:solidFill>
              <a:srgbClr val="FF9900"/>
            </a:solidFill>
          </a:ln>
        </p:spPr>
        <p:txBody>
          <a:bodyPr>
            <a:normAutofit fontScale="40000" lnSpcReduction="20000"/>
          </a:bodyPr>
          <a:lstStyle/>
          <a:p>
            <a:pPr algn="l" rtl="0">
              <a:buNone/>
            </a:pPr>
            <a:r>
              <a:rPr lang="en-US" sz="9600" b="1" dirty="0">
                <a:solidFill>
                  <a:srgbClr val="CC00FF"/>
                </a:solidFill>
              </a:rPr>
              <a:t>Cobalt(II) ion Reactions</a:t>
            </a:r>
            <a:r>
              <a:rPr lang="en-US" sz="9600" dirty="0">
                <a:solidFill>
                  <a:srgbClr val="CC00FF"/>
                </a:solidFill>
              </a:rPr>
              <a:t>:</a:t>
            </a:r>
          </a:p>
          <a:p>
            <a:pPr algn="l" rtl="0">
              <a:buNone/>
            </a:pPr>
            <a:r>
              <a:rPr lang="en-US" sz="7200" b="1" dirty="0"/>
              <a:t>Detecting Cobalt(II) Ion (Co</a:t>
            </a:r>
            <a:r>
              <a:rPr lang="en-US" sz="7200" b="1" baseline="30000" dirty="0"/>
              <a:t>2+</a:t>
            </a:r>
            <a:r>
              <a:rPr lang="en-US" sz="7200" b="1" dirty="0"/>
              <a:t>) :</a:t>
            </a:r>
            <a:endParaRPr lang="en-US" sz="7200" dirty="0"/>
          </a:p>
          <a:p>
            <a:pPr marL="274638" indent="-274638" algn="l" rtl="0">
              <a:buFont typeface="+mj-lt"/>
              <a:buAutoNum type="arabicParenR"/>
            </a:pPr>
            <a:r>
              <a:rPr lang="en-US" sz="7200" b="1" dirty="0"/>
              <a:t>This solution is prepared by dissolving (1g) of cobalt (II) nitrate Co(NO</a:t>
            </a:r>
            <a:r>
              <a:rPr lang="en-US" sz="7200" b="1" baseline="-25000" dirty="0"/>
              <a:t>3</a:t>
            </a:r>
            <a:r>
              <a:rPr lang="en-US" sz="7200" b="1" dirty="0"/>
              <a:t>)</a:t>
            </a:r>
            <a:r>
              <a:rPr lang="en-US" sz="7200" b="1" baseline="-25000" dirty="0"/>
              <a:t>2</a:t>
            </a:r>
            <a:r>
              <a:rPr lang="en-US" sz="7200" b="1" dirty="0"/>
              <a:t>.6H</a:t>
            </a:r>
            <a:r>
              <a:rPr lang="en-US" sz="7200" b="1" baseline="-25000" dirty="0"/>
              <a:t>2</a:t>
            </a:r>
            <a:r>
              <a:rPr lang="en-US" sz="7200" b="1" dirty="0"/>
              <a:t>O in water to form a reddish pink solution due to forming complex ion [Co(H</a:t>
            </a:r>
            <a:r>
              <a:rPr lang="en-US" sz="7200" b="1" baseline="-25000" dirty="0"/>
              <a:t>2</a:t>
            </a:r>
            <a:r>
              <a:rPr lang="en-US" sz="7200" b="1" dirty="0"/>
              <a:t>O)</a:t>
            </a:r>
            <a:r>
              <a:rPr lang="en-US" sz="7200" b="1" baseline="-25000" dirty="0"/>
              <a:t>6</a:t>
            </a:r>
            <a:r>
              <a:rPr lang="en-US" sz="7200" b="1" dirty="0"/>
              <a:t>]</a:t>
            </a:r>
            <a:r>
              <a:rPr lang="en-US" sz="7200" b="1" baseline="30000" dirty="0"/>
              <a:t>2+</a:t>
            </a:r>
            <a:r>
              <a:rPr lang="en-US" sz="7200" b="1" dirty="0"/>
              <a:t>:</a:t>
            </a:r>
          </a:p>
          <a:p>
            <a:pPr marL="1143000" indent="-1143000" algn="l" rtl="0">
              <a:buFont typeface="+mj-lt"/>
              <a:buAutoNum type="arabicParenR"/>
            </a:pPr>
            <a:r>
              <a:rPr lang="en-US" sz="7200" b="1" dirty="0"/>
              <a:t>Co(NO</a:t>
            </a:r>
            <a:r>
              <a:rPr lang="en-US" sz="7200" b="1" baseline="-25000" dirty="0"/>
              <a:t>3</a:t>
            </a:r>
            <a:r>
              <a:rPr lang="en-US" sz="7200" b="1" dirty="0"/>
              <a:t>)</a:t>
            </a:r>
            <a:r>
              <a:rPr lang="en-US" sz="7200" b="1" baseline="-25000" dirty="0"/>
              <a:t>2</a:t>
            </a:r>
            <a:r>
              <a:rPr lang="en-US" sz="7200" b="1" dirty="0"/>
              <a:t>.6H</a:t>
            </a:r>
            <a:r>
              <a:rPr lang="en-US" sz="7200" b="1" baseline="-25000" dirty="0"/>
              <a:t>2</a:t>
            </a:r>
            <a:r>
              <a:rPr lang="en-US" sz="7200" b="1" dirty="0"/>
              <a:t>O    +    H</a:t>
            </a:r>
            <a:r>
              <a:rPr lang="en-US" sz="7200" b="1" baseline="-25000" dirty="0"/>
              <a:t>2</a:t>
            </a:r>
            <a:r>
              <a:rPr lang="en-US" sz="7200" b="1" dirty="0"/>
              <a:t>O →   [Co(H</a:t>
            </a:r>
            <a:r>
              <a:rPr lang="en-US" sz="7200" b="1" baseline="-25000" dirty="0"/>
              <a:t>2</a:t>
            </a:r>
            <a:r>
              <a:rPr lang="en-US" sz="7200" b="1" dirty="0"/>
              <a:t>O)</a:t>
            </a:r>
            <a:r>
              <a:rPr lang="en-US" sz="7200" b="1" baseline="-25000" dirty="0"/>
              <a:t>6</a:t>
            </a:r>
            <a:r>
              <a:rPr lang="en-US" sz="7200" b="1" dirty="0"/>
              <a:t>]</a:t>
            </a:r>
            <a:r>
              <a:rPr lang="en-US" sz="7200" b="1" baseline="30000" dirty="0"/>
              <a:t>2+</a:t>
            </a:r>
            <a:endParaRPr lang="en-US" sz="7200" dirty="0"/>
          </a:p>
          <a:p>
            <a:pPr algn="ctr" rtl="0">
              <a:buNone/>
            </a:pPr>
            <a:r>
              <a:rPr lang="en-US" sz="7200" b="1" dirty="0"/>
              <a:t>    Dark pink solid                      </a:t>
            </a:r>
            <a:r>
              <a:rPr lang="en-US" sz="7200" b="1" dirty="0">
                <a:solidFill>
                  <a:srgbClr val="F876F8"/>
                </a:solidFill>
              </a:rPr>
              <a:t>reddish pink clear</a:t>
            </a:r>
          </a:p>
          <a:p>
            <a:pPr algn="l" rtl="0">
              <a:buNone/>
            </a:pPr>
            <a:r>
              <a:rPr lang="en-US" sz="7200" b="1" dirty="0">
                <a:solidFill>
                  <a:srgbClr val="F876F8"/>
                </a:solidFill>
              </a:rPr>
              <a:t>                                                                 solution</a:t>
            </a:r>
          </a:p>
          <a:p>
            <a:pPr algn="l" rtl="0">
              <a:buNone/>
            </a:pPr>
            <a:endParaRPr lang="en-US" sz="7200" dirty="0"/>
          </a:p>
          <a:p>
            <a:pPr marL="1143000" indent="-1143000" algn="l" rtl="0">
              <a:buNone/>
            </a:pPr>
            <a:r>
              <a:rPr lang="en-US" sz="7200" b="1" dirty="0"/>
              <a:t>This ion can be abbreviated as (Co</a:t>
            </a:r>
            <a:r>
              <a:rPr lang="en-US" sz="7200" b="1" baseline="30000" dirty="0"/>
              <a:t>2+</a:t>
            </a:r>
            <a:r>
              <a:rPr lang="en-US" sz="7200" b="1" dirty="0"/>
              <a:t>) to carry out the following detections:</a:t>
            </a:r>
          </a:p>
          <a:p>
            <a:pPr algn="l" rtl="0"/>
            <a:endParaRPr lang="en-US" sz="7200" dirty="0"/>
          </a:p>
          <a:p>
            <a:pPr algn="l"/>
            <a:endParaRPr lang="ar-IQ" sz="7200" dirty="0"/>
          </a:p>
        </p:txBody>
      </p:sp>
      <p:pic>
        <p:nvPicPr>
          <p:cNvPr id="16386" name="Picture 2" descr="ÙØªÙØ¬Ø© Ø¨Ø­Ø« Ø§ÙØµÙØ± Ø¹Ù 3ION S + ion cobalt"/>
          <p:cNvPicPr>
            <a:picLocks noChangeAspect="1" noChangeArrowheads="1"/>
          </p:cNvPicPr>
          <p:nvPr/>
        </p:nvPicPr>
        <p:blipFill>
          <a:blip r:embed="rId2" cstate="print"/>
          <a:srcRect/>
          <a:stretch>
            <a:fillRect/>
          </a:stretch>
        </p:blipFill>
        <p:spPr bwMode="auto">
          <a:xfrm>
            <a:off x="5796136" y="260648"/>
            <a:ext cx="3080370" cy="1190625"/>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548680"/>
            <a:ext cx="8496944" cy="6309320"/>
          </a:xfrm>
        </p:spPr>
        <p:txBody>
          <a:bodyPr>
            <a:normAutofit/>
          </a:bodyPr>
          <a:lstStyle/>
          <a:p>
            <a:pPr marL="268288" lvl="0" indent="-268288" algn="just" rtl="0">
              <a:buFont typeface="+mj-lt"/>
              <a:buAutoNum type="arabicParenR"/>
            </a:pPr>
            <a:r>
              <a:rPr lang="en-US" dirty="0"/>
              <a:t>Put (10) drops of [Co(H</a:t>
            </a:r>
            <a:r>
              <a:rPr lang="en-US" baseline="-25000" dirty="0"/>
              <a:t>2</a:t>
            </a:r>
            <a:r>
              <a:rPr lang="en-US" dirty="0"/>
              <a:t>O)</a:t>
            </a:r>
            <a:r>
              <a:rPr lang="en-US" baseline="-25000" dirty="0"/>
              <a:t>6</a:t>
            </a:r>
            <a:r>
              <a:rPr lang="en-US" dirty="0"/>
              <a:t>]</a:t>
            </a:r>
            <a:r>
              <a:rPr lang="en-US" baseline="30000" dirty="0"/>
              <a:t>2+</a:t>
            </a:r>
            <a:r>
              <a:rPr lang="en-US" dirty="0"/>
              <a:t> solution in a test tube, add (2)  drops of sodium hydroxide (</a:t>
            </a:r>
            <a:r>
              <a:rPr lang="en-US" dirty="0" err="1"/>
              <a:t>NaOH</a:t>
            </a:r>
            <a:r>
              <a:rPr lang="en-US" dirty="0"/>
              <a:t>), observe the change, divide the product into two quantities,</a:t>
            </a:r>
          </a:p>
          <a:p>
            <a:pPr marL="173038" lvl="0" indent="-173038" algn="l" rtl="0"/>
            <a:r>
              <a:rPr lang="en-US" dirty="0"/>
              <a:t> heat </a:t>
            </a:r>
            <a:r>
              <a:rPr lang="en-US" dirty="0">
                <a:solidFill>
                  <a:srgbClr val="FF0000"/>
                </a:solidFill>
              </a:rPr>
              <a:t>one</a:t>
            </a:r>
            <a:r>
              <a:rPr lang="en-US" dirty="0"/>
              <a:t> of them for (5)</a:t>
            </a:r>
          </a:p>
          <a:p>
            <a:pPr lvl="0" algn="l" rtl="0">
              <a:buNone/>
            </a:pPr>
            <a:r>
              <a:rPr lang="en-US" dirty="0"/>
              <a:t> mints., and observe the change.</a:t>
            </a:r>
          </a:p>
          <a:p>
            <a:pPr marL="173038" indent="-173038" algn="just" rtl="0"/>
            <a:r>
              <a:rPr lang="en-US" dirty="0"/>
              <a:t> Add (2) drops of hydrogen</a:t>
            </a:r>
          </a:p>
          <a:p>
            <a:pPr lvl="0" algn="just" rtl="0">
              <a:buNone/>
            </a:pPr>
            <a:r>
              <a:rPr lang="en-US" dirty="0"/>
              <a:t> peroxide (H</a:t>
            </a:r>
            <a:r>
              <a:rPr lang="en-US" baseline="-25000" dirty="0"/>
              <a:t>2</a:t>
            </a:r>
            <a:r>
              <a:rPr lang="en-US" dirty="0"/>
              <a:t>O</a:t>
            </a:r>
            <a:r>
              <a:rPr lang="en-US" baseline="-25000" dirty="0"/>
              <a:t>2</a:t>
            </a:r>
            <a:r>
              <a:rPr lang="en-US" dirty="0"/>
              <a:t>) to the </a:t>
            </a:r>
            <a:r>
              <a:rPr lang="en-US" dirty="0">
                <a:solidFill>
                  <a:srgbClr val="FF0000"/>
                </a:solidFill>
              </a:rPr>
              <a:t>second</a:t>
            </a:r>
            <a:r>
              <a:rPr lang="en-US" dirty="0"/>
              <a:t> </a:t>
            </a:r>
          </a:p>
          <a:p>
            <a:pPr lvl="0" algn="just" rtl="0">
              <a:buNone/>
            </a:pPr>
            <a:r>
              <a:rPr lang="en-US" dirty="0"/>
              <a:t>quantity, observe the change, </a:t>
            </a:r>
          </a:p>
          <a:p>
            <a:pPr lvl="0" algn="just" rtl="0">
              <a:buNone/>
            </a:pPr>
            <a:r>
              <a:rPr lang="en-US" dirty="0"/>
              <a:t>and write down your notices after each addition.</a:t>
            </a:r>
          </a:p>
        </p:txBody>
      </p:sp>
      <p:pic>
        <p:nvPicPr>
          <p:cNvPr id="11" name="صورة 6" descr="C:\Users\enas\Pictures\imagesCAU2KXPH.jpg"/>
          <p:cNvPicPr/>
          <p:nvPr/>
        </p:nvPicPr>
        <p:blipFill>
          <a:blip r:embed="rId2" cstate="print"/>
          <a:srcRect t="20000"/>
          <a:stretch>
            <a:fillRect/>
          </a:stretch>
        </p:blipFill>
        <p:spPr bwMode="auto">
          <a:xfrm>
            <a:off x="5652120" y="2132856"/>
            <a:ext cx="3243451" cy="3312368"/>
          </a:xfrm>
          <a:prstGeom prst="rect">
            <a:avLst/>
          </a:prstGeom>
          <a:ln w="12700" cap="sq">
            <a:solidFill>
              <a:schemeClr val="tx1"/>
            </a:solidFill>
            <a:prstDash val="solid"/>
            <a:miter lim="800000"/>
          </a:ln>
          <a:effectLst>
            <a:outerShdw blurRad="50800" dist="38100" dir="2700000" algn="tl" rotWithShape="0">
              <a:srgbClr val="000000">
                <a:alpha val="43000"/>
              </a:srgbClr>
            </a:outerShdw>
          </a:effectLst>
        </p:spPr>
      </p:pic>
      <p:sp>
        <p:nvSpPr>
          <p:cNvPr id="12" name="Right Arrow 11"/>
          <p:cNvSpPr/>
          <p:nvPr/>
        </p:nvSpPr>
        <p:spPr>
          <a:xfrm>
            <a:off x="4139952" y="4869160"/>
            <a:ext cx="1410456" cy="21602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435280" cy="5649491"/>
          </a:xfrm>
        </p:spPr>
        <p:txBody>
          <a:bodyPr/>
          <a:lstStyle/>
          <a:p>
            <a:pPr lvl="0" algn="l">
              <a:buNone/>
            </a:pPr>
            <a:r>
              <a:rPr lang="en-US" dirty="0"/>
              <a:t>  2)  Put (10) drops of [Co(H</a:t>
            </a:r>
            <a:r>
              <a:rPr lang="en-US" baseline="-25000" dirty="0"/>
              <a:t>2</a:t>
            </a:r>
            <a:r>
              <a:rPr lang="en-US" dirty="0"/>
              <a:t>O)</a:t>
            </a:r>
            <a:r>
              <a:rPr lang="en-US" baseline="-25000" dirty="0"/>
              <a:t>6</a:t>
            </a:r>
            <a:r>
              <a:rPr lang="en-US" dirty="0"/>
              <a:t>]</a:t>
            </a:r>
            <a:r>
              <a:rPr lang="en-US" baseline="30000" dirty="0"/>
              <a:t>2+</a:t>
            </a:r>
            <a:r>
              <a:rPr lang="en-US" dirty="0"/>
              <a:t> solution in a test tube, add (2) drops of ammonia hydroxide (NH</a:t>
            </a:r>
            <a:r>
              <a:rPr lang="en-US" baseline="-25000" dirty="0"/>
              <a:t>4</a:t>
            </a:r>
            <a:r>
              <a:rPr lang="en-US" dirty="0"/>
              <a:t>OH), then add some more of the same detector, observe the change, and write down your notices in both cases.</a:t>
            </a:r>
          </a:p>
        </p:txBody>
      </p:sp>
      <p:pic>
        <p:nvPicPr>
          <p:cNvPr id="1026" name="Picture 2" descr="C:\Users\enas\Downloads\2469830_orig.gif"/>
          <p:cNvPicPr>
            <a:picLocks noChangeAspect="1" noChangeArrowheads="1"/>
          </p:cNvPicPr>
          <p:nvPr/>
        </p:nvPicPr>
        <p:blipFill>
          <a:blip r:embed="rId2" cstate="print"/>
          <a:srcRect/>
          <a:stretch>
            <a:fillRect/>
          </a:stretch>
        </p:blipFill>
        <p:spPr bwMode="auto">
          <a:xfrm>
            <a:off x="539552" y="2924944"/>
            <a:ext cx="8280920" cy="3312368"/>
          </a:xfrm>
          <a:prstGeom prst="rect">
            <a:avLst/>
          </a:prstGeom>
          <a:noFill/>
          <a:ln>
            <a:solidFill>
              <a:srgbClr val="E886DA"/>
            </a:solid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0" name="Picture 4" descr="ÙØªÙØ¬Ø© Ø¨Ø­Ø« Ø§ÙØµÙØ± Ø¹Ù + COBALT ION + ION CARBONATE"/>
          <p:cNvPicPr>
            <a:picLocks noChangeAspect="1" noChangeArrowheads="1"/>
          </p:cNvPicPr>
          <p:nvPr/>
        </p:nvPicPr>
        <p:blipFill>
          <a:blip r:embed="rId2" cstate="print"/>
          <a:srcRect/>
          <a:stretch>
            <a:fillRect/>
          </a:stretch>
        </p:blipFill>
        <p:spPr bwMode="auto">
          <a:xfrm>
            <a:off x="7236296" y="2924944"/>
            <a:ext cx="1512168" cy="2952328"/>
          </a:xfrm>
          <a:prstGeom prst="rect">
            <a:avLst/>
          </a:prstGeom>
          <a:solidFill>
            <a:srgbClr val="E886DA"/>
          </a:solidFill>
          <a:ln w="28575">
            <a:solidFill>
              <a:srgbClr val="FF0066"/>
            </a:solidFill>
          </a:ln>
        </p:spPr>
      </p:pic>
      <p:sp>
        <p:nvSpPr>
          <p:cNvPr id="3" name="Content Placeholder 2"/>
          <p:cNvSpPr>
            <a:spLocks noGrp="1"/>
          </p:cNvSpPr>
          <p:nvPr>
            <p:ph idx="1"/>
          </p:nvPr>
        </p:nvSpPr>
        <p:spPr>
          <a:xfrm>
            <a:off x="457200" y="404664"/>
            <a:ext cx="8229600" cy="5721499"/>
          </a:xfrm>
        </p:spPr>
        <p:txBody>
          <a:bodyPr/>
          <a:lstStyle/>
          <a:p>
            <a:pPr algn="just">
              <a:buNone/>
            </a:pPr>
            <a:r>
              <a:rPr lang="en-US" dirty="0"/>
              <a:t>3) Put (10) drops of [Co(H</a:t>
            </a:r>
            <a:r>
              <a:rPr lang="en-US" baseline="-25000" dirty="0"/>
              <a:t>2</a:t>
            </a:r>
            <a:r>
              <a:rPr lang="en-US" dirty="0"/>
              <a:t>O)</a:t>
            </a:r>
            <a:r>
              <a:rPr lang="en-US" baseline="-25000" dirty="0"/>
              <a:t>6</a:t>
            </a:r>
            <a:r>
              <a:rPr lang="en-US" dirty="0"/>
              <a:t>]</a:t>
            </a:r>
            <a:r>
              <a:rPr lang="en-US" baseline="30000" dirty="0"/>
              <a:t>2+</a:t>
            </a:r>
            <a:r>
              <a:rPr lang="en-US" dirty="0"/>
              <a:t> solution in a third test tube, add (2) drops of sodium or potassium carbonate (Na</a:t>
            </a:r>
            <a:r>
              <a:rPr lang="en-US" baseline="-25000" dirty="0"/>
              <a:t>2</a:t>
            </a:r>
            <a:r>
              <a:rPr lang="en-US" dirty="0"/>
              <a:t>CO</a:t>
            </a:r>
            <a:r>
              <a:rPr lang="en-US" baseline="-25000" dirty="0"/>
              <a:t>3</a:t>
            </a:r>
            <a:r>
              <a:rPr lang="en-US" dirty="0"/>
              <a:t>), observe the change, and write down your notices.                  </a:t>
            </a:r>
            <a:endParaRPr lang="ar-IQ" dirty="0"/>
          </a:p>
        </p:txBody>
      </p:sp>
      <p:pic>
        <p:nvPicPr>
          <p:cNvPr id="14338" name="Picture 2" descr="ÙØªÙØ¬Ø© Ø¨Ø­Ø« Ø§ÙØµÙØ± Ø¹Ù + COBALT ION + ION CARBONATE"/>
          <p:cNvPicPr>
            <a:picLocks noChangeAspect="1" noChangeArrowheads="1"/>
          </p:cNvPicPr>
          <p:nvPr/>
        </p:nvPicPr>
        <p:blipFill>
          <a:blip r:embed="rId3" cstate="print"/>
          <a:srcRect/>
          <a:stretch>
            <a:fillRect/>
          </a:stretch>
        </p:blipFill>
        <p:spPr bwMode="auto">
          <a:xfrm>
            <a:off x="827584" y="2924944"/>
            <a:ext cx="6336704" cy="2964161"/>
          </a:xfrm>
          <a:prstGeom prst="rect">
            <a:avLst/>
          </a:prstGeom>
          <a:noFill/>
          <a:ln>
            <a:solidFill>
              <a:srgbClr val="CC00FF"/>
            </a:solid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ÙØªÙØ¬Ø© Ø¨Ø­Ø« Ø§ÙØµÙØ± Ø¹Ù ION COBALTE + NH4SCN"/>
          <p:cNvPicPr>
            <a:picLocks noChangeAspect="1" noChangeArrowheads="1"/>
          </p:cNvPicPr>
          <p:nvPr/>
        </p:nvPicPr>
        <p:blipFill>
          <a:blip r:embed="rId2" cstate="print"/>
          <a:srcRect/>
          <a:stretch>
            <a:fillRect/>
          </a:stretch>
        </p:blipFill>
        <p:spPr bwMode="auto">
          <a:xfrm>
            <a:off x="5868144" y="260648"/>
            <a:ext cx="2935213" cy="1656184"/>
          </a:xfrm>
          <a:prstGeom prst="rect">
            <a:avLst/>
          </a:prstGeom>
          <a:noFill/>
        </p:spPr>
      </p:pic>
      <p:sp>
        <p:nvSpPr>
          <p:cNvPr id="3" name="Content Placeholder 2"/>
          <p:cNvSpPr>
            <a:spLocks noGrp="1"/>
          </p:cNvSpPr>
          <p:nvPr>
            <p:ph idx="1"/>
          </p:nvPr>
        </p:nvSpPr>
        <p:spPr>
          <a:xfrm>
            <a:off x="395536" y="188640"/>
            <a:ext cx="6048672" cy="5937523"/>
          </a:xfrm>
        </p:spPr>
        <p:txBody>
          <a:bodyPr/>
          <a:lstStyle/>
          <a:p>
            <a:pPr marL="514350" lvl="0" indent="-514350" algn="l">
              <a:buNone/>
            </a:pPr>
            <a:r>
              <a:rPr lang="en-US" dirty="0"/>
              <a:t> 4) Put (10) drops of [Co(H</a:t>
            </a:r>
            <a:r>
              <a:rPr lang="en-US" baseline="-25000" dirty="0"/>
              <a:t>2</a:t>
            </a:r>
            <a:r>
              <a:rPr lang="en-US" dirty="0"/>
              <a:t>O)</a:t>
            </a:r>
            <a:r>
              <a:rPr lang="en-US" baseline="-25000" dirty="0"/>
              <a:t>6</a:t>
            </a:r>
            <a:r>
              <a:rPr lang="en-US" dirty="0"/>
              <a:t>]</a:t>
            </a:r>
            <a:r>
              <a:rPr lang="en-US" baseline="30000" dirty="0"/>
              <a:t>2+</a:t>
            </a:r>
            <a:r>
              <a:rPr lang="en-US" dirty="0"/>
              <a:t> solution in a fourth test tube, add (2) drops of ammonium (or potassium) </a:t>
            </a:r>
            <a:r>
              <a:rPr lang="en-US" dirty="0" err="1"/>
              <a:t>thiocyanate</a:t>
            </a:r>
            <a:r>
              <a:rPr lang="en-US" dirty="0"/>
              <a:t> (NH</a:t>
            </a:r>
            <a:r>
              <a:rPr lang="en-US" baseline="-25000" dirty="0"/>
              <a:t>4</a:t>
            </a:r>
            <a:r>
              <a:rPr lang="en-US" dirty="0"/>
              <a:t>SCN), observe the change, </a:t>
            </a:r>
          </a:p>
          <a:p>
            <a:pPr lvl="0" algn="l">
              <a:buNone/>
            </a:pPr>
            <a:r>
              <a:rPr lang="en-US" dirty="0"/>
              <a:t>    then add drops of acetone, observe the change,</a:t>
            </a:r>
          </a:p>
          <a:p>
            <a:pPr lvl="0" algn="l">
              <a:buNone/>
            </a:pPr>
            <a:r>
              <a:rPr lang="en-US" dirty="0"/>
              <a:t>   mix,</a:t>
            </a:r>
          </a:p>
          <a:p>
            <a:pPr lvl="0" algn="l">
              <a:buNone/>
            </a:pPr>
            <a:r>
              <a:rPr lang="en-US" dirty="0"/>
              <a:t> and write down your notices.</a:t>
            </a:r>
          </a:p>
          <a:p>
            <a:pPr algn="l">
              <a:buNone/>
            </a:pPr>
            <a:endParaRPr lang="ar-IQ" dirty="0"/>
          </a:p>
        </p:txBody>
      </p:sp>
      <p:pic>
        <p:nvPicPr>
          <p:cNvPr id="13316" name="Picture 4" descr="ÙØªÙØ¬Ø© Ø¨Ø­Ø« Ø§ÙØµÙØ± Ø¹Ù ION COBALTE + NH4SCN"/>
          <p:cNvPicPr>
            <a:picLocks noChangeAspect="1" noChangeArrowheads="1"/>
          </p:cNvPicPr>
          <p:nvPr/>
        </p:nvPicPr>
        <p:blipFill>
          <a:blip r:embed="rId3" cstate="print"/>
          <a:srcRect l="40727" t="3937" r="29859" b="39954"/>
          <a:stretch>
            <a:fillRect/>
          </a:stretch>
        </p:blipFill>
        <p:spPr bwMode="auto">
          <a:xfrm>
            <a:off x="5940152" y="2204864"/>
            <a:ext cx="2952328" cy="2016224"/>
          </a:xfrm>
          <a:prstGeom prst="rect">
            <a:avLst/>
          </a:prstGeom>
          <a:noFill/>
        </p:spPr>
      </p:pic>
      <p:pic>
        <p:nvPicPr>
          <p:cNvPr id="13318" name="Picture 6" descr="ÙØªÙØ¬Ø© Ø¨Ø­Ø« Ø§ÙØµÙØ± Ø¹Ù ION COBALTE + NH4SCN"/>
          <p:cNvPicPr>
            <a:picLocks noChangeAspect="1" noChangeArrowheads="1"/>
          </p:cNvPicPr>
          <p:nvPr/>
        </p:nvPicPr>
        <p:blipFill>
          <a:blip r:embed="rId4" cstate="print"/>
          <a:srcRect/>
          <a:stretch>
            <a:fillRect/>
          </a:stretch>
        </p:blipFill>
        <p:spPr bwMode="auto">
          <a:xfrm>
            <a:off x="5940152" y="4365104"/>
            <a:ext cx="2952328" cy="2164086"/>
          </a:xfrm>
          <a:prstGeom prst="rect">
            <a:avLst/>
          </a:prstGeom>
          <a:noFill/>
        </p:spPr>
      </p:pic>
      <p:sp>
        <p:nvSpPr>
          <p:cNvPr id="6" name="5-Point Star 5"/>
          <p:cNvSpPr/>
          <p:nvPr/>
        </p:nvSpPr>
        <p:spPr>
          <a:xfrm>
            <a:off x="467544" y="2924944"/>
            <a:ext cx="288032" cy="21602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7" name="5-Point Star 6"/>
          <p:cNvSpPr/>
          <p:nvPr/>
        </p:nvSpPr>
        <p:spPr>
          <a:xfrm>
            <a:off x="395536" y="4005064"/>
            <a:ext cx="288032" cy="21602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724942"/>
          </a:xfrm>
        </p:spPr>
        <p:txBody>
          <a:bodyPr>
            <a:normAutofit fontScale="90000"/>
          </a:bodyPr>
          <a:lstStyle/>
          <a:p>
            <a:r>
              <a:rPr lang="ar-IQ" b="1" dirty="0">
                <a:solidFill>
                  <a:srgbClr val="FF0000"/>
                </a:solidFill>
              </a:rPr>
              <a:t>قارن بين </a:t>
            </a:r>
            <a:r>
              <a:rPr lang="ar-IQ" b="1" dirty="0" err="1">
                <a:solidFill>
                  <a:srgbClr val="FF0000"/>
                </a:solidFill>
              </a:rPr>
              <a:t>الصورتين  ؟</a:t>
            </a:r>
            <a:br>
              <a:rPr lang="ar-IQ" dirty="0"/>
            </a:br>
            <a:r>
              <a:rPr lang="ar-IQ" dirty="0"/>
              <a:t>من معلوماتك السابقة تجد الحل </a:t>
            </a:r>
          </a:p>
        </p:txBody>
      </p:sp>
      <p:pic>
        <p:nvPicPr>
          <p:cNvPr id="30722" name="Picture 2" descr="C:\Users\enas\Downloads\images (3).jpg"/>
          <p:cNvPicPr>
            <a:picLocks noGrp="1" noChangeAspect="1" noChangeArrowheads="1"/>
          </p:cNvPicPr>
          <p:nvPr>
            <p:ph idx="1"/>
          </p:nvPr>
        </p:nvPicPr>
        <p:blipFill>
          <a:blip r:embed="rId2" cstate="print"/>
          <a:srcRect/>
          <a:stretch>
            <a:fillRect/>
          </a:stretch>
        </p:blipFill>
        <p:spPr bwMode="auto">
          <a:xfrm>
            <a:off x="5076056" y="2636912"/>
            <a:ext cx="3076947" cy="2592288"/>
          </a:xfrm>
          <a:prstGeom prst="rect">
            <a:avLst/>
          </a:prstGeom>
          <a:noFill/>
        </p:spPr>
      </p:pic>
      <p:pic>
        <p:nvPicPr>
          <p:cNvPr id="5" name="Picture 6" descr="ÙØªÙØ¬Ø© Ø¨Ø­Ø« Ø§ÙØµÙØ± Ø¹Ù ION COBALTE + NH4SCN"/>
          <p:cNvPicPr>
            <a:picLocks noChangeAspect="1" noChangeArrowheads="1"/>
          </p:cNvPicPr>
          <p:nvPr/>
        </p:nvPicPr>
        <p:blipFill>
          <a:blip r:embed="rId3" cstate="print"/>
          <a:srcRect/>
          <a:stretch>
            <a:fillRect/>
          </a:stretch>
        </p:blipFill>
        <p:spPr bwMode="auto">
          <a:xfrm>
            <a:off x="1115616" y="2636912"/>
            <a:ext cx="3024336" cy="2524126"/>
          </a:xfrm>
          <a:prstGeom prst="rect">
            <a:avLst/>
          </a:prstGeom>
          <a:noFill/>
        </p:spPr>
      </p:pic>
      <p:pic>
        <p:nvPicPr>
          <p:cNvPr id="30724" name="Picture 4" descr="ÙØªÙØ¬Ø© Ø¨Ø­Ø« Ø§ÙØµÙØ± Ø¹Ù Ø¹ÙØ§ÙØ© ÙØ¹Ø¬Ø¨"/>
          <p:cNvPicPr>
            <a:picLocks noChangeAspect="1" noChangeArrowheads="1"/>
          </p:cNvPicPr>
          <p:nvPr/>
        </p:nvPicPr>
        <p:blipFill>
          <a:blip r:embed="rId4" cstate="print"/>
          <a:srcRect l="22222" r="14815" b="15385"/>
          <a:stretch>
            <a:fillRect/>
          </a:stretch>
        </p:blipFill>
        <p:spPr bwMode="auto">
          <a:xfrm>
            <a:off x="899592" y="980728"/>
            <a:ext cx="1224136" cy="792087"/>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76672"/>
            <a:ext cx="8435280" cy="5649491"/>
          </a:xfrm>
        </p:spPr>
        <p:txBody>
          <a:bodyPr/>
          <a:lstStyle/>
          <a:p>
            <a:pPr algn="just">
              <a:buNone/>
            </a:pPr>
            <a:r>
              <a:rPr lang="ar-IQ" dirty="0"/>
              <a:t>     </a:t>
            </a:r>
            <a:r>
              <a:rPr lang="en-US" dirty="0"/>
              <a:t> 5) Put (10) drops of [Co(H</a:t>
            </a:r>
            <a:r>
              <a:rPr lang="en-US" baseline="-25000" dirty="0"/>
              <a:t>2</a:t>
            </a:r>
            <a:r>
              <a:rPr lang="en-US" dirty="0"/>
              <a:t>O)</a:t>
            </a:r>
            <a:r>
              <a:rPr lang="en-US" baseline="-25000" dirty="0"/>
              <a:t>6</a:t>
            </a:r>
            <a:r>
              <a:rPr lang="en-US" dirty="0"/>
              <a:t>]</a:t>
            </a:r>
            <a:r>
              <a:rPr lang="en-US" baseline="30000" dirty="0"/>
              <a:t>2+</a:t>
            </a:r>
            <a:r>
              <a:rPr lang="en-US" dirty="0"/>
              <a:t> solution in a fifth test tube, add (5) drops of </a:t>
            </a:r>
            <a:r>
              <a:rPr lang="en-US" dirty="0" err="1"/>
              <a:t>thioacetamide</a:t>
            </a:r>
            <a:r>
              <a:rPr lang="en-US" dirty="0"/>
              <a:t> solution (CH</a:t>
            </a:r>
            <a:r>
              <a:rPr lang="en-US" baseline="-25000" dirty="0"/>
              <a:t>3</a:t>
            </a:r>
            <a:r>
              <a:rPr lang="en-US" dirty="0"/>
              <a:t>CSNH</a:t>
            </a:r>
            <a:r>
              <a:rPr lang="en-US" baseline="-25000" dirty="0"/>
              <a:t>2</a:t>
            </a:r>
            <a:r>
              <a:rPr lang="en-US" dirty="0"/>
              <a:t>), observe the change, add (3) drops ammonia solution (NH</a:t>
            </a:r>
            <a:r>
              <a:rPr lang="en-US" baseline="-25000" dirty="0"/>
              <a:t>4</a:t>
            </a:r>
            <a:r>
              <a:rPr lang="en-US" dirty="0"/>
              <a:t>OH), observe the change, then </a:t>
            </a:r>
            <a:r>
              <a:rPr lang="en-US" dirty="0">
                <a:solidFill>
                  <a:srgbClr val="FF0000"/>
                </a:solidFill>
              </a:rPr>
              <a:t>heat</a:t>
            </a:r>
            <a:r>
              <a:rPr lang="en-US" dirty="0"/>
              <a:t> the mixture, observe the </a:t>
            </a:r>
            <a:r>
              <a:rPr lang="ar-IQ" dirty="0"/>
              <a:t>  </a:t>
            </a:r>
            <a:r>
              <a:rPr lang="en-US" dirty="0"/>
              <a:t>change, and write down your notices.                    </a:t>
            </a:r>
          </a:p>
          <a:p>
            <a:pPr algn="l">
              <a:buNone/>
            </a:pPr>
            <a:endParaRPr lang="ar-IQ" dirty="0"/>
          </a:p>
        </p:txBody>
      </p:sp>
      <p:pic>
        <p:nvPicPr>
          <p:cNvPr id="12290" name="Picture 2" descr="https://structimg.guidechem.com/8/20/8479.png"/>
          <p:cNvPicPr>
            <a:picLocks noChangeAspect="1" noChangeArrowheads="1"/>
          </p:cNvPicPr>
          <p:nvPr/>
        </p:nvPicPr>
        <p:blipFill>
          <a:blip r:embed="rId2" cstate="print"/>
          <a:srcRect/>
          <a:stretch>
            <a:fillRect/>
          </a:stretch>
        </p:blipFill>
        <p:spPr bwMode="auto">
          <a:xfrm>
            <a:off x="1475656" y="3501008"/>
            <a:ext cx="3096344" cy="936104"/>
          </a:xfrm>
          <a:prstGeom prst="rect">
            <a:avLst/>
          </a:prstGeom>
          <a:solidFill>
            <a:srgbClr val="CC00FF"/>
          </a:solidFill>
          <a:ln>
            <a:solidFill>
              <a:schemeClr val="tx2">
                <a:lumMod val="75000"/>
              </a:schemeClr>
            </a:solidFill>
          </a:ln>
        </p:spPr>
      </p:pic>
      <p:sp>
        <p:nvSpPr>
          <p:cNvPr id="7" name="Rectangle 6"/>
          <p:cNvSpPr/>
          <p:nvPr/>
        </p:nvSpPr>
        <p:spPr>
          <a:xfrm>
            <a:off x="395536" y="4581128"/>
            <a:ext cx="8280920" cy="984885"/>
          </a:xfrm>
          <a:prstGeom prst="rect">
            <a:avLst/>
          </a:prstGeom>
          <a:ln w="28575">
            <a:solidFill>
              <a:srgbClr val="CC00FF"/>
            </a:solidFill>
          </a:ln>
        </p:spPr>
        <p:txBody>
          <a:bodyPr wrap="square">
            <a:spAutoFit/>
          </a:bodyPr>
          <a:lstStyle/>
          <a:p>
            <a:r>
              <a:rPr lang="ar-IQ" b="1" dirty="0"/>
              <a:t> </a:t>
            </a:r>
            <a:r>
              <a:rPr lang="en-US" sz="2800" b="1" dirty="0"/>
              <a:t>[Co(H</a:t>
            </a:r>
            <a:r>
              <a:rPr lang="en-US" sz="2800" b="1" baseline="-25000" dirty="0"/>
              <a:t>2</a:t>
            </a:r>
            <a:r>
              <a:rPr lang="en-US" sz="2800" b="1" dirty="0"/>
              <a:t>O)</a:t>
            </a:r>
            <a:r>
              <a:rPr lang="en-US" sz="2800" b="1" baseline="-25000" dirty="0"/>
              <a:t>6</a:t>
            </a:r>
            <a:r>
              <a:rPr lang="en-US" sz="2800" b="1" dirty="0"/>
              <a:t>]</a:t>
            </a:r>
            <a:r>
              <a:rPr lang="en-US" sz="2800" b="1" baseline="30000" dirty="0"/>
              <a:t>2+</a:t>
            </a:r>
            <a:r>
              <a:rPr lang="en-US" sz="4000" b="1" dirty="0"/>
              <a:t>  </a:t>
            </a:r>
            <a:r>
              <a:rPr lang="en-US" sz="2800" b="1" dirty="0"/>
              <a:t>+ CH</a:t>
            </a:r>
            <a:r>
              <a:rPr lang="en-US" sz="2800" b="1" baseline="-25000" dirty="0"/>
              <a:t>3</a:t>
            </a:r>
            <a:r>
              <a:rPr lang="en-US" sz="2800" b="1" dirty="0"/>
              <a:t>SCNH</a:t>
            </a:r>
            <a:r>
              <a:rPr lang="en-US" sz="2800" b="1" baseline="-25000" dirty="0"/>
              <a:t>2 </a:t>
            </a:r>
            <a:r>
              <a:rPr lang="en-US" sz="2800" b="1" dirty="0"/>
              <a:t>              ?                   ?        </a:t>
            </a:r>
            <a:r>
              <a:rPr lang="en-US" b="1" dirty="0"/>
              <a:t>       </a:t>
            </a:r>
            <a:r>
              <a:rPr lang="en-US" sz="2800" b="1" dirty="0"/>
              <a:t>? </a:t>
            </a:r>
            <a:r>
              <a:rPr lang="en-US" b="1" dirty="0"/>
              <a:t>  </a:t>
            </a:r>
            <a:endParaRPr lang="ar-IQ" dirty="0"/>
          </a:p>
        </p:txBody>
      </p:sp>
      <p:sp>
        <p:nvSpPr>
          <p:cNvPr id="11266" name="Line 2"/>
          <p:cNvSpPr>
            <a:spLocks noChangeShapeType="1"/>
          </p:cNvSpPr>
          <p:nvPr/>
        </p:nvSpPr>
        <p:spPr bwMode="auto">
          <a:xfrm flipV="1">
            <a:off x="4355976" y="5013176"/>
            <a:ext cx="936104" cy="1586"/>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ar-IQ"/>
          </a:p>
        </p:txBody>
      </p:sp>
      <p:sp>
        <p:nvSpPr>
          <p:cNvPr id="1126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pitchFamily="34" charset="0"/>
                <a:ea typeface="Times New Roman" pitchFamily="18" charset="0"/>
                <a:cs typeface="Arial" pitchFamily="34" charset="0"/>
              </a:rPr>
              <a:t>NH</a:t>
            </a:r>
            <a:r>
              <a:rPr kumimoji="0" lang="en-US" sz="800" b="1" i="0" u="none" strike="noStrike" cap="none" normalizeH="0" baseline="-30000" dirty="0">
                <a:ln>
                  <a:noFill/>
                </a:ln>
                <a:solidFill>
                  <a:schemeClr val="tx1"/>
                </a:solidFill>
                <a:effectLst/>
                <a:latin typeface="Arial" pitchFamily="34" charset="0"/>
                <a:ea typeface="Times New Roman" pitchFamily="18" charset="0"/>
                <a:cs typeface="Arial" pitchFamily="34" charset="0"/>
              </a:rPr>
              <a:t>4</a:t>
            </a:r>
            <a:r>
              <a:rPr kumimoji="0" lang="en-US" sz="800" b="1" i="0" u="none" strike="noStrike" cap="none" normalizeH="0" baseline="0" dirty="0">
                <a:ln>
                  <a:noFill/>
                </a:ln>
                <a:solidFill>
                  <a:schemeClr val="tx1"/>
                </a:solidFill>
                <a:effectLst/>
                <a:latin typeface="Arial" pitchFamily="34" charset="0"/>
                <a:ea typeface="Times New Roman" pitchFamily="18" charset="0"/>
                <a:cs typeface="Arial" pitchFamily="34" charset="0"/>
              </a:rPr>
              <a:t>OH</a:t>
            </a:r>
            <a:r>
              <a:rPr kumimoji="0" lang="en-US" sz="800" b="1" i="0" u="none" strike="noStrike" cap="none" normalizeH="0" baseline="-30000" dirty="0">
                <a:ln>
                  <a:noFill/>
                </a:ln>
                <a:solidFill>
                  <a:schemeClr val="tx1"/>
                </a:solidFill>
                <a:effectLst/>
                <a:latin typeface="Arial" pitchFamily="34" charset="0"/>
                <a:ea typeface="Times New Roman" pitchFamily="18" charset="0"/>
                <a:cs typeface="Arial" pitchFamily="34" charset="0"/>
              </a:rPr>
              <a:t>                                                                                           </a:t>
            </a:r>
            <a:r>
              <a:rPr kumimoji="0" lang="en-US" sz="1200" b="1" i="0" u="none" strike="noStrike" cap="none" normalizeH="0" baseline="-30000" dirty="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1268" name="Rectangle 4"/>
          <p:cNvSpPr>
            <a:spLocks noChangeArrowheads="1"/>
          </p:cNvSpPr>
          <p:nvPr/>
        </p:nvSpPr>
        <p:spPr bwMode="auto">
          <a:xfrm>
            <a:off x="5868144" y="4675760"/>
            <a:ext cx="864096" cy="9797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pitchFamily="34" charset="0"/>
                <a:ea typeface="Times New Roman" pitchFamily="18" charset="0"/>
                <a:cs typeface="Arial" pitchFamily="34" charset="0"/>
              </a:rPr>
              <a:t>NH</a:t>
            </a:r>
            <a:r>
              <a:rPr kumimoji="0" lang="en-US" sz="1100" b="1" i="0" u="none" strike="noStrike" cap="none" normalizeH="0" baseline="-30000" dirty="0">
                <a:ln>
                  <a:noFill/>
                </a:ln>
                <a:solidFill>
                  <a:schemeClr val="tx1"/>
                </a:solidFill>
                <a:effectLst/>
                <a:latin typeface="Arial" pitchFamily="34" charset="0"/>
                <a:ea typeface="Times New Roman" pitchFamily="18" charset="0"/>
                <a:cs typeface="Arial" pitchFamily="34" charset="0"/>
              </a:rPr>
              <a:t>4</a:t>
            </a:r>
            <a:r>
              <a:rPr kumimoji="0" lang="en-US" sz="1100" b="1" i="0" u="none" strike="noStrike" cap="none" normalizeH="0" baseline="0" dirty="0">
                <a:ln>
                  <a:noFill/>
                </a:ln>
                <a:solidFill>
                  <a:schemeClr val="tx1"/>
                </a:solidFill>
                <a:effectLst/>
                <a:latin typeface="Arial" pitchFamily="34" charset="0"/>
                <a:ea typeface="Times New Roman" pitchFamily="18" charset="0"/>
                <a:cs typeface="Arial" pitchFamily="34" charset="0"/>
              </a:rPr>
              <a:t>OH</a:t>
            </a:r>
            <a:r>
              <a:rPr kumimoji="0" lang="en-US" sz="900" b="1" i="0" u="none" strike="noStrike" cap="none" normalizeH="0" baseline="-30000" dirty="0">
                <a:ln>
                  <a:noFill/>
                </a:ln>
                <a:solidFill>
                  <a:schemeClr val="tx1"/>
                </a:solidFill>
                <a:effectLst/>
                <a:latin typeface="Arial" pitchFamily="34" charset="0"/>
                <a:ea typeface="Times New Roman" pitchFamily="18" charset="0"/>
                <a:cs typeface="Arial" pitchFamily="34" charset="0"/>
              </a:rPr>
              <a:t> </a:t>
            </a:r>
            <a:r>
              <a:rPr kumimoji="0" lang="en-US" sz="800" b="1" i="0" u="none" strike="noStrike" cap="none" normalizeH="0" baseline="-30000" dirty="0">
                <a:ln>
                  <a:noFill/>
                </a:ln>
                <a:solidFill>
                  <a:schemeClr val="tx1"/>
                </a:solidFill>
                <a:effectLst/>
                <a:latin typeface="Arial" pitchFamily="34" charset="0"/>
                <a:ea typeface="Times New Roman" pitchFamily="18" charset="0"/>
                <a:cs typeface="Arial" pitchFamily="34" charset="0"/>
              </a:rPr>
              <a:t>                                                                                          </a:t>
            </a:r>
            <a:r>
              <a:rPr kumimoji="0" lang="en-US" sz="1200" b="1" i="0" u="none" strike="noStrike" cap="none" normalizeH="0" baseline="-30000" dirty="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1" name="Line 2"/>
          <p:cNvSpPr>
            <a:spLocks noChangeShapeType="1"/>
          </p:cNvSpPr>
          <p:nvPr/>
        </p:nvSpPr>
        <p:spPr bwMode="auto">
          <a:xfrm flipV="1">
            <a:off x="6012160" y="5013176"/>
            <a:ext cx="936104" cy="1586"/>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ar-IQ"/>
          </a:p>
        </p:txBody>
      </p:sp>
      <p:sp>
        <p:nvSpPr>
          <p:cNvPr id="12" name="Line 2"/>
          <p:cNvSpPr>
            <a:spLocks noChangeShapeType="1"/>
          </p:cNvSpPr>
          <p:nvPr/>
        </p:nvSpPr>
        <p:spPr bwMode="auto">
          <a:xfrm flipV="1">
            <a:off x="7308304" y="5013176"/>
            <a:ext cx="936104" cy="1586"/>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r>
              <a:rPr lang="en-US" dirty="0"/>
              <a:t>  </a:t>
            </a:r>
            <a:endParaRPr lang="ar-IQ" dirty="0"/>
          </a:p>
        </p:txBody>
      </p:sp>
      <p:sp>
        <p:nvSpPr>
          <p:cNvPr id="14" name="Isosceles Triangle 13"/>
          <p:cNvSpPr/>
          <p:nvPr/>
        </p:nvSpPr>
        <p:spPr>
          <a:xfrm>
            <a:off x="7596336" y="4797152"/>
            <a:ext cx="288032" cy="144016"/>
          </a:xfrm>
          <a:prstGeom prst="triangle">
            <a:avLst>
              <a:gd name="adj" fmla="val 4712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16" name="Smiley Face 15"/>
          <p:cNvSpPr/>
          <p:nvPr/>
        </p:nvSpPr>
        <p:spPr>
          <a:xfrm>
            <a:off x="5580112" y="3501008"/>
            <a:ext cx="2448272" cy="986408"/>
          </a:xfrm>
          <a:prstGeom prst="smileyFace">
            <a:avLst>
              <a:gd name="adj" fmla="val 4653"/>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400" b="1" dirty="0">
                <a:solidFill>
                  <a:srgbClr val="FF0000"/>
                </a:solidFill>
              </a:rPr>
              <a:t>ما هو </a:t>
            </a:r>
            <a:r>
              <a:rPr lang="ar-IQ" sz="2400" b="1" dirty="0" err="1">
                <a:solidFill>
                  <a:srgbClr val="FF0000"/>
                </a:solidFill>
              </a:rPr>
              <a:t>المركب ؟</a:t>
            </a:r>
            <a:r>
              <a:rPr lang="ar-IQ" sz="2400" b="1" dirty="0">
                <a:solidFill>
                  <a:srgbClr val="FF0000"/>
                </a:solidFill>
              </a:rPr>
              <a:t>  </a:t>
            </a:r>
          </a:p>
        </p:txBody>
      </p:sp>
      <p:sp>
        <p:nvSpPr>
          <p:cNvPr id="17" name="Line 2"/>
          <p:cNvSpPr>
            <a:spLocks noChangeShapeType="1"/>
          </p:cNvSpPr>
          <p:nvPr/>
        </p:nvSpPr>
        <p:spPr bwMode="auto">
          <a:xfrm flipH="1" flipV="1">
            <a:off x="4788024" y="4005064"/>
            <a:ext cx="720080" cy="0"/>
          </a:xfrm>
          <a:prstGeom prst="line">
            <a:avLst/>
          </a:prstGeom>
          <a:ln>
            <a:headEnd/>
            <a:tailEnd type="triangle" w="med" len="med"/>
          </a:ln>
        </p:spPr>
        <p:style>
          <a:lnRef idx="3">
            <a:schemeClr val="accent2"/>
          </a:lnRef>
          <a:fillRef idx="0">
            <a:schemeClr val="accent2"/>
          </a:fillRef>
          <a:effectRef idx="2">
            <a:schemeClr val="accent2"/>
          </a:effectRef>
          <a:fontRef idx="minor">
            <a:schemeClr val="tx1"/>
          </a:fontRef>
        </p:style>
        <p:txBody>
          <a:bodyPr vert="horz" wrap="square" lIns="91440" tIns="45720" rIns="91440" bIns="45720" numCol="1" anchor="t" anchorCtr="0" compatLnSpc="1">
            <a:prstTxWarp prst="textNoShape">
              <a:avLst/>
            </a:prstTxWarp>
          </a:bodyPr>
          <a:lstStyle/>
          <a:p>
            <a:endParaRPr lang="ar-IQ"/>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lstStyle/>
          <a:p>
            <a:pPr lvl="0" algn="just">
              <a:buNone/>
            </a:pPr>
            <a:r>
              <a:rPr lang="en-US" dirty="0"/>
              <a:t> 6) Put (10) drops of [Co(H</a:t>
            </a:r>
            <a:r>
              <a:rPr lang="en-US" baseline="-25000" dirty="0"/>
              <a:t>2</a:t>
            </a:r>
            <a:r>
              <a:rPr lang="en-US" dirty="0"/>
              <a:t>O)</a:t>
            </a:r>
            <a:r>
              <a:rPr lang="en-US" baseline="-25000" dirty="0"/>
              <a:t>6</a:t>
            </a:r>
            <a:r>
              <a:rPr lang="en-US" dirty="0"/>
              <a:t>]</a:t>
            </a:r>
            <a:r>
              <a:rPr lang="en-US" baseline="30000" dirty="0"/>
              <a:t>2+</a:t>
            </a:r>
            <a:r>
              <a:rPr lang="en-US" dirty="0"/>
              <a:t> solution in a sixth test tube, add (2) drops of acetic acid (CH</a:t>
            </a:r>
            <a:r>
              <a:rPr lang="en-US" baseline="-25000" dirty="0"/>
              <a:t>3</a:t>
            </a:r>
            <a:r>
              <a:rPr lang="en-US" dirty="0"/>
              <a:t>COOH), observe the change, add (2) drops of sodium nitrite (NaNO</a:t>
            </a:r>
            <a:r>
              <a:rPr lang="en-US" baseline="-25000" dirty="0"/>
              <a:t>2</a:t>
            </a:r>
            <a:r>
              <a:rPr lang="en-US" dirty="0"/>
              <a:t>), observe the change and write down your notices after each </a:t>
            </a:r>
            <a:r>
              <a:rPr lang="ar-IQ" dirty="0"/>
              <a:t>  </a:t>
            </a:r>
            <a:r>
              <a:rPr lang="en-US" dirty="0"/>
              <a:t>addition.                                                                   </a:t>
            </a:r>
          </a:p>
          <a:p>
            <a:pPr algn="l">
              <a:buNone/>
            </a:pPr>
            <a:endParaRPr lang="ar-IQ" dirty="0"/>
          </a:p>
        </p:txBody>
      </p:sp>
      <p:pic>
        <p:nvPicPr>
          <p:cNvPr id="11266" name="Picture 2" descr="ÙØªÙØ¬Ø© Ø¨Ø­Ø« Ø§ÙØµÙØ± Ø¹Ù 3ION S + ion cobalt"/>
          <p:cNvPicPr>
            <a:picLocks noChangeAspect="1" noChangeArrowheads="1"/>
          </p:cNvPicPr>
          <p:nvPr/>
        </p:nvPicPr>
        <p:blipFill>
          <a:blip r:embed="rId2" cstate="print"/>
          <a:srcRect/>
          <a:stretch>
            <a:fillRect/>
          </a:stretch>
        </p:blipFill>
        <p:spPr bwMode="auto">
          <a:xfrm>
            <a:off x="755576" y="3861048"/>
            <a:ext cx="4464496" cy="2486769"/>
          </a:xfrm>
          <a:prstGeom prst="rect">
            <a:avLst/>
          </a:prstGeom>
          <a:noFill/>
          <a:ln w="57150">
            <a:solidFill>
              <a:srgbClr val="FFC000"/>
            </a:solidFill>
          </a:ln>
        </p:spPr>
      </p:pic>
      <p:pic>
        <p:nvPicPr>
          <p:cNvPr id="11270" name="Picture 6" descr="ÙØªÙØ¬Ø© Ø¨Ø­Ø« Ø§ÙØµÙØ± Ø¹Ù 3ION S + ion cobalt"/>
          <p:cNvPicPr>
            <a:picLocks noChangeAspect="1" noChangeArrowheads="1"/>
          </p:cNvPicPr>
          <p:nvPr/>
        </p:nvPicPr>
        <p:blipFill>
          <a:blip r:embed="rId3" cstate="print"/>
          <a:srcRect/>
          <a:stretch>
            <a:fillRect/>
          </a:stretch>
        </p:blipFill>
        <p:spPr bwMode="auto">
          <a:xfrm>
            <a:off x="5508104" y="3861048"/>
            <a:ext cx="3240360" cy="2520280"/>
          </a:xfrm>
          <a:prstGeom prst="rect">
            <a:avLst/>
          </a:prstGeom>
          <a:noFill/>
          <a:ln w="57150">
            <a:solidFill>
              <a:srgbClr val="FF9900"/>
            </a:solidFill>
          </a:ln>
        </p:spPr>
      </p:pic>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455</TotalTime>
  <Words>1075</Words>
  <Application>Microsoft Office PowerPoint</Application>
  <PresentationFormat>عرض على الشاشة (4:3)</PresentationFormat>
  <Paragraphs>91</Paragraphs>
  <Slides>19</Slides>
  <Notes>0</Notes>
  <HiddenSlides>0</HiddenSlides>
  <MMClips>0</MMClips>
  <ScaleCrop>false</ScaleCrop>
  <HeadingPairs>
    <vt:vector size="4" baseType="variant">
      <vt:variant>
        <vt:lpstr>نسق</vt:lpstr>
      </vt:variant>
      <vt:variant>
        <vt:i4>1</vt:i4>
      </vt:variant>
      <vt:variant>
        <vt:lpstr>عناوين الشرائح</vt:lpstr>
      </vt:variant>
      <vt:variant>
        <vt:i4>19</vt:i4>
      </vt:variant>
    </vt:vector>
  </HeadingPairs>
  <TitlesOfParts>
    <vt:vector size="20" baseType="lpstr">
      <vt:lpstr>سمة Office</vt:lpstr>
      <vt:lpstr>منهاج الكوبلت الالكتروني </vt:lpstr>
      <vt:lpstr>عرض تقديمي في PowerPoint</vt:lpstr>
      <vt:lpstr>عرض تقديمي في PowerPoint</vt:lpstr>
      <vt:lpstr>عرض تقديمي في PowerPoint</vt:lpstr>
      <vt:lpstr>عرض تقديمي في PowerPoint</vt:lpstr>
      <vt:lpstr>عرض تقديمي في PowerPoint</vt:lpstr>
      <vt:lpstr>قارن بين الصورتين  ؟ من معلوماتك السابقة تجد الحل </vt:lpstr>
      <vt:lpstr>عرض تقديمي في PowerPoint</vt:lpstr>
      <vt:lpstr>عرض تقديمي في PowerPoint</vt:lpstr>
      <vt:lpstr>عرض تقديمي في PowerPoint</vt:lpstr>
      <vt:lpstr>عرض تقديمي في PowerPoint</vt:lpstr>
      <vt:lpstr>عرض تقديمي في PowerPoint</vt:lpstr>
      <vt:lpstr> </vt:lpstr>
      <vt:lpstr>عرض تقديمي في PowerPoint</vt:lpstr>
      <vt:lpstr>  ماهي العلاقة بين المركبين اللذان في الصورتين , مبينا الاسم باللغة العربية والأنكليزية لهما  ؟  </vt:lpstr>
      <vt:lpstr> </vt:lpstr>
      <vt:lpstr>عرض تقديمي في PowerPoint</vt:lpstr>
      <vt:lpstr>ما نوع هذه الأيزومرات ؟</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منهاج الكوبلت الالكتروني </dc:title>
  <dc:creator>enas</dc:creator>
  <cp:lastModifiedBy>مستخدم غير معروف</cp:lastModifiedBy>
  <cp:revision>62</cp:revision>
  <dcterms:created xsi:type="dcterms:W3CDTF">2020-03-16T22:29:35Z</dcterms:created>
  <dcterms:modified xsi:type="dcterms:W3CDTF">2020-05-03T07:35:51Z</dcterms:modified>
</cp:coreProperties>
</file>