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72" r:id="rId7"/>
    <p:sldId id="270" r:id="rId8"/>
    <p:sldId id="290" r:id="rId9"/>
    <p:sldId id="264" r:id="rId10"/>
    <p:sldId id="263" r:id="rId11"/>
    <p:sldId id="266" r:id="rId12"/>
    <p:sldId id="275" r:id="rId13"/>
    <p:sldId id="276" r:id="rId14"/>
    <p:sldId id="292" r:id="rId15"/>
    <p:sldId id="296" r:id="rId16"/>
    <p:sldId id="291" r:id="rId17"/>
    <p:sldId id="283" r:id="rId18"/>
    <p:sldId id="280" r:id="rId19"/>
    <p:sldId id="287" r:id="rId20"/>
    <p:sldId id="281" r:id="rId21"/>
    <p:sldId id="288" r:id="rId22"/>
    <p:sldId id="289" r:id="rId23"/>
    <p:sldId id="284" r:id="rId24"/>
    <p:sldId id="267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99"/>
    <a:srgbClr val="00CC66"/>
    <a:srgbClr val="A60E9B"/>
    <a:srgbClr val="ABDC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1" d="100"/>
          <a:sy n="81" d="100"/>
        </p:scale>
        <p:origin x="-10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18/05/1447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Ø¹ÙØµØ± Ø§ÙØ­Ø¯ÙØ¯ - ÙÙØ¶ÙØ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76464" cy="54006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4008" y="620688"/>
            <a:ext cx="396044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b="1" dirty="0"/>
              <a:t>مراجعة كيمياء الحديد </a:t>
            </a:r>
            <a:br>
              <a:rPr lang="ar-IQ" sz="3200" b="1" dirty="0"/>
            </a:br>
            <a:r>
              <a:rPr lang="ar-IQ" sz="3200" b="1" dirty="0"/>
              <a:t> مختبر الكيمياء </a:t>
            </a:r>
            <a:r>
              <a:rPr lang="ar-IQ" sz="3200" b="1" dirty="0" err="1"/>
              <a:t>اللاعضوية</a:t>
            </a:r>
            <a:r>
              <a:rPr lang="ar-IQ" sz="3200" b="1" dirty="0"/>
              <a:t> </a:t>
            </a:r>
            <a:br>
              <a:rPr lang="ar-IQ" sz="3200" b="1" dirty="0"/>
            </a:br>
            <a:r>
              <a:rPr lang="ar-IQ" sz="3200" b="1" dirty="0"/>
              <a:t> مرحلة ثالثة</a:t>
            </a:r>
          </a:p>
          <a:p>
            <a:pPr algn="ctr"/>
            <a:r>
              <a:rPr lang="ar-IQ" sz="3200" b="1" dirty="0"/>
              <a:t>( التعليم </a:t>
            </a:r>
            <a:r>
              <a:rPr lang="ar-IQ" sz="3200" b="1" dirty="0" err="1"/>
              <a:t>الالكتروني</a:t>
            </a:r>
            <a:r>
              <a:rPr lang="ar-IQ" sz="3200" dirty="0" err="1"/>
              <a:t> )</a:t>
            </a:r>
            <a:endParaRPr lang="ar-IQ" sz="3200" dirty="0"/>
          </a:p>
          <a:p>
            <a:pPr algn="ctr"/>
            <a:endParaRPr lang="ar-IQ" sz="3200" dirty="0"/>
          </a:p>
          <a:p>
            <a:pPr algn="ctr"/>
            <a:r>
              <a:rPr lang="ar-IQ" sz="3200" dirty="0"/>
              <a:t> </a:t>
            </a:r>
            <a:r>
              <a:rPr lang="ar-IQ" sz="3200" b="1" dirty="0" smtClean="0">
                <a:solidFill>
                  <a:srgbClr val="00B050"/>
                </a:solidFill>
              </a:rPr>
              <a:t>صباحي ومسائي</a:t>
            </a:r>
            <a:endParaRPr lang="ar-IQ" sz="3200" b="1" dirty="0">
              <a:solidFill>
                <a:srgbClr val="00B050"/>
              </a:solidFill>
            </a:endParaRPr>
          </a:p>
          <a:p>
            <a:pPr algn="ctr"/>
            <a:r>
              <a:rPr lang="ar-IQ" sz="3200" b="1" dirty="0">
                <a:solidFill>
                  <a:srgbClr val="00B050"/>
                </a:solidFill>
              </a:rPr>
              <a:t> </a:t>
            </a:r>
            <a:r>
              <a:rPr lang="ar-IQ" sz="3200" b="1" dirty="0" err="1">
                <a:solidFill>
                  <a:srgbClr val="00B050"/>
                </a:solidFill>
              </a:rPr>
              <a:t>أ.م.</a:t>
            </a:r>
            <a:r>
              <a:rPr lang="ar-IQ" sz="3200" b="1" dirty="0">
                <a:solidFill>
                  <a:srgbClr val="00B050"/>
                </a:solidFill>
              </a:rPr>
              <a:t> ايناس زهير </a:t>
            </a:r>
            <a:r>
              <a:rPr lang="ar-IQ" sz="3200" b="1" dirty="0" smtClean="0">
                <a:solidFill>
                  <a:srgbClr val="00B050"/>
                </a:solidFill>
              </a:rPr>
              <a:t>الهاشمي</a:t>
            </a:r>
          </a:p>
          <a:p>
            <a:pPr algn="ctr"/>
            <a:r>
              <a:rPr lang="ar-IQ" sz="3200" b="1" smtClean="0">
                <a:solidFill>
                  <a:srgbClr val="00B050"/>
                </a:solidFill>
              </a:rPr>
              <a:t>أ.م بيادر فاضل عباس </a:t>
            </a:r>
            <a:endParaRPr lang="ar-IQ" sz="3200" b="1" dirty="0">
              <a:solidFill>
                <a:srgbClr val="00B050"/>
              </a:solidFill>
            </a:endParaRPr>
          </a:p>
          <a:p>
            <a:pPr algn="ctr"/>
            <a:r>
              <a:rPr lang="ar-IQ" sz="3200" b="1" dirty="0" err="1">
                <a:solidFill>
                  <a:srgbClr val="00B050"/>
                </a:solidFill>
              </a:rPr>
              <a:t>م.م.</a:t>
            </a:r>
            <a:r>
              <a:rPr lang="ar-IQ" sz="3200" b="1" dirty="0">
                <a:solidFill>
                  <a:srgbClr val="00B050"/>
                </a:solidFill>
              </a:rPr>
              <a:t> يسرى جليل </a:t>
            </a:r>
          </a:p>
          <a:p>
            <a:endParaRPr lang="ar-IQ" dirty="0"/>
          </a:p>
          <a:p>
            <a:endParaRPr lang="ar-IQ" dirty="0"/>
          </a:p>
        </p:txBody>
      </p:sp>
      <p:pic>
        <p:nvPicPr>
          <p:cNvPr id="9" name="Picture 2" descr="Chemistry4ever - Posts | Facebook"/>
          <p:cNvPicPr>
            <a:picLocks noChangeAspect="1" noChangeArrowheads="1"/>
          </p:cNvPicPr>
          <p:nvPr/>
        </p:nvPicPr>
        <p:blipFill>
          <a:blip r:embed="rId3" cstate="print"/>
          <a:srcRect t="11631"/>
          <a:stretch>
            <a:fillRect/>
          </a:stretch>
        </p:blipFill>
        <p:spPr bwMode="auto">
          <a:xfrm>
            <a:off x="5220072" y="5206309"/>
            <a:ext cx="2016224" cy="134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WytrÄca siÄ zielony galaretowaty osad... - Korepetycjekatow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869160"/>
            <a:ext cx="1971675" cy="17281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dirty="0"/>
              <a:t> </a:t>
            </a:r>
            <a:r>
              <a:rPr lang="en-US" sz="2800" b="1" dirty="0"/>
              <a:t>7)Put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a test tube, add (2) drops of concentrated ammonia NH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dirty="0" err="1"/>
              <a:t>aq</a:t>
            </a:r>
            <a:r>
              <a:rPr lang="en-US" sz="2800" b="1" dirty="0"/>
              <a:t>), you will notice a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blackish green </a:t>
            </a:r>
            <a:r>
              <a:rPr lang="en-US" sz="2800" b="1" dirty="0"/>
              <a:t>precipitate, write down your notices.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2055" name="Picture 7" descr="reactions of aqua ions with ammonia 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6192688" cy="244827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Otrzymywanie Fe(OH)2 i Fe(OH)3 | 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12976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just">
              <a:buNone/>
            </a:pPr>
            <a:r>
              <a:rPr lang="en-US" dirty="0"/>
              <a:t> </a:t>
            </a:r>
            <a:r>
              <a:rPr lang="en-US" sz="2800" b="1" dirty="0"/>
              <a:t>8) 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a test tube, add (2) drops of sodium carbonates (Na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r>
              <a:rPr lang="en-US" sz="2800" b="1" dirty="0"/>
              <a:t>), you will notice a green precipitate, write down your notices.                                                                              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Picture 2" descr="C:\Users\enas\Downloads\co3f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904656" cy="245057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erric Chloride, FeCl3.6H2O, iron (III) chloride, 1kg, PCB, copper ..."/>
          <p:cNvPicPr>
            <a:picLocks noChangeAspect="1" noChangeArrowheads="1"/>
          </p:cNvPicPr>
          <p:nvPr/>
        </p:nvPicPr>
        <p:blipFill>
          <a:blip r:embed="rId2" cstate="print"/>
          <a:srcRect l="28000" r="24000"/>
          <a:stretch>
            <a:fillRect/>
          </a:stretch>
        </p:blipFill>
        <p:spPr bwMode="auto">
          <a:xfrm>
            <a:off x="251520" y="4725144"/>
            <a:ext cx="1512168" cy="1800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Preparing Solution of (Fe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2800" b="1" dirty="0"/>
              <a:t>This solution can be prepared by dissolving ferric chloride salt (FeCl</a:t>
            </a:r>
            <a:r>
              <a:rPr lang="en-US" sz="2800" b="1" baseline="-25000" dirty="0"/>
              <a:t>3</a:t>
            </a:r>
            <a:r>
              <a:rPr lang="en-US" sz="2800" b="1" dirty="0"/>
              <a:t>.6H</a:t>
            </a:r>
            <a:r>
              <a:rPr lang="en-US" sz="2800" b="1" baseline="-25000" dirty="0"/>
              <a:t>2</a:t>
            </a:r>
            <a:r>
              <a:rPr lang="en-US" sz="2800" b="1" dirty="0"/>
              <a:t>O) in water to form a yellow-orange solution due to formation of the complex ion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, which can be abbreviated as (Fe</a:t>
            </a:r>
            <a:r>
              <a:rPr lang="en-US" sz="2800" b="1" baseline="30000" dirty="0"/>
              <a:t>3+</a:t>
            </a:r>
            <a:r>
              <a:rPr lang="en-US" sz="2800" b="1" dirty="0"/>
              <a:t>) to carry out detections.</a:t>
            </a:r>
            <a:endParaRPr lang="ar-IQ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3933056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000" b="1" dirty="0"/>
              <a:t>FeCl</a:t>
            </a:r>
            <a:r>
              <a:rPr lang="en-US" sz="2000" b="1" baseline="-25000" dirty="0"/>
              <a:t>3</a:t>
            </a:r>
            <a:r>
              <a:rPr lang="en-US" sz="2000" b="1" dirty="0"/>
              <a:t>.6H</a:t>
            </a:r>
            <a:r>
              <a:rPr lang="en-US" sz="2000" b="1" baseline="-25000" dirty="0"/>
              <a:t>2</a:t>
            </a:r>
            <a:r>
              <a:rPr lang="en-US" sz="2000" b="1" dirty="0"/>
              <a:t>O  +   H</a:t>
            </a:r>
            <a:r>
              <a:rPr lang="en-US" sz="2000" b="1" baseline="-25000" dirty="0"/>
              <a:t>2</a:t>
            </a:r>
            <a:r>
              <a:rPr lang="en-US" sz="2000" b="1" dirty="0"/>
              <a:t>O             →                         [Fe(H</a:t>
            </a:r>
            <a:r>
              <a:rPr lang="en-US" sz="2000" b="1" baseline="-25000" dirty="0"/>
              <a:t>2</a:t>
            </a:r>
            <a:r>
              <a:rPr lang="en-US" sz="2000" b="1" dirty="0"/>
              <a:t>O)</a:t>
            </a:r>
            <a:r>
              <a:rPr lang="en-US" sz="2000" b="1" baseline="-25000" dirty="0"/>
              <a:t>6</a:t>
            </a:r>
            <a:r>
              <a:rPr lang="en-US" sz="2000" b="1" dirty="0"/>
              <a:t>]</a:t>
            </a:r>
            <a:r>
              <a:rPr lang="en-US" sz="2000" b="1" baseline="30000" dirty="0"/>
              <a:t> 3+  </a:t>
            </a:r>
            <a:endParaRPr lang="en-US" sz="2000" b="1" dirty="0"/>
          </a:p>
          <a:p>
            <a:pPr algn="ctr" rtl="0">
              <a:buNone/>
            </a:pPr>
            <a:r>
              <a:rPr lang="en-US" sz="2000" b="1" dirty="0"/>
              <a:t>      Brown  solid      	                                 clear orange light</a:t>
            </a:r>
          </a:p>
        </p:txBody>
      </p:sp>
      <p:pic>
        <p:nvPicPr>
          <p:cNvPr id="6" name="Picture 2" descr="Question #c2861 | Socr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97152"/>
            <a:ext cx="2304256" cy="136815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2294" name="Picture 6" descr="Ferric chloride | FeCl3 uses with MSDS | Fujairah chem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53136"/>
            <a:ext cx="3312368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pH of Aqueous ferric solution (Fe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030019"/>
          </a:xfrm>
        </p:spPr>
        <p:txBody>
          <a:bodyPr/>
          <a:lstStyle/>
          <a:p>
            <a:pPr indent="12700" algn="just" rtl="0">
              <a:buNone/>
            </a:pPr>
            <a:r>
              <a:rPr lang="en-US" sz="2800" b="1" dirty="0"/>
              <a:t>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 solution in a test tube, measure solution pH by using Litmus paper, you will observe that the solution is very acidic due to the previously mentioned ionization.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11266" name="Picture 2" descr="Iron(III) chlorid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383532" cy="3384376"/>
          </a:xfrm>
          <a:prstGeom prst="rect">
            <a:avLst/>
          </a:prstGeom>
          <a:noFill/>
        </p:spPr>
      </p:pic>
      <p:pic>
        <p:nvPicPr>
          <p:cNvPr id="6" name="Picture 4" descr="Why is aqueous solution of FeCl3 acidic? - Qu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5734050" cy="3456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>
              <a:tabLst>
                <a:tab pos="5473700" algn="l"/>
              </a:tabLst>
            </a:pPr>
            <a:r>
              <a:rPr lang="ar-IQ" sz="3200" b="1" dirty="0"/>
              <a:t>ممكن تفسير الحامضية على ضوء هذا المخطط </a:t>
            </a:r>
          </a:p>
        </p:txBody>
      </p:sp>
      <p:pic>
        <p:nvPicPr>
          <p:cNvPr id="37890" name="Picture 2" descr="complex ions - acidity of the aqua 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496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FF"/>
            </a:solidFill>
          </a:ln>
        </p:spPr>
      </p:pic>
      <p:sp>
        <p:nvSpPr>
          <p:cNvPr id="5" name="5-Point Star 4"/>
          <p:cNvSpPr/>
          <p:nvPr/>
        </p:nvSpPr>
        <p:spPr>
          <a:xfrm>
            <a:off x="971600" y="476672"/>
            <a:ext cx="792088" cy="770384"/>
          </a:xfrm>
          <a:prstGeom prst="star5">
            <a:avLst>
              <a:gd name="adj" fmla="val 2286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Detection of iron (III) (Fe</a:t>
            </a:r>
            <a:r>
              <a:rPr lang="en-US" sz="4400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l" rtl="0">
              <a:buNone/>
            </a:pPr>
            <a:endParaRPr lang="en-US" sz="2800" dirty="0"/>
          </a:p>
        </p:txBody>
      </p:sp>
      <p:pic>
        <p:nvPicPr>
          <p:cNvPr id="4" name="Picture 2" descr="Chemistry4ever - Posts | Facebook"/>
          <p:cNvPicPr>
            <a:picLocks noChangeAspect="1" noChangeArrowheads="1"/>
          </p:cNvPicPr>
          <p:nvPr/>
        </p:nvPicPr>
        <p:blipFill>
          <a:blip r:embed="rId2" cstate="print"/>
          <a:srcRect t="11631"/>
          <a:stretch>
            <a:fillRect/>
          </a:stretch>
        </p:blipFill>
        <p:spPr bwMode="auto">
          <a:xfrm>
            <a:off x="3491880" y="3140968"/>
            <a:ext cx="1847850" cy="218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dirty="0"/>
              <a:t> 1)Put (10) drops of [Fe(H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6</a:t>
            </a:r>
            <a:r>
              <a:rPr lang="en-US" dirty="0"/>
              <a:t>]</a:t>
            </a:r>
            <a:r>
              <a:rPr lang="en-US" baseline="30000" dirty="0"/>
              <a:t>3+</a:t>
            </a:r>
            <a:r>
              <a:rPr lang="en-US" dirty="0"/>
              <a:t> solution in a test tube, add Potassium Permanganate solution (KMnO</a:t>
            </a:r>
            <a:r>
              <a:rPr lang="en-US" baseline="-25000" dirty="0"/>
              <a:t>4</a:t>
            </a:r>
            <a:r>
              <a:rPr lang="en-US" dirty="0"/>
              <a:t>) drop wise, observe the change, and write down your notices.</a:t>
            </a:r>
          </a:p>
          <a:p>
            <a:pPr marL="514350" indent="-514350" algn="l">
              <a:buNone/>
            </a:pPr>
            <a:endParaRPr lang="ar-IQ" dirty="0"/>
          </a:p>
        </p:txBody>
      </p:sp>
      <p:sp>
        <p:nvSpPr>
          <p:cNvPr id="4" name="Smiley Face 3"/>
          <p:cNvSpPr/>
          <p:nvPr/>
        </p:nvSpPr>
        <p:spPr>
          <a:xfrm>
            <a:off x="2051720" y="3212976"/>
            <a:ext cx="5594920" cy="2808312"/>
          </a:xfrm>
          <a:prstGeom prst="smileyFace">
            <a:avLst>
              <a:gd name="adj" fmla="val -4653"/>
            </a:avLst>
          </a:prstGeom>
          <a:solidFill>
            <a:srgbClr val="A60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يوجد  تفاعل   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435280" cy="295232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ar-IQ" dirty="0"/>
              <a:t>   </a:t>
            </a:r>
            <a:r>
              <a:rPr lang="en-US" sz="3000" b="1" dirty="0"/>
              <a:t>2)  Put (10) drops of [Fe(H</a:t>
            </a:r>
            <a:r>
              <a:rPr lang="en-US" sz="3000" b="1" baseline="-25000" dirty="0"/>
              <a:t>2</a:t>
            </a:r>
            <a:r>
              <a:rPr lang="en-US" sz="3000" b="1" dirty="0"/>
              <a:t>O)</a:t>
            </a:r>
            <a:r>
              <a:rPr lang="en-US" sz="3000" b="1" baseline="-25000" dirty="0"/>
              <a:t>6</a:t>
            </a:r>
            <a:r>
              <a:rPr lang="en-US" sz="3000" b="1" dirty="0"/>
              <a:t>]</a:t>
            </a:r>
            <a:r>
              <a:rPr lang="en-US" sz="3000" b="1" baseline="30000" dirty="0"/>
              <a:t>3+</a:t>
            </a:r>
            <a:r>
              <a:rPr lang="en-US" sz="3000" b="1" dirty="0"/>
              <a:t> solution in a </a:t>
            </a:r>
            <a:r>
              <a:rPr lang="ar-IQ" sz="3000" b="1" dirty="0"/>
              <a:t> </a:t>
            </a:r>
            <a:r>
              <a:rPr lang="en-US" sz="3000" b="1" dirty="0"/>
              <a:t>test tube, add (5) drops of thioacetamide solution (CH</a:t>
            </a:r>
            <a:r>
              <a:rPr lang="en-US" sz="3000" b="1" baseline="-25000" dirty="0"/>
              <a:t>3</a:t>
            </a:r>
            <a:r>
              <a:rPr lang="en-US" sz="3000" b="1" dirty="0"/>
              <a:t>CSNH</a:t>
            </a:r>
            <a:r>
              <a:rPr lang="en-US" sz="3000" b="1" baseline="-25000" dirty="0"/>
              <a:t>2</a:t>
            </a:r>
            <a:r>
              <a:rPr lang="en-US" sz="3000" b="1" dirty="0"/>
              <a:t>), observe the change, add (3) drops of diluted hydrochloric acid </a:t>
            </a:r>
            <a:r>
              <a:rPr lang="en-US" sz="3000" b="1" dirty="0" err="1"/>
              <a:t>HCl</a:t>
            </a:r>
            <a:r>
              <a:rPr lang="en-US" sz="3000" b="1" dirty="0"/>
              <a:t>, you will notice a white yellowish precipitate , write </a:t>
            </a:r>
            <a:r>
              <a:rPr lang="ar-IQ" sz="3000" b="1" dirty="0"/>
              <a:t>  </a:t>
            </a:r>
            <a:r>
              <a:rPr lang="en-US" sz="3000" b="1" dirty="0"/>
              <a:t>down your notices.                                                                             </a:t>
            </a:r>
            <a:endParaRPr lang="ar-IQ" b="1" dirty="0"/>
          </a:p>
        </p:txBody>
      </p:sp>
      <p:pic>
        <p:nvPicPr>
          <p:cNvPr id="9218" name="Picture 2" descr="Chapter 20 Oxidation-Reduction Reactions 20.3 Describing Redox ..."/>
          <p:cNvPicPr>
            <a:picLocks noChangeAspect="1" noChangeArrowheads="1"/>
          </p:cNvPicPr>
          <p:nvPr/>
        </p:nvPicPr>
        <p:blipFill>
          <a:blip r:embed="rId2" cstate="print"/>
          <a:srcRect l="8485" t="36963" r="6250" b="15345"/>
          <a:stretch>
            <a:fillRect/>
          </a:stretch>
        </p:blipFill>
        <p:spPr bwMode="auto">
          <a:xfrm>
            <a:off x="827584" y="3501008"/>
            <a:ext cx="7560840" cy="27363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/>
              <a:t>3) Put (10) drops of [Fe(H</a:t>
            </a:r>
            <a:r>
              <a:rPr lang="en-US" sz="2400" b="1" baseline="-25000" dirty="0"/>
              <a:t>2</a:t>
            </a:r>
            <a:r>
              <a:rPr lang="en-US" sz="2400" b="1" dirty="0"/>
              <a:t>O)</a:t>
            </a:r>
            <a:r>
              <a:rPr lang="en-US" sz="2400" b="1" baseline="-25000" dirty="0"/>
              <a:t>6</a:t>
            </a:r>
            <a:r>
              <a:rPr lang="en-US" sz="2400" b="1" dirty="0"/>
              <a:t>]</a:t>
            </a:r>
            <a:r>
              <a:rPr lang="en-US" sz="2400" b="1" baseline="30000" dirty="0"/>
              <a:t>3+</a:t>
            </a:r>
            <a:r>
              <a:rPr lang="en-US" sz="2400" b="1" dirty="0"/>
              <a:t> solution in a test tube, add (2) drops of potassium </a:t>
            </a:r>
            <a:r>
              <a:rPr lang="en-US" sz="2400" b="1" dirty="0" err="1"/>
              <a:t>feeric</a:t>
            </a:r>
            <a:r>
              <a:rPr lang="en-US" sz="2400" b="1" dirty="0"/>
              <a:t> cyanide solution (K</a:t>
            </a:r>
            <a:r>
              <a:rPr lang="en-US" sz="2400" b="1" baseline="-25000" dirty="0"/>
              <a:t>3</a:t>
            </a:r>
            <a:r>
              <a:rPr lang="en-US" sz="2400" b="1" dirty="0"/>
              <a:t>[</a:t>
            </a:r>
            <a:r>
              <a:rPr lang="en-US" sz="2400" b="1" dirty="0" err="1"/>
              <a:t>Fe</a:t>
            </a:r>
            <a:r>
              <a:rPr lang="en-US" sz="2400" b="1" baseline="30000" dirty="0" err="1"/>
              <a:t>III</a:t>
            </a:r>
            <a:r>
              <a:rPr lang="en-US" sz="2400" b="1" dirty="0"/>
              <a:t>(CN)</a:t>
            </a:r>
            <a:r>
              <a:rPr lang="en-US" sz="2400" b="1" baseline="-25000" dirty="0"/>
              <a:t>6</a:t>
            </a:r>
            <a:r>
              <a:rPr lang="en-US" sz="2400" b="1" dirty="0"/>
              <a:t>]), you will notice a brown precipitate , write down your notices.</a:t>
            </a:r>
            <a:br>
              <a:rPr lang="en-US" sz="2400" b="1" dirty="0"/>
            </a:br>
            <a:endParaRPr lang="ar-IQ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5040560" cy="485740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/>
              <a:t>4) Put (10) drops of [Fe(H</a:t>
            </a:r>
            <a:r>
              <a:rPr lang="en-US" b="1" baseline="-25000" dirty="0"/>
              <a:t>2</a:t>
            </a:r>
            <a:r>
              <a:rPr lang="en-US" b="1" dirty="0"/>
              <a:t>O)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3+</a:t>
            </a:r>
            <a:r>
              <a:rPr lang="en-US" b="1" dirty="0"/>
              <a:t> solution in a test tube, add (2) drops of Potassium </a:t>
            </a:r>
            <a:r>
              <a:rPr lang="en-US" b="1" dirty="0" err="1"/>
              <a:t>ferrocyanide</a:t>
            </a:r>
            <a:r>
              <a:rPr lang="en-US" b="1" dirty="0"/>
              <a:t> solution (K</a:t>
            </a:r>
            <a:r>
              <a:rPr lang="en-US" b="1" baseline="-25000" dirty="0"/>
              <a:t>4</a:t>
            </a:r>
            <a:r>
              <a:rPr lang="en-US" b="1" dirty="0"/>
              <a:t>[</a:t>
            </a:r>
            <a:r>
              <a:rPr lang="en-US" b="1" dirty="0" err="1"/>
              <a:t>Fe</a:t>
            </a:r>
            <a:r>
              <a:rPr lang="en-US" b="1" baseline="30000" dirty="0" err="1"/>
              <a:t>II</a:t>
            </a:r>
            <a:r>
              <a:rPr lang="en-US" b="1" dirty="0"/>
              <a:t>(CN)</a:t>
            </a:r>
            <a:r>
              <a:rPr lang="en-US" b="1" baseline="-25000" dirty="0"/>
              <a:t>6</a:t>
            </a:r>
            <a:r>
              <a:rPr lang="en-US" b="1" dirty="0"/>
              <a:t>]), you will notice a blue precipitate, write down your notices.</a:t>
            </a:r>
          </a:p>
          <a:p>
            <a:pPr algn="just">
              <a:buNone/>
            </a:pPr>
            <a:r>
              <a:rPr lang="en-US" b="1" dirty="0"/>
              <a:t>5) Put (10) drops of [Fe(H</a:t>
            </a:r>
            <a:r>
              <a:rPr lang="en-US" b="1" baseline="-25000" dirty="0"/>
              <a:t>2</a:t>
            </a:r>
            <a:r>
              <a:rPr lang="en-US" b="1" dirty="0"/>
              <a:t>O)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3+</a:t>
            </a:r>
            <a:r>
              <a:rPr lang="en-US" b="1" dirty="0"/>
              <a:t> solution in a test tube, add (2) drops of ammonium (or Potassium) </a:t>
            </a:r>
            <a:r>
              <a:rPr lang="en-US" b="1" dirty="0" err="1"/>
              <a:t>thiocyanate</a:t>
            </a:r>
            <a:r>
              <a:rPr lang="en-US" b="1" dirty="0"/>
              <a:t> ( (NH</a:t>
            </a:r>
            <a:r>
              <a:rPr lang="en-US" b="1" baseline="-25000" dirty="0"/>
              <a:t>4</a:t>
            </a:r>
            <a:r>
              <a:rPr lang="en-US" b="1" dirty="0"/>
              <a:t>SCN), you will observe a dark red solution, write down your notices.                                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7" name="Picture 2" descr="http://1.bp.blogspot.com/-qsU_yp7DliQ/TlMFuYS6p2I/AAAAAAAAACs/E_9lcDYSY4g/s320/IMG00302-20110823-0927%2Bblo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4017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emical Equilibrium Labs p ppt video onlin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3816424"/>
          </a:xfrm>
          <a:prstGeom prst="rect">
            <a:avLst/>
          </a:prstGeom>
          <a:noFill/>
        </p:spPr>
      </p:pic>
      <p:pic>
        <p:nvPicPr>
          <p:cNvPr id="3" name="Picture 2" descr="Solutions of NH4NCS, [Fe(H2O)5NCS]2+, and [Fe(H2O6)]3+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705678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C0099"/>
                </a:solidFill>
              </a:rPr>
              <a:t>Chemistry of Iron</a:t>
            </a:r>
            <a:endParaRPr lang="ar-IQ" sz="2800" dirty="0">
              <a:solidFill>
                <a:srgbClr val="CC009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4248472" cy="561662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Ferrous Fe (II) and Ferric Fe(III) form many complexes whose octahedral structure in which the coordination number is six;</a:t>
            </a:r>
          </a:p>
          <a:p>
            <a:pPr algn="l"/>
            <a:r>
              <a:rPr lang="en-US" sz="2400" b="1" dirty="0">
                <a:solidFill>
                  <a:srgbClr val="00CC66"/>
                </a:solidFill>
              </a:rPr>
              <a:t> as in aqueous solutions of ferrous salts (FeSO</a:t>
            </a:r>
            <a:r>
              <a:rPr lang="en-US" sz="2400" b="1" baseline="-25000" dirty="0">
                <a:solidFill>
                  <a:srgbClr val="00CC66"/>
                </a:solidFill>
              </a:rPr>
              <a:t>4</a:t>
            </a:r>
            <a:r>
              <a:rPr lang="en-US" sz="2400" b="1" dirty="0">
                <a:solidFill>
                  <a:srgbClr val="00CC66"/>
                </a:solidFill>
              </a:rPr>
              <a:t>.6H</a:t>
            </a:r>
            <a:r>
              <a:rPr lang="en-US" sz="2400" b="1" baseline="-25000" dirty="0">
                <a:solidFill>
                  <a:srgbClr val="00CC66"/>
                </a:solidFill>
              </a:rPr>
              <a:t>2</a:t>
            </a:r>
            <a:r>
              <a:rPr lang="en-US" sz="2400" b="1" dirty="0">
                <a:solidFill>
                  <a:srgbClr val="00CC66"/>
                </a:solidFill>
              </a:rPr>
              <a:t>O)the complex ion [Fe(H</a:t>
            </a:r>
            <a:r>
              <a:rPr lang="en-US" sz="2400" b="1" baseline="-25000" dirty="0">
                <a:solidFill>
                  <a:srgbClr val="00CC66"/>
                </a:solidFill>
              </a:rPr>
              <a:t>2</a:t>
            </a:r>
            <a:r>
              <a:rPr lang="en-US" sz="2400" b="1" dirty="0">
                <a:solidFill>
                  <a:srgbClr val="00CC66"/>
                </a:solidFill>
              </a:rPr>
              <a:t>O)</a:t>
            </a:r>
            <a:r>
              <a:rPr lang="en-US" sz="2400" b="1" baseline="-25000" dirty="0">
                <a:solidFill>
                  <a:srgbClr val="00CC66"/>
                </a:solidFill>
              </a:rPr>
              <a:t>6</a:t>
            </a:r>
            <a:r>
              <a:rPr lang="en-US" sz="2400" b="1" dirty="0">
                <a:solidFill>
                  <a:srgbClr val="00CC66"/>
                </a:solidFill>
              </a:rPr>
              <a:t>]</a:t>
            </a:r>
            <a:r>
              <a:rPr lang="en-US" sz="2400" b="1" baseline="30000" dirty="0">
                <a:solidFill>
                  <a:srgbClr val="00CC66"/>
                </a:solidFill>
              </a:rPr>
              <a:t>2+</a:t>
            </a:r>
            <a:r>
              <a:rPr lang="en-US" sz="2400" b="1" dirty="0">
                <a:solidFill>
                  <a:srgbClr val="00CC66"/>
                </a:solidFill>
              </a:rPr>
              <a:t> is formed which is very light greenish blue.</a:t>
            </a:r>
            <a:endParaRPr lang="en-US" sz="2400" b="1" dirty="0"/>
          </a:p>
          <a:p>
            <a:pPr algn="l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Where as, the complex ion [Fe(H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</a:rPr>
              <a:t>+3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is formed in aqueous solutions of ferric </a:t>
            </a:r>
          </a:p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salts (FeCl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.6H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O). </a:t>
            </a:r>
          </a:p>
          <a:p>
            <a:pPr algn="l"/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/>
          </a:p>
          <a:p>
            <a:endParaRPr lang="ar-IQ" dirty="0"/>
          </a:p>
          <a:p>
            <a:endParaRPr lang="ar-IQ" dirty="0"/>
          </a:p>
        </p:txBody>
      </p:sp>
      <p:pic>
        <p:nvPicPr>
          <p:cNvPr id="5" name="Picture 2" descr="File:Fe(H2O)6SO4.png - Wikimedia Comm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2275840" cy="1371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4" descr="Iron(III) chloride hexahydrate | H12Cl3FeO6 | ChemSp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880320" cy="223224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63888" y="364502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99792" y="566124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554" name="Picture 2" descr="C:\Users\enas\Downloads\unnam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2420888"/>
            <a:ext cx="1820738" cy="1478657"/>
          </a:xfrm>
          <a:prstGeom prst="rect">
            <a:avLst/>
          </a:prstGeom>
          <a:noFill/>
        </p:spPr>
      </p:pic>
      <p:pic>
        <p:nvPicPr>
          <p:cNvPr id="23556" name="Picture 4" descr="Question #c2861 | Socra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1784226" cy="2304256"/>
          </a:xfrm>
          <a:prstGeom prst="rect">
            <a:avLst/>
          </a:prstGeom>
          <a:noFill/>
        </p:spPr>
      </p:pic>
      <p:pic>
        <p:nvPicPr>
          <p:cNvPr id="23558" name="Picture 6" descr="TIGER - NCSSM Distance Education and Extended Progra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4664"/>
            <a:ext cx="1944216" cy="1800200"/>
          </a:xfrm>
          <a:prstGeom prst="rect">
            <a:avLst/>
          </a:prstGeom>
          <a:ln w="28575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AQA A Level chemistry - A2 Unit 5: Section 3.5.4 Transition Metals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4664"/>
            <a:ext cx="2124075" cy="18002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435280" cy="100811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700" b="1" dirty="0"/>
              <a:t>6) Put (10) drops of [Fe(H</a:t>
            </a:r>
            <a:r>
              <a:rPr lang="en-US" sz="2700" b="1" baseline="-25000" dirty="0"/>
              <a:t>2</a:t>
            </a:r>
            <a:r>
              <a:rPr lang="en-US" sz="2700" b="1" dirty="0"/>
              <a:t>O)</a:t>
            </a:r>
            <a:r>
              <a:rPr lang="en-US" sz="2700" b="1" baseline="-25000" dirty="0"/>
              <a:t>6</a:t>
            </a:r>
            <a:r>
              <a:rPr lang="en-US" sz="2700" b="1" dirty="0"/>
              <a:t>]</a:t>
            </a:r>
            <a:r>
              <a:rPr lang="en-US" sz="2700" b="1" baseline="30000" dirty="0"/>
              <a:t>3+</a:t>
            </a:r>
            <a:r>
              <a:rPr lang="en-US" sz="2700" b="1" dirty="0"/>
              <a:t> solution in a test tube, add  (2) drops of sodium hydroxide solution (</a:t>
            </a:r>
            <a:r>
              <a:rPr lang="en-US" sz="2700" b="1" dirty="0" err="1"/>
              <a:t>NaOH</a:t>
            </a:r>
            <a:r>
              <a:rPr lang="en-US" sz="2700" b="1" dirty="0"/>
              <a:t>), you will notice a dark brown precipitate , write down your notices.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5122" name="AutoShape 2" descr="reactions of aqua ions with hydroxide 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124" name="AutoShape 4" descr="reactions of aqua ions with hydroxide 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126" name="AutoShape 6" descr="reactions of aqua ions with hydroxide 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127" name="Picture 7" descr="C:\Users\enas\Downloads\تنزيل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464496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ÙÙÙÙÙ 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672408" cy="33615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04248" y="5229200"/>
            <a:ext cx="20026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IQ" sz="2000" b="1" dirty="0">
                <a:solidFill>
                  <a:srgbClr val="FF0000"/>
                </a:solidFill>
              </a:rPr>
              <a:t>لاحظ الفرق </a:t>
            </a:r>
            <a:r>
              <a:rPr lang="ar-IQ" sz="2000" b="1" dirty="0" err="1">
                <a:solidFill>
                  <a:srgbClr val="FF0000"/>
                </a:solidFill>
              </a:rPr>
              <a:t>وقارن ؟</a:t>
            </a:r>
            <a:r>
              <a:rPr lang="ar-IQ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452320" y="4653136"/>
            <a:ext cx="914400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100" b="1" dirty="0"/>
              <a:t> 7) Put (10) drops of [Fe(H</a:t>
            </a:r>
            <a:r>
              <a:rPr lang="en-US" sz="3100" b="1" baseline="-25000" dirty="0"/>
              <a:t>2</a:t>
            </a:r>
            <a:r>
              <a:rPr lang="en-US" sz="3100" b="1" dirty="0"/>
              <a:t>O)</a:t>
            </a:r>
            <a:r>
              <a:rPr lang="en-US" sz="3100" b="1" baseline="-25000" dirty="0"/>
              <a:t>6</a:t>
            </a:r>
            <a:r>
              <a:rPr lang="en-US" sz="3100" b="1" dirty="0"/>
              <a:t>]</a:t>
            </a:r>
            <a:r>
              <a:rPr lang="en-US" sz="3100" b="1" baseline="30000" dirty="0"/>
              <a:t>3+</a:t>
            </a:r>
            <a:r>
              <a:rPr lang="en-US" sz="3100" b="1" dirty="0"/>
              <a:t> solution in a test tube, add (2) drops of the concentrated ammonia NH</a:t>
            </a:r>
            <a:r>
              <a:rPr lang="en-US" sz="3100" b="1" baseline="-25000" dirty="0"/>
              <a:t>3</a:t>
            </a:r>
            <a:r>
              <a:rPr lang="en-US" sz="3100" b="1" dirty="0"/>
              <a:t>(</a:t>
            </a:r>
            <a:r>
              <a:rPr lang="en-US" sz="3100" b="1" dirty="0" err="1"/>
              <a:t>aq</a:t>
            </a:r>
            <a:r>
              <a:rPr lang="en-US" sz="3100" b="1" dirty="0"/>
              <a:t>), you will notice a dark brown </a:t>
            </a:r>
            <a:r>
              <a:rPr lang="en-US" sz="3100" b="1" dirty="0" err="1"/>
              <a:t>preciptate</a:t>
            </a:r>
            <a:r>
              <a:rPr lang="en-US" sz="3100" b="1" dirty="0"/>
              <a:t>, write down your notices.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Picture 2" descr="Otrzymywanie Fe(OH)2 i Fe(OH)3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361431" cy="324036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122" name="Picture 2" descr="Reactions of the Hexaaqua Ions with Ammonia - Chemistry LibreTex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4824536" cy="32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652120" y="1556792"/>
            <a:ext cx="1008112" cy="115212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88024" y="1556792"/>
            <a:ext cx="576064" cy="12961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92080" y="4149080"/>
            <a:ext cx="1224136" cy="7200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dirty="0"/>
              <a:t> 8) </a:t>
            </a:r>
            <a:r>
              <a:rPr lang="en-US" sz="2800" b="1" dirty="0"/>
              <a:t>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 solution in a test tube, add (2) drops of sodium carbonates (Na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r>
              <a:rPr lang="en-US" sz="2800" b="1" dirty="0"/>
              <a:t>), observe the change, and write down your notices.</a:t>
            </a:r>
            <a:endParaRPr lang="en-US" b="1" dirty="0"/>
          </a:p>
          <a:p>
            <a:pPr algn="l">
              <a:buNone/>
            </a:pPr>
            <a:endParaRPr lang="ar-IQ" dirty="0"/>
          </a:p>
        </p:txBody>
      </p:sp>
      <p:pic>
        <p:nvPicPr>
          <p:cNvPr id="11266" name="Picture 2" descr="reactions of aqua ions with carbonate 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696744" cy="257554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queous metal ion reactions - ppt download"/>
          <p:cNvPicPr>
            <a:picLocks noChangeAspect="1" noChangeArrowheads="1"/>
          </p:cNvPicPr>
          <p:nvPr/>
        </p:nvPicPr>
        <p:blipFill>
          <a:blip r:embed="rId2" cstate="print"/>
          <a:srcRect r="6452" b="7865"/>
          <a:stretch>
            <a:fillRect/>
          </a:stretch>
        </p:blipFill>
        <p:spPr bwMode="auto">
          <a:xfrm>
            <a:off x="539552" y="260648"/>
            <a:ext cx="4032448" cy="58326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2" name="Picture 4" descr="Aqueous metal ion reactions - ppt download"/>
          <p:cNvPicPr>
            <a:picLocks noChangeAspect="1" noChangeArrowheads="1"/>
          </p:cNvPicPr>
          <p:nvPr/>
        </p:nvPicPr>
        <p:blipFill>
          <a:blip r:embed="rId3" cstate="print"/>
          <a:srcRect r="5556" b="12392"/>
          <a:stretch>
            <a:fillRect/>
          </a:stretch>
        </p:blipFill>
        <p:spPr bwMode="auto">
          <a:xfrm>
            <a:off x="4716016" y="764704"/>
            <a:ext cx="3960440" cy="56166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3808" y="260648"/>
            <a:ext cx="489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solidFill>
                  <a:srgbClr val="FF0000"/>
                </a:solidFill>
              </a:rPr>
              <a:t>ملاحظات مهمة تبقى معك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740352" y="260648"/>
            <a:ext cx="914400" cy="914400"/>
          </a:xfrm>
          <a:prstGeom prst="star5">
            <a:avLst>
              <a:gd name="adj" fmla="val 20605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8569" y="6165304"/>
            <a:ext cx="26661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IQ" sz="2000" b="1" dirty="0">
                <a:solidFill>
                  <a:srgbClr val="CC0099"/>
                </a:solidFill>
              </a:rPr>
              <a:t>يوجد شيء خطأ حاول </a:t>
            </a:r>
            <a:r>
              <a:rPr lang="ar-IQ" sz="2000" b="1" dirty="0" err="1">
                <a:solidFill>
                  <a:srgbClr val="CC0099"/>
                </a:solidFill>
              </a:rPr>
              <a:t>تجده  ؟</a:t>
            </a:r>
            <a:endParaRPr lang="ar-IQ" sz="2000" b="1" dirty="0">
              <a:solidFill>
                <a:srgbClr val="CC0099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07704" y="5733256"/>
            <a:ext cx="0" cy="648072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827584" y="573325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dirty="0" err="1"/>
              <a:t>؟</a:t>
            </a:r>
            <a:endParaRPr lang="ar-IQ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nas\Downloads\slide_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53" t="3182" r="6927" b="454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enas\Downloads\slide_9.jpg"/>
          <p:cNvPicPr>
            <a:picLocks noChangeAspect="1" noChangeArrowheads="1"/>
          </p:cNvPicPr>
          <p:nvPr/>
        </p:nvPicPr>
        <p:blipFill>
          <a:blip r:embed="rId3" cstate="print"/>
          <a:srcRect l="5512" t="4851" r="4714" b="4851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Preparation of Sodium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ethylenediaminetetraacetatoferrate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(III)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trihydrate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Na [Fe (EDTA)].3H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O: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ar-IQ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544616"/>
          </a:xfrm>
        </p:spPr>
        <p:txBody>
          <a:bodyPr>
            <a:noAutofit/>
          </a:bodyPr>
          <a:lstStyle/>
          <a:p>
            <a:pPr lvl="0" algn="l">
              <a:buNone/>
            </a:pPr>
            <a:r>
              <a:rPr lang="en-US" sz="2000" b="1" dirty="0"/>
              <a:t>Dissolve (0.4 g) of sodium hydroxide in a beaker consists of (10 </a:t>
            </a:r>
            <a:r>
              <a:rPr lang="en-US" sz="2000" b="1" dirty="0" err="1"/>
              <a:t>mL</a:t>
            </a:r>
            <a:r>
              <a:rPr lang="en-US" sz="2000" b="1" dirty="0"/>
              <a:t>) of water then add (3.8g) of  Na</a:t>
            </a:r>
            <a:r>
              <a:rPr lang="en-US" sz="2000" b="1" baseline="-25000" dirty="0"/>
              <a:t>2</a:t>
            </a:r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EDTA.2H</a:t>
            </a:r>
            <a:r>
              <a:rPr lang="en-US" sz="2000" b="1" baseline="-25000" dirty="0"/>
              <a:t>2</a:t>
            </a:r>
            <a:r>
              <a:rPr lang="en-US" sz="2000" b="1" dirty="0"/>
              <a:t>O  solution to the beaker. Heat the mixture gently until the solid dissolves.</a:t>
            </a:r>
          </a:p>
          <a:p>
            <a:pPr lvl="0" algn="l">
              <a:buNone/>
            </a:pPr>
            <a:r>
              <a:rPr lang="en-US" sz="2000" b="1" dirty="0"/>
              <a:t>Dissolve (2.5 g) of iron(III) chloride </a:t>
            </a:r>
            <a:r>
              <a:rPr lang="en-US" sz="2000" b="1" dirty="0" err="1"/>
              <a:t>hexa</a:t>
            </a:r>
            <a:r>
              <a:rPr lang="en-US" sz="2000" b="1" dirty="0"/>
              <a:t> hydrate  in (5 </a:t>
            </a:r>
            <a:r>
              <a:rPr lang="en-US" sz="2000" b="1" dirty="0" err="1"/>
              <a:t>mL</a:t>
            </a:r>
            <a:r>
              <a:rPr lang="en-US" sz="2000" b="1" dirty="0"/>
              <a:t>) of  water in other  beaker.</a:t>
            </a:r>
          </a:p>
          <a:p>
            <a:pPr lvl="0" algn="l">
              <a:buNone/>
            </a:pPr>
            <a:r>
              <a:rPr lang="en-US" sz="2000" b="1" dirty="0"/>
              <a:t>Pour the iron(III) chloride solution into the beaker( step 1), </a:t>
            </a:r>
            <a:r>
              <a:rPr lang="en-US" sz="2000" b="1" dirty="0" err="1"/>
              <a:t>stirr</a:t>
            </a:r>
            <a:r>
              <a:rPr lang="en-US" sz="2000" b="1" dirty="0"/>
              <a:t>  the mixture.</a:t>
            </a:r>
          </a:p>
          <a:p>
            <a:pPr marL="514350" lvl="0" indent="-514350" algn="l">
              <a:buNone/>
            </a:pPr>
            <a:r>
              <a:rPr lang="en-US" sz="2000" b="1" dirty="0"/>
              <a:t>Warm the mixture until the boiling , evaporate gently  some of the water until a yellow powder precipitates appears , this may take about five minutes.</a:t>
            </a:r>
          </a:p>
          <a:p>
            <a:pPr lvl="0" algn="l">
              <a:buNone/>
            </a:pPr>
            <a:r>
              <a:rPr lang="en-US" sz="2000" b="1" dirty="0"/>
              <a:t>Let the mixture cool, collect and filter the precipitate , wash it well with ice-cold </a:t>
            </a:r>
            <a:endParaRPr lang="ar-IQ" sz="2000" b="1" dirty="0"/>
          </a:p>
          <a:p>
            <a:pPr lvl="0" algn="l">
              <a:buNone/>
            </a:pPr>
            <a:r>
              <a:rPr lang="en-US" sz="2000" b="1" dirty="0"/>
              <a:t>water and ethanol , Dry the resulted crystals, weight  and calculate the ratio</a:t>
            </a:r>
          </a:p>
          <a:p>
            <a:pPr algn="l" rtl="0">
              <a:buNone/>
            </a:pPr>
            <a:endParaRPr lang="en-US" sz="1100" dirty="0"/>
          </a:p>
          <a:p>
            <a:pPr algn="l" rtl="0">
              <a:buNone/>
            </a:pPr>
            <a:endParaRPr lang="en-US" sz="1050" dirty="0"/>
          </a:p>
          <a:p>
            <a:pPr algn="l" rtl="0">
              <a:buNone/>
            </a:pPr>
            <a:r>
              <a:rPr lang="en-US" sz="1050" baseline="30000" dirty="0"/>
              <a:t>-</a:t>
            </a:r>
          </a:p>
          <a:p>
            <a:pPr algn="l" rtl="0">
              <a:buNone/>
            </a:pPr>
            <a:endParaRPr lang="en-US" sz="1050" dirty="0"/>
          </a:p>
          <a:p>
            <a:pPr algn="l" rtl="0">
              <a:buNone/>
            </a:pPr>
            <a:endParaRPr lang="en-US" sz="1050" dirty="0"/>
          </a:p>
          <a:p>
            <a:pPr algn="l" rtl="0">
              <a:buNone/>
            </a:pPr>
            <a:r>
              <a:rPr lang="en-US" sz="1050" dirty="0"/>
              <a:t> </a:t>
            </a:r>
            <a:endParaRPr lang="en-US" sz="900" dirty="0"/>
          </a:p>
          <a:p>
            <a:pPr algn="l">
              <a:buNone/>
            </a:pPr>
            <a:endParaRPr lang="ar-IQ" sz="900" dirty="0"/>
          </a:p>
        </p:txBody>
      </p:sp>
      <p:pic>
        <p:nvPicPr>
          <p:cNvPr id="40962" name="Picture 2" descr="Synthesis of iron(III) EDTA complex, Na[Fe(EDTA].3H2O"/>
          <p:cNvPicPr>
            <a:picLocks noChangeAspect="1" noChangeArrowheads="1"/>
          </p:cNvPicPr>
          <p:nvPr/>
        </p:nvPicPr>
        <p:blipFill>
          <a:blip r:embed="rId2" cstate="print"/>
          <a:srcRect l="11017" t="40302" r="15254" b="41241"/>
          <a:stretch>
            <a:fillRect/>
          </a:stretch>
        </p:blipFill>
        <p:spPr bwMode="auto">
          <a:xfrm>
            <a:off x="395536" y="4797152"/>
            <a:ext cx="8424936" cy="1800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012974"/>
          </a:xfrm>
        </p:spPr>
        <p:txBody>
          <a:bodyPr>
            <a:noAutofit/>
          </a:bodyPr>
          <a:lstStyle/>
          <a:p>
            <a:pPr algn="r"/>
            <a:r>
              <a:rPr lang="ar-IQ" sz="3600" b="1" dirty="0">
                <a:solidFill>
                  <a:srgbClr val="FF0000"/>
                </a:solidFill>
              </a:rPr>
              <a:t>معادلات في </a:t>
            </a:r>
            <a:r>
              <a:rPr lang="ar-IQ" sz="3600" b="1" dirty="0" err="1">
                <a:solidFill>
                  <a:srgbClr val="FF0000"/>
                </a:solidFill>
              </a:rPr>
              <a:t>التفاعل..</a:t>
            </a:r>
            <a:r>
              <a:rPr lang="ar-IQ" sz="3600" b="1" dirty="0">
                <a:solidFill>
                  <a:srgbClr val="FF0000"/>
                </a:solidFill>
              </a:rPr>
              <a:t> لكن ما هي معادلة التفاعل </a:t>
            </a:r>
            <a:r>
              <a:rPr lang="ar-IQ" sz="3600" b="1" dirty="0" err="1">
                <a:solidFill>
                  <a:srgbClr val="FF0000"/>
                </a:solidFill>
              </a:rPr>
              <a:t>ألعامة؟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4" name="صورة 11" descr="C:\Users\enas\Pictures\download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590" t="4367" r="5919" b="31877"/>
          <a:stretch/>
        </p:blipFill>
        <p:spPr bwMode="auto">
          <a:xfrm>
            <a:off x="971600" y="1700808"/>
            <a:ext cx="3312368" cy="201622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1" descr="C:\Users\enas\Pictures\Ferric-sodium-EDTA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Synthesis of iron(III) EDTA complex, Na[Fe(EDTA].3H2O"/>
          <p:cNvPicPr>
            <a:picLocks noChangeAspect="1" noChangeArrowheads="1"/>
          </p:cNvPicPr>
          <p:nvPr/>
        </p:nvPicPr>
        <p:blipFill>
          <a:blip r:embed="rId4" cstate="print"/>
          <a:srcRect l="30240" t="26262" r="34307" b="71207"/>
          <a:stretch>
            <a:fillRect/>
          </a:stretch>
        </p:blipFill>
        <p:spPr bwMode="auto">
          <a:xfrm>
            <a:off x="1547664" y="3861048"/>
            <a:ext cx="5616624" cy="8640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39942" name="Picture 6" descr="Synthesis of iron(III) EDTA complex, Na[Fe(EDTA].3H2O"/>
          <p:cNvPicPr>
            <a:picLocks noChangeAspect="1" noChangeArrowheads="1"/>
          </p:cNvPicPr>
          <p:nvPr/>
        </p:nvPicPr>
        <p:blipFill>
          <a:blip r:embed="rId4" cstate="print"/>
          <a:srcRect l="21898" t="36051" r="21794" b="60995"/>
          <a:stretch>
            <a:fillRect/>
          </a:stretch>
        </p:blipFill>
        <p:spPr bwMode="auto">
          <a:xfrm>
            <a:off x="1403648" y="4941168"/>
            <a:ext cx="6480720" cy="936104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chemeClr val="accent6">
                    <a:lumMod val="50000"/>
                  </a:schemeClr>
                </a:solidFill>
              </a:rPr>
              <a:t>Questions 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/>
          <a:lstStyle/>
          <a:p>
            <a:pPr lvl="0" algn="l">
              <a:buNone/>
            </a:pPr>
            <a:r>
              <a:rPr lang="en-US" dirty="0"/>
              <a:t>1</a:t>
            </a:r>
            <a:r>
              <a:rPr lang="en-US" b="1" dirty="0"/>
              <a:t>) What is the benefit of using </a:t>
            </a:r>
            <a:r>
              <a:rPr lang="en-US" b="1" dirty="0" err="1"/>
              <a:t>NaOH</a:t>
            </a:r>
            <a:r>
              <a:rPr lang="en-US" b="1" dirty="0"/>
              <a:t>? </a:t>
            </a:r>
          </a:p>
          <a:p>
            <a:pPr lvl="0" algn="l">
              <a:buNone/>
            </a:pPr>
            <a:r>
              <a:rPr lang="en-US" b="1" dirty="0"/>
              <a:t>2) Which of these </a:t>
            </a:r>
            <a:r>
              <a:rPr lang="en-US" b="1" dirty="0" err="1"/>
              <a:t>ligands</a:t>
            </a:r>
            <a:r>
              <a:rPr lang="en-US" b="1" dirty="0"/>
              <a:t> is a </a:t>
            </a:r>
            <a:r>
              <a:rPr lang="en-US" b="1" dirty="0" err="1"/>
              <a:t>chelate</a:t>
            </a:r>
            <a:r>
              <a:rPr lang="en-US" b="1" dirty="0"/>
              <a:t> (OH</a:t>
            </a:r>
            <a:r>
              <a:rPr lang="en-US" b="1" baseline="30000" dirty="0"/>
              <a:t>-</a:t>
            </a:r>
            <a:r>
              <a:rPr lang="en-US" b="1" dirty="0"/>
              <a:t>, CN</a:t>
            </a:r>
            <a:r>
              <a:rPr lang="en-US" b="1" baseline="30000" dirty="0"/>
              <a:t>-</a:t>
            </a:r>
            <a:r>
              <a:rPr lang="en-US" b="1" dirty="0"/>
              <a:t>, and H</a:t>
            </a:r>
            <a:r>
              <a:rPr lang="en-US" b="1" baseline="-25000" dirty="0"/>
              <a:t>2</a:t>
            </a:r>
            <a:r>
              <a:rPr lang="en-US" b="1" dirty="0"/>
              <a:t>NCH</a:t>
            </a:r>
            <a:r>
              <a:rPr lang="en-US" b="1" baseline="-25000" dirty="0"/>
              <a:t>2</a:t>
            </a:r>
            <a:r>
              <a:rPr lang="en-US" b="1" dirty="0"/>
              <a:t>CH</a:t>
            </a:r>
            <a:r>
              <a:rPr lang="en-US" b="1" baseline="-25000" dirty="0"/>
              <a:t>2</a:t>
            </a:r>
            <a:r>
              <a:rPr lang="en-US" b="1" dirty="0"/>
              <a:t>NH)?</a:t>
            </a:r>
          </a:p>
          <a:p>
            <a:pPr lvl="0" algn="l">
              <a:buNone/>
            </a:pPr>
            <a:r>
              <a:rPr lang="en-US" b="1" dirty="0"/>
              <a:t>3) Does this experiment depend on oxidation and reduction principle?</a:t>
            </a:r>
          </a:p>
          <a:p>
            <a:pPr lvl="0" algn="l">
              <a:buNone/>
            </a:pPr>
            <a:r>
              <a:rPr lang="en-US" b="1" dirty="0"/>
              <a:t>4) Write down this complex preparation equations</a:t>
            </a:r>
            <a:endParaRPr lang="ar-IQ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7380312" y="1700808"/>
            <a:ext cx="648072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upload.wikimedia.org/wikipedia/commons/8/86/S%C3%ADran_%C5%BEeleznato-amonn%C3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1403649" cy="11810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22532" name="Picture 4" descr="Sample of iron(II) sulfate heptahydrate"/>
          <p:cNvPicPr>
            <a:picLocks noChangeAspect="1" noChangeArrowheads="1"/>
          </p:cNvPicPr>
          <p:nvPr/>
        </p:nvPicPr>
        <p:blipFill>
          <a:blip r:embed="rId3" cstate="print"/>
          <a:srcRect l="24880" t="23940" r="20311" b="15581"/>
          <a:stretch>
            <a:fillRect/>
          </a:stretch>
        </p:blipFill>
        <p:spPr bwMode="auto">
          <a:xfrm>
            <a:off x="179512" y="4941168"/>
            <a:ext cx="1440160" cy="136815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445624" cy="5649491"/>
          </a:xfrm>
        </p:spPr>
        <p:txBody>
          <a:bodyPr>
            <a:normAutofit fontScale="77500" lnSpcReduction="20000"/>
          </a:bodyPr>
          <a:lstStyle/>
          <a:p>
            <a:pPr lvl="0" algn="l" rtl="0">
              <a:buNone/>
            </a:pPr>
            <a:r>
              <a:rPr lang="en-US" sz="4100" b="1" dirty="0">
                <a:solidFill>
                  <a:srgbClr val="336600"/>
                </a:solidFill>
              </a:rPr>
              <a:t>Preparing a solution of (Fe</a:t>
            </a:r>
            <a:r>
              <a:rPr lang="en-US" sz="4100" b="1" baseline="30000" dirty="0">
                <a:solidFill>
                  <a:srgbClr val="336600"/>
                </a:solidFill>
              </a:rPr>
              <a:t>2+</a:t>
            </a:r>
            <a:r>
              <a:rPr lang="en-US" sz="4100" b="1" dirty="0">
                <a:solidFill>
                  <a:srgbClr val="336600"/>
                </a:solidFill>
              </a:rPr>
              <a:t>):</a:t>
            </a:r>
            <a:endParaRPr lang="en-US" sz="4100" dirty="0">
              <a:solidFill>
                <a:srgbClr val="336600"/>
              </a:solidFill>
            </a:endParaRPr>
          </a:p>
          <a:p>
            <a:pPr algn="l" rtl="0">
              <a:buNone/>
            </a:pPr>
            <a:r>
              <a:rPr lang="en-US" sz="3300" b="1" dirty="0"/>
              <a:t>Iron solution can be prepared by dissolving ammoniac salt of Iron(II) sulfate (NH</a:t>
            </a:r>
            <a:r>
              <a:rPr lang="en-US" sz="3300" b="1" baseline="-25000" dirty="0"/>
              <a:t>4</a:t>
            </a:r>
            <a:r>
              <a:rPr lang="en-US" sz="3300" b="1" dirty="0"/>
              <a:t>)</a:t>
            </a:r>
            <a:r>
              <a:rPr lang="en-US" sz="3300" b="1" baseline="-25000" dirty="0"/>
              <a:t>2</a:t>
            </a:r>
            <a:r>
              <a:rPr lang="en-US" sz="3300" b="1" dirty="0"/>
              <a:t>SO</a:t>
            </a:r>
            <a:r>
              <a:rPr lang="en-US" sz="3300" b="1" baseline="-25000" dirty="0"/>
              <a:t>4</a:t>
            </a:r>
            <a:r>
              <a:rPr lang="en-US" sz="3300" b="1" dirty="0"/>
              <a:t>.FeSO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 or simple iron  sulfate (FeSO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O) in acidic water with </a:t>
            </a:r>
            <a:r>
              <a:rPr lang="en-US" sz="3300" b="1" u="sng" dirty="0">
                <a:solidFill>
                  <a:srgbClr val="FF0000"/>
                </a:solidFill>
              </a:rPr>
              <a:t>H</a:t>
            </a:r>
            <a:r>
              <a:rPr lang="en-US" sz="3300" b="1" u="sng" baseline="-25000" dirty="0">
                <a:solidFill>
                  <a:srgbClr val="FF0000"/>
                </a:solidFill>
              </a:rPr>
              <a:t>2</a:t>
            </a:r>
            <a:r>
              <a:rPr lang="en-US" sz="3300" b="1" u="sng" dirty="0">
                <a:solidFill>
                  <a:srgbClr val="FF0000"/>
                </a:solidFill>
              </a:rPr>
              <a:t>SO</a:t>
            </a:r>
            <a:r>
              <a:rPr lang="en-US" sz="3300" b="1" u="sng" baseline="-25000" dirty="0">
                <a:solidFill>
                  <a:srgbClr val="FF0000"/>
                </a:solidFill>
              </a:rPr>
              <a:t>4</a:t>
            </a:r>
            <a:endParaRPr lang="ar-IQ" sz="3600" b="1" dirty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sz="3300" b="1" baseline="-25000" dirty="0"/>
          </a:p>
          <a:p>
            <a:pPr algn="l" rtl="0">
              <a:buNone/>
            </a:pPr>
            <a:r>
              <a:rPr lang="en-US" sz="3300" b="1" dirty="0"/>
              <a:t> to form bluish light green solution due to the formation of [Fe(H</a:t>
            </a:r>
            <a:r>
              <a:rPr lang="en-US" sz="3300" b="1" baseline="-25000" dirty="0"/>
              <a:t>2</a:t>
            </a:r>
            <a:r>
              <a:rPr lang="en-US" sz="3300" b="1" dirty="0"/>
              <a:t>O)</a:t>
            </a:r>
            <a:r>
              <a:rPr lang="en-US" sz="3300" b="1" baseline="-25000" dirty="0"/>
              <a:t>6</a:t>
            </a:r>
            <a:r>
              <a:rPr lang="en-US" sz="3300" b="1" dirty="0"/>
              <a:t>]</a:t>
            </a:r>
            <a:r>
              <a:rPr lang="en-US" sz="3300" b="1" baseline="30000" dirty="0"/>
              <a:t>2+</a:t>
            </a:r>
            <a:r>
              <a:rPr lang="en-US" sz="3300" b="1" dirty="0"/>
              <a:t>, which can be abbreviated into (Fe</a:t>
            </a:r>
            <a:r>
              <a:rPr lang="en-US" sz="3300" b="1" baseline="30000" dirty="0"/>
              <a:t>2+</a:t>
            </a:r>
            <a:r>
              <a:rPr lang="en-US" sz="3300" b="1" dirty="0"/>
              <a:t>)to carry out detection.</a:t>
            </a:r>
          </a:p>
          <a:p>
            <a:pPr algn="l" rtl="0">
              <a:buNone/>
            </a:pPr>
            <a:endParaRPr lang="en-US" sz="3300" b="1" dirty="0"/>
          </a:p>
          <a:p>
            <a:pPr algn="ctr" rtl="0">
              <a:buNone/>
            </a:pPr>
            <a:r>
              <a:rPr lang="en-US" sz="3300" b="1" dirty="0"/>
              <a:t>               (NH</a:t>
            </a:r>
            <a:r>
              <a:rPr lang="en-US" sz="3300" b="1" baseline="-25000" dirty="0"/>
              <a:t>4</a:t>
            </a:r>
            <a:r>
              <a:rPr lang="en-US" sz="3300" b="1" dirty="0"/>
              <a:t>)</a:t>
            </a:r>
            <a:r>
              <a:rPr lang="en-US" sz="3300" b="1" baseline="-25000" dirty="0"/>
              <a:t>2</a:t>
            </a:r>
            <a:r>
              <a:rPr lang="en-US" sz="3300" b="1" dirty="0"/>
              <a:t>SO</a:t>
            </a:r>
            <a:r>
              <a:rPr lang="en-US" sz="3300" b="1" baseline="-25000" dirty="0"/>
              <a:t>4</a:t>
            </a:r>
            <a:r>
              <a:rPr lang="en-US" sz="3300" b="1" dirty="0"/>
              <a:t>.FeSO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  + H</a:t>
            </a:r>
            <a:r>
              <a:rPr lang="en-US" sz="3300" b="1" baseline="-25000" dirty="0"/>
              <a:t>2</a:t>
            </a:r>
            <a:r>
              <a:rPr lang="en-US" sz="3300" b="1" dirty="0"/>
              <a:t>O    →   [Fe(H</a:t>
            </a:r>
            <a:r>
              <a:rPr lang="en-US" sz="3300" b="1" baseline="-25000" dirty="0"/>
              <a:t>2</a:t>
            </a:r>
            <a:r>
              <a:rPr lang="en-US" sz="3300" b="1" dirty="0"/>
              <a:t>O)</a:t>
            </a:r>
            <a:r>
              <a:rPr lang="en-US" sz="3300" b="1" baseline="-25000" dirty="0"/>
              <a:t>6</a:t>
            </a:r>
            <a:r>
              <a:rPr lang="en-US" sz="3300" b="1" dirty="0"/>
              <a:t>]</a:t>
            </a:r>
            <a:r>
              <a:rPr lang="en-US" sz="3300" b="1" baseline="30000" dirty="0"/>
              <a:t> 2+ </a:t>
            </a:r>
          </a:p>
          <a:p>
            <a:pPr algn="ctr" rtl="0">
              <a:buNone/>
            </a:pPr>
            <a:r>
              <a:rPr lang="en-US" sz="3300" b="1" dirty="0"/>
              <a:t>                   Greenish gray solid      	     clear bluish light green  </a:t>
            </a:r>
          </a:p>
          <a:p>
            <a:pPr algn="ctr" rtl="0">
              <a:buNone/>
            </a:pPr>
            <a:endParaRPr lang="en-US" sz="3300" b="1" dirty="0"/>
          </a:p>
          <a:p>
            <a:pPr algn="ctr" rtl="0">
              <a:buNone/>
            </a:pPr>
            <a:endParaRPr lang="en-US" sz="3300" b="1" dirty="0"/>
          </a:p>
          <a:p>
            <a:pPr algn="ctr" rtl="0">
              <a:buNone/>
            </a:pPr>
            <a:r>
              <a:rPr lang="en-US" sz="3300" b="1" dirty="0"/>
              <a:t>         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  +   H</a:t>
            </a:r>
            <a:r>
              <a:rPr lang="en-US" sz="3300" b="1" baseline="-25000" dirty="0"/>
              <a:t>2</a:t>
            </a:r>
            <a:r>
              <a:rPr lang="en-US" sz="3300" b="1" dirty="0"/>
              <a:t>O           →       [Fe(H</a:t>
            </a:r>
            <a:r>
              <a:rPr lang="en-US" sz="3300" b="1" baseline="-25000" dirty="0"/>
              <a:t>2</a:t>
            </a:r>
            <a:r>
              <a:rPr lang="en-US" sz="3300" b="1" dirty="0"/>
              <a:t>O)</a:t>
            </a:r>
            <a:r>
              <a:rPr lang="en-US" sz="3300" b="1" baseline="-25000" dirty="0"/>
              <a:t>6</a:t>
            </a:r>
            <a:r>
              <a:rPr lang="en-US" sz="3300" b="1" dirty="0"/>
              <a:t>]</a:t>
            </a:r>
            <a:r>
              <a:rPr lang="en-US" sz="3300" b="1" baseline="30000" dirty="0"/>
              <a:t> 2+</a:t>
            </a:r>
            <a:endParaRPr lang="en-US" sz="3300" b="1" dirty="0"/>
          </a:p>
          <a:p>
            <a:pPr algn="ctr" rtl="0">
              <a:buNone/>
            </a:pPr>
            <a:r>
              <a:rPr lang="en-US" sz="3300" b="1" dirty="0"/>
              <a:t>                 Light blue solid 		clear bluish light green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l" rtl="0">
              <a:buNone/>
            </a:pPr>
            <a:r>
              <a:rPr lang="en-US" b="1" dirty="0">
                <a:solidFill>
                  <a:srgbClr val="336600"/>
                </a:solidFill>
              </a:rPr>
              <a:t>pH of Aqueous ferrous solution (Fe</a:t>
            </a:r>
            <a:r>
              <a:rPr lang="en-US" b="1" baseline="30000" dirty="0">
                <a:solidFill>
                  <a:srgbClr val="336600"/>
                </a:solidFill>
              </a:rPr>
              <a:t>2+</a:t>
            </a:r>
            <a:r>
              <a:rPr lang="en-US" b="1" dirty="0">
                <a:solidFill>
                  <a:srgbClr val="336600"/>
                </a:solidFill>
              </a:rPr>
              <a:t>):</a:t>
            </a:r>
            <a:r>
              <a:rPr lang="en-US" b="1" baseline="30000" dirty="0">
                <a:solidFill>
                  <a:srgbClr val="336600"/>
                </a:solidFill>
              </a:rPr>
              <a:t> </a:t>
            </a:r>
            <a:endParaRPr lang="en-US" dirty="0">
              <a:solidFill>
                <a:srgbClr val="336600"/>
              </a:solidFill>
            </a:endParaRPr>
          </a:p>
          <a:p>
            <a:pPr algn="l" rtl="0">
              <a:buNone/>
            </a:pPr>
            <a:r>
              <a:rPr lang="en-US" sz="2800" b="1" dirty="0"/>
              <a:t>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2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in a test tube and measure pH by using Litmus paper </a:t>
            </a:r>
            <a:r>
              <a:rPr lang="en-US" sz="2800" b="1" dirty="0">
                <a:solidFill>
                  <a:srgbClr val="FF0000"/>
                </a:solidFill>
              </a:rPr>
              <a:t>(the reaction starts before adding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, why?). </a:t>
            </a:r>
            <a:r>
              <a:rPr lang="en-US" sz="2800" b="1" dirty="0"/>
              <a:t>you will notice that acidic solution is weak due to weak </a:t>
            </a:r>
            <a:r>
              <a:rPr lang="en-US" sz="2800" b="1" u="sng" dirty="0">
                <a:solidFill>
                  <a:srgbClr val="FF0000"/>
                </a:solidFill>
              </a:rPr>
              <a:t>ionization</a:t>
            </a:r>
            <a:r>
              <a:rPr lang="en-US" sz="2800" b="1" dirty="0"/>
              <a:t>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6145" name="Picture 1" descr="C:\Users\enas\Downloads\unna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2648322" cy="208823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336600"/>
                </a:solidFill>
              </a:rPr>
              <a:t>Detection of iron </a:t>
            </a:r>
            <a:r>
              <a:rPr lang="en-US" dirty="0">
                <a:solidFill>
                  <a:srgbClr val="336600"/>
                </a:solidFill>
              </a:rPr>
              <a:t>(II) </a:t>
            </a:r>
            <a:r>
              <a:rPr lang="en-US" b="1" dirty="0">
                <a:solidFill>
                  <a:srgbClr val="336600"/>
                </a:solidFill>
              </a:rPr>
              <a:t>(Fe</a:t>
            </a:r>
            <a:r>
              <a:rPr lang="en-US" b="1" baseline="30000" dirty="0">
                <a:solidFill>
                  <a:srgbClr val="336600"/>
                </a:solidFill>
              </a:rPr>
              <a:t>2+</a:t>
            </a:r>
            <a:r>
              <a:rPr lang="en-US" b="1" dirty="0">
                <a:solidFill>
                  <a:srgbClr val="336600"/>
                </a:solidFill>
              </a:rPr>
              <a:t>)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5122" name="AutoShape 2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 dirty="0"/>
          </a:p>
        </p:txBody>
      </p:sp>
      <p:pic>
        <p:nvPicPr>
          <p:cNvPr id="4" name="Picture 2" descr="Chemistry4ever - Posts | Facebook"/>
          <p:cNvPicPr>
            <a:picLocks noChangeAspect="1" noChangeArrowheads="1"/>
          </p:cNvPicPr>
          <p:nvPr/>
        </p:nvPicPr>
        <p:blipFill>
          <a:blip r:embed="rId2" cstate="print"/>
          <a:srcRect t="11631"/>
          <a:stretch>
            <a:fillRect/>
          </a:stretch>
        </p:blipFill>
        <p:spPr bwMode="auto">
          <a:xfrm>
            <a:off x="3491880" y="2924944"/>
            <a:ext cx="1847850" cy="218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620689"/>
            <a:ext cx="4464496" cy="3528391"/>
          </a:xfrm>
        </p:spPr>
        <p:txBody>
          <a:bodyPr>
            <a:normAutofit/>
          </a:bodyPr>
          <a:lstStyle/>
          <a:p>
            <a:pPr marL="514350" lvl="0" indent="-514350" algn="l">
              <a:buNone/>
            </a:pPr>
            <a:r>
              <a:rPr lang="en-US" b="1" dirty="0"/>
              <a:t> 1) Put (10) drops of [Fe(H</a:t>
            </a:r>
            <a:r>
              <a:rPr lang="en-US" b="1" baseline="-25000" dirty="0"/>
              <a:t>2</a:t>
            </a:r>
            <a:r>
              <a:rPr lang="en-US" b="1" dirty="0"/>
              <a:t>O)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2+</a:t>
            </a:r>
            <a:r>
              <a:rPr lang="en-US" b="1" dirty="0"/>
              <a:t> solution in a test tube, add Potassium Permanganate solution (KMnO</a:t>
            </a:r>
            <a:r>
              <a:rPr lang="en-US" b="1" baseline="-25000" dirty="0"/>
              <a:t>4</a:t>
            </a:r>
            <a:r>
              <a:rPr lang="en-US" b="1" dirty="0"/>
              <a:t>) drop wise, observe the change, and write down your notices.</a:t>
            </a:r>
          </a:p>
          <a:p>
            <a:pPr marL="514350" indent="-514350" algn="l">
              <a:buNone/>
            </a:pPr>
            <a:endParaRPr lang="ar-IQ" dirty="0"/>
          </a:p>
        </p:txBody>
      </p:sp>
      <p:pic>
        <p:nvPicPr>
          <p:cNvPr id="5" name="Picture 5" descr="ØªØ¬Ø±Ø¨Ø© ØªÙØ§Ø¹Ù Ø¨Ø±ÙÙØºÙØ§Øª Ø§ÙØ¨ÙØªØ§Ø³ÙÙÙ ÙØ¹ ÙØ¨Ø±ÙØªØ§Øª Ø§ÙØ­Ø¯ÙØ¯ Ø§ÙØ«ÙØ§Ø¦Ù (ØªØ­ÙÙ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057" r="10526"/>
          <a:stretch>
            <a:fillRect/>
          </a:stretch>
        </p:blipFill>
        <p:spPr bwMode="auto">
          <a:xfrm>
            <a:off x="467544" y="4365105"/>
            <a:ext cx="4182616" cy="2232248"/>
          </a:xfrm>
          <a:prstGeom prst="rect">
            <a:avLst/>
          </a:prstGeom>
          <a:noFill/>
        </p:spPr>
      </p:pic>
      <p:pic>
        <p:nvPicPr>
          <p:cNvPr id="29698" name="Picture 2" descr="https://fphoto.photoshelter.com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0013" y="-136525"/>
            <a:ext cx="9525" cy="9525"/>
          </a:xfrm>
          <a:prstGeom prst="rect">
            <a:avLst/>
          </a:prstGeom>
          <a:noFill/>
        </p:spPr>
      </p:pic>
      <p:pic>
        <p:nvPicPr>
          <p:cNvPr id="29700" name="Picture 4" descr="https://fphoto.photoshelter.com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0013" y="-136525"/>
            <a:ext cx="9525" cy="9525"/>
          </a:xfrm>
          <a:prstGeom prst="rect">
            <a:avLst/>
          </a:prstGeom>
          <a:noFill/>
        </p:spPr>
      </p:pic>
      <p:pic>
        <p:nvPicPr>
          <p:cNvPr id="29704" name="Picture 8" descr="science chemistry redox reaction potassium permanganat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2700808" cy="4690493"/>
          </a:xfrm>
          <a:prstGeom prst="rect">
            <a:avLst/>
          </a:prstGeom>
          <a:noFill/>
        </p:spPr>
      </p:pic>
      <p:pic>
        <p:nvPicPr>
          <p:cNvPr id="29702" name="Picture 6" descr="science chemistry redox reaction potassium permanganate ..."/>
          <p:cNvPicPr>
            <a:picLocks noChangeAspect="1" noChangeArrowheads="1"/>
          </p:cNvPicPr>
          <p:nvPr/>
        </p:nvPicPr>
        <p:blipFill>
          <a:blip r:embed="rId5" cstate="print"/>
          <a:srcRect l="62227"/>
          <a:stretch>
            <a:fillRect/>
          </a:stretch>
        </p:blipFill>
        <p:spPr bwMode="auto">
          <a:xfrm>
            <a:off x="7596336" y="692696"/>
            <a:ext cx="1008112" cy="4680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20072" y="5589240"/>
            <a:ext cx="34563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تفاعل كبريتات الحديد </a:t>
            </a:r>
            <a:r>
              <a:rPr lang="ar-IQ" sz="2400" b="1" dirty="0" err="1">
                <a:solidFill>
                  <a:schemeClr val="accent6">
                    <a:lumMod val="50000"/>
                  </a:schemeClr>
                </a:solidFill>
              </a:rPr>
              <a:t>الامونياكي</a:t>
            </a:r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 مع </a:t>
            </a:r>
            <a:r>
              <a:rPr lang="ar-IQ" sz="2400" b="1" dirty="0" err="1">
                <a:solidFill>
                  <a:schemeClr val="accent6">
                    <a:lumMod val="50000"/>
                  </a:schemeClr>
                </a:solidFill>
              </a:rPr>
              <a:t>برمنغنات</a:t>
            </a:r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IQ" sz="2400" b="1" dirty="0" err="1">
                <a:solidFill>
                  <a:schemeClr val="accent6">
                    <a:lumMod val="50000"/>
                  </a:schemeClr>
                </a:solidFill>
              </a:rPr>
              <a:t>البوتاسبوم</a:t>
            </a:r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84482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ar-IQ" sz="2700" b="1" dirty="0"/>
              <a:t>  </a:t>
            </a:r>
            <a:r>
              <a:rPr lang="en-US" sz="2700" b="1" dirty="0"/>
              <a:t> 2) Put (10) drops of [Fe(H</a:t>
            </a:r>
            <a:r>
              <a:rPr lang="en-US" sz="2700" b="1" baseline="-25000" dirty="0"/>
              <a:t>2</a:t>
            </a:r>
            <a:r>
              <a:rPr lang="en-US" sz="2700" b="1" dirty="0"/>
              <a:t>O)</a:t>
            </a:r>
            <a:r>
              <a:rPr lang="en-US" sz="2700" b="1" baseline="-25000" dirty="0"/>
              <a:t>6</a:t>
            </a:r>
            <a:r>
              <a:rPr lang="en-US" sz="2700" b="1" dirty="0"/>
              <a:t>]</a:t>
            </a:r>
            <a:r>
              <a:rPr lang="en-US" sz="2700" b="1" baseline="30000" dirty="0"/>
              <a:t>2+</a:t>
            </a:r>
            <a:r>
              <a:rPr lang="en-US" sz="2700" b="1" dirty="0"/>
              <a:t> solution in a test tube, add (2) drops of potassium ferric cyanide solution (K</a:t>
            </a:r>
            <a:r>
              <a:rPr lang="en-US" sz="2700" b="1" baseline="-25000" dirty="0"/>
              <a:t>3</a:t>
            </a:r>
            <a:r>
              <a:rPr lang="en-US" sz="2700" b="1" dirty="0"/>
              <a:t>[</a:t>
            </a:r>
            <a:r>
              <a:rPr lang="en-US" sz="2700" b="1" dirty="0" err="1"/>
              <a:t>Fe</a:t>
            </a:r>
            <a:r>
              <a:rPr lang="en-US" sz="2700" b="1" baseline="30000" dirty="0" err="1"/>
              <a:t>III</a:t>
            </a:r>
            <a:r>
              <a:rPr lang="en-US" sz="2700" b="1" dirty="0"/>
              <a:t>(CN)</a:t>
            </a:r>
            <a:r>
              <a:rPr lang="en-US" sz="2700" b="1" baseline="-25000" dirty="0"/>
              <a:t>6</a:t>
            </a:r>
            <a:r>
              <a:rPr lang="en-US" sz="2700" b="1" dirty="0"/>
              <a:t>]), you will notice a </a:t>
            </a:r>
            <a:r>
              <a:rPr lang="en-US" sz="2700" b="1" dirty="0">
                <a:solidFill>
                  <a:srgbClr val="002060"/>
                </a:solidFill>
              </a:rPr>
              <a:t>dark blue </a:t>
            </a:r>
            <a:r>
              <a:rPr lang="en-US" sz="2700" b="1" dirty="0"/>
              <a:t>precipitate , and write down your notices.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5292080" cy="5085184"/>
          </a:xfrm>
        </p:spPr>
        <p:txBody>
          <a:bodyPr>
            <a:normAutofit fontScale="77500" lnSpcReduction="20000"/>
          </a:bodyPr>
          <a:lstStyle/>
          <a:p>
            <a:pPr lvl="0" indent="22225" algn="l" rtl="0">
              <a:buNone/>
            </a:pPr>
            <a:r>
              <a:rPr lang="en-US" sz="3100" b="1" dirty="0"/>
              <a:t>3) Put (10) drops of [Fe(H</a:t>
            </a:r>
            <a:r>
              <a:rPr lang="en-US" sz="3100" b="1" baseline="-25000" dirty="0"/>
              <a:t>2</a:t>
            </a:r>
            <a:r>
              <a:rPr lang="en-US" sz="3100" b="1" dirty="0"/>
              <a:t>O)</a:t>
            </a:r>
            <a:r>
              <a:rPr lang="en-US" sz="3100" b="1" baseline="-25000" dirty="0"/>
              <a:t>6</a:t>
            </a:r>
            <a:r>
              <a:rPr lang="en-US" sz="3100" b="1" dirty="0"/>
              <a:t>]</a:t>
            </a:r>
            <a:r>
              <a:rPr lang="en-US" sz="3100" b="1" baseline="30000" dirty="0"/>
              <a:t>2+</a:t>
            </a:r>
            <a:r>
              <a:rPr lang="en-US" sz="3100" b="1" dirty="0"/>
              <a:t> solution in a test tube, add (2) drops of Potassium </a:t>
            </a:r>
            <a:r>
              <a:rPr lang="en-US" sz="3100" b="1" dirty="0" err="1"/>
              <a:t>ferro</a:t>
            </a:r>
            <a:r>
              <a:rPr lang="en-US" sz="3100" b="1" dirty="0"/>
              <a:t> cyanide solution (K</a:t>
            </a:r>
            <a:r>
              <a:rPr lang="en-US" sz="3100" b="1" baseline="-25000" dirty="0"/>
              <a:t>4</a:t>
            </a:r>
            <a:r>
              <a:rPr lang="en-US" sz="3100" b="1" dirty="0"/>
              <a:t>[</a:t>
            </a:r>
            <a:r>
              <a:rPr lang="en-US" sz="3100" b="1" dirty="0" err="1"/>
              <a:t>Fe</a:t>
            </a:r>
            <a:r>
              <a:rPr lang="en-US" sz="3100" b="1" baseline="30000" dirty="0" err="1"/>
              <a:t>II</a:t>
            </a:r>
            <a:r>
              <a:rPr lang="en-US" sz="3100" b="1" dirty="0"/>
              <a:t>(CN)</a:t>
            </a:r>
            <a:r>
              <a:rPr lang="en-US" sz="3100" b="1" baseline="-25000" dirty="0"/>
              <a:t>6</a:t>
            </a:r>
            <a:r>
              <a:rPr lang="en-US" sz="3100" b="1" dirty="0"/>
              <a:t>]), you will notice a </a:t>
            </a:r>
            <a:r>
              <a:rPr lang="en-US" sz="3100" b="1" u="sng" dirty="0"/>
              <a:t>white</a:t>
            </a:r>
            <a:r>
              <a:rPr lang="en-US" sz="3100" b="1" dirty="0"/>
              <a:t> precipitate, and write down your notices (the precipitate will change to </a:t>
            </a:r>
            <a:r>
              <a:rPr lang="en-US" sz="3100" b="1" dirty="0">
                <a:solidFill>
                  <a:srgbClr val="002060"/>
                </a:solidFill>
              </a:rPr>
              <a:t>blue</a:t>
            </a:r>
            <a:r>
              <a:rPr lang="en-US" sz="3100" b="1" dirty="0"/>
              <a:t> when exposed to air due to oxidation).  </a:t>
            </a:r>
          </a:p>
          <a:p>
            <a:pPr lvl="0" indent="22225" algn="l" rtl="0">
              <a:buNone/>
            </a:pPr>
            <a:endParaRPr lang="en-US" sz="3100" b="1" dirty="0"/>
          </a:p>
          <a:p>
            <a:pPr indent="-68263" algn="l" rtl="0">
              <a:buNone/>
            </a:pPr>
            <a:r>
              <a:rPr lang="en-US" sz="3100" b="1" dirty="0"/>
              <a:t>4) Put (10) drops of [Fe(H</a:t>
            </a:r>
            <a:r>
              <a:rPr lang="en-US" sz="3100" b="1" baseline="-25000" dirty="0"/>
              <a:t>2</a:t>
            </a:r>
            <a:r>
              <a:rPr lang="en-US" sz="3100" b="1" dirty="0"/>
              <a:t>O)</a:t>
            </a:r>
            <a:r>
              <a:rPr lang="en-US" sz="3100" b="1" baseline="-25000" dirty="0"/>
              <a:t>6</a:t>
            </a:r>
            <a:r>
              <a:rPr lang="en-US" sz="3100" b="1" dirty="0"/>
              <a:t>]</a:t>
            </a:r>
            <a:r>
              <a:rPr lang="en-US" sz="3100" b="1" baseline="30000" dirty="0"/>
              <a:t>2+</a:t>
            </a:r>
            <a:r>
              <a:rPr lang="en-US" sz="3100" b="1" dirty="0"/>
              <a:t> solution in a test tube, add (2) drops of ammonium or Potassium  </a:t>
            </a:r>
            <a:r>
              <a:rPr lang="en-US" sz="3100" b="1" dirty="0" err="1"/>
              <a:t>thiocyanate</a:t>
            </a:r>
            <a:r>
              <a:rPr lang="en-US" sz="3100" b="1" dirty="0"/>
              <a:t> ( (NH</a:t>
            </a:r>
            <a:r>
              <a:rPr lang="en-US" sz="3100" b="1" baseline="-25000" dirty="0"/>
              <a:t>4</a:t>
            </a:r>
            <a:r>
              <a:rPr lang="en-US" sz="3100" b="1" dirty="0"/>
              <a:t>SCN or KSCN), observe the change, and write down your notices.</a:t>
            </a:r>
          </a:p>
          <a:p>
            <a:pPr lvl="0" algn="l" rtl="0">
              <a:buNone/>
            </a:pPr>
            <a:endParaRPr lang="en-US" b="1" dirty="0"/>
          </a:p>
          <a:p>
            <a:pPr lvl="0" algn="just" rtl="0">
              <a:buNone/>
            </a:pPr>
            <a:endParaRPr lang="en-US" sz="2600" b="1" dirty="0"/>
          </a:p>
          <a:p>
            <a:pPr marL="514350" indent="-514350" algn="l">
              <a:buNone/>
            </a:pPr>
            <a:endParaRPr lang="ar-IQ" dirty="0"/>
          </a:p>
          <a:p>
            <a:pPr algn="l">
              <a:buNone/>
            </a:pPr>
            <a:endParaRPr lang="ar-IQ" dirty="0"/>
          </a:p>
        </p:txBody>
      </p:sp>
      <p:pic>
        <p:nvPicPr>
          <p:cNvPr id="4100" name="Picture 4" descr="http://3.bp.blogspot.com/-gGmHJBkpJMc/TlMFaALFViI/AAAAAAAAACk/CrbE4K7x0h0/s320/IMG00301-20110823-0926%2B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dirty="0"/>
              <a:t> </a:t>
            </a:r>
            <a:r>
              <a:rPr lang="en-US" sz="2800" b="1" dirty="0"/>
              <a:t>5) 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test tube, add (5) drops of </a:t>
            </a:r>
            <a:r>
              <a:rPr lang="en-US" sz="2800" b="1" dirty="0" err="1"/>
              <a:t>thio</a:t>
            </a:r>
            <a:r>
              <a:rPr lang="en-US" sz="2800" b="1" dirty="0"/>
              <a:t> </a:t>
            </a:r>
            <a:r>
              <a:rPr lang="en-US" sz="2800" b="1" dirty="0" err="1"/>
              <a:t>acetamide</a:t>
            </a:r>
            <a:r>
              <a:rPr lang="en-US" sz="2800" b="1" dirty="0"/>
              <a:t> solution (CH</a:t>
            </a:r>
            <a:r>
              <a:rPr lang="en-US" sz="2800" b="1" baseline="-25000" dirty="0"/>
              <a:t>3</a:t>
            </a:r>
            <a:r>
              <a:rPr lang="en-US" sz="2800" b="1" dirty="0"/>
              <a:t>CSNH</a:t>
            </a:r>
            <a:r>
              <a:rPr lang="en-US" sz="2800" b="1" baseline="-25000" dirty="0"/>
              <a:t>2</a:t>
            </a:r>
            <a:r>
              <a:rPr lang="en-US" sz="2800" b="1" dirty="0"/>
              <a:t>), observe the change, add (3) drops of concentrated ammonia NH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dirty="0" err="1"/>
              <a:t>aq</a:t>
            </a:r>
            <a:r>
              <a:rPr lang="en-US" sz="2800" b="1" dirty="0"/>
              <a:t>), you will notice a </a:t>
            </a:r>
            <a:r>
              <a:rPr lang="en-US" sz="2800" b="1" u="sng" dirty="0"/>
              <a:t>black</a:t>
            </a:r>
            <a:r>
              <a:rPr lang="en-US" sz="2800" b="1" dirty="0"/>
              <a:t> precipitate, and write down your notices.</a:t>
            </a:r>
            <a:endParaRPr lang="en-US" sz="2400" b="1" dirty="0"/>
          </a:p>
          <a:p>
            <a:pPr algn="l">
              <a:buNone/>
            </a:pPr>
            <a:endParaRPr lang="ar-IQ" dirty="0"/>
          </a:p>
        </p:txBody>
      </p:sp>
      <p:pic>
        <p:nvPicPr>
          <p:cNvPr id="3074" name="Picture 2" descr="Thioacetamid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1152128" cy="22322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Soubor:Sulfid Å¾eleznatÃ½.PNG â Wikipe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3059832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436510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5373216"/>
            <a:ext cx="10801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ar-IQ" sz="48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Iron(II) sulfate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645024"/>
            <a:ext cx="1656184" cy="223224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5076056" y="4941168"/>
            <a:ext cx="698376" cy="21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4008" y="443711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pic>
        <p:nvPicPr>
          <p:cNvPr id="17" name="Picture 8" descr="ØµÙØºØ© Ø§ÙØ£ÙÙÙÙØ§. ÙÙØ¯Ø±ÙÙØ³ÙØ¯ Ø§ÙØ£ÙÙÙÙÙÙ ÙÙ ÙØ­ÙÙÙ ÙØ§Ø¦Ù ÙÙØ£ÙÙÙÙØ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936104" cy="22322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cience Source - Iron(II) hydroxide precipitate"/>
          <p:cNvPicPr>
            <a:picLocks noChangeAspect="1" noChangeArrowheads="1"/>
          </p:cNvPicPr>
          <p:nvPr/>
        </p:nvPicPr>
        <p:blipFill>
          <a:blip r:embed="rId2" cstate="print"/>
          <a:srcRect l="5874" r="6761" b="9698"/>
          <a:stretch>
            <a:fillRect/>
          </a:stretch>
        </p:blipFill>
        <p:spPr bwMode="auto">
          <a:xfrm>
            <a:off x="251520" y="4149080"/>
            <a:ext cx="8711952" cy="25202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363272" cy="5832648"/>
          </a:xfrm>
        </p:spPr>
        <p:txBody>
          <a:bodyPr/>
          <a:lstStyle/>
          <a:p>
            <a:pPr lvl="0" algn="just">
              <a:buNone/>
            </a:pPr>
            <a:r>
              <a:rPr lang="ar-IQ" dirty="0"/>
              <a:t>  </a:t>
            </a:r>
            <a:r>
              <a:rPr lang="en-US" dirty="0"/>
              <a:t> </a:t>
            </a:r>
            <a:r>
              <a:rPr lang="en-US" sz="2800" b="1" dirty="0"/>
              <a:t>6) 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a test tube, add (2) drops of sodium hydroxide solution (</a:t>
            </a:r>
            <a:r>
              <a:rPr lang="en-US" sz="2800" b="1" dirty="0" err="1"/>
              <a:t>NaOH</a:t>
            </a:r>
            <a:r>
              <a:rPr lang="en-US" sz="2800" b="1" dirty="0"/>
              <a:t>), you will notice a </a:t>
            </a:r>
            <a:r>
              <a:rPr lang="en-US" sz="2800" b="1" dirty="0">
                <a:solidFill>
                  <a:srgbClr val="336600"/>
                </a:solidFill>
              </a:rPr>
              <a:t>blackish green </a:t>
            </a:r>
            <a:r>
              <a:rPr lang="en-US" sz="2800" b="1" dirty="0"/>
              <a:t>precipitate, write down your notices.                                                   </a:t>
            </a:r>
            <a:endParaRPr lang="ar-IQ" sz="2400" b="1" dirty="0"/>
          </a:p>
        </p:txBody>
      </p:sp>
      <p:sp>
        <p:nvSpPr>
          <p:cNvPr id="1026" name="AutoShape 2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8" name="AutoShape 4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0" name="AutoShape 6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" name="Picture 3" descr="C:\Users\enas\Downloads\fe2o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6912768" cy="194421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1238</Words>
  <Application>Microsoft Office PowerPoint</Application>
  <PresentationFormat>On-screen Show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سمة Office</vt:lpstr>
      <vt:lpstr>PowerPoint Presentation</vt:lpstr>
      <vt:lpstr>Chemistry of Iron</vt:lpstr>
      <vt:lpstr> </vt:lpstr>
      <vt:lpstr>PowerPoint Presentation</vt:lpstr>
      <vt:lpstr>Detection of iron (II) (Fe2+)  </vt:lpstr>
      <vt:lpstr>PowerPoint Presentation</vt:lpstr>
      <vt:lpstr>      2) Put (10) drops of [Fe(H2O)6]2+ solution in a test tube, add (2) drops of potassium ferric cyanide solution (K3[FeIII(CN)6]), you will notice a dark blue precipitate , and write down your notices.  </vt:lpstr>
      <vt:lpstr>PowerPoint Presentation</vt:lpstr>
      <vt:lpstr>PowerPoint Presentation</vt:lpstr>
      <vt:lpstr>PowerPoint Presentation</vt:lpstr>
      <vt:lpstr>PowerPoint Presentation</vt:lpstr>
      <vt:lpstr>Preparing Solution of (Fe3+): </vt:lpstr>
      <vt:lpstr>pH of Aqueous ferric solution (Fe3+): </vt:lpstr>
      <vt:lpstr>ممكن تفسير الحامضية على ضوء هذا المخطط </vt:lpstr>
      <vt:lpstr>PowerPoint Presentation</vt:lpstr>
      <vt:lpstr>PowerPoint Presentation</vt:lpstr>
      <vt:lpstr>PowerPoint Presentation</vt:lpstr>
      <vt:lpstr>3) Put (10) drops of [Fe(H2O)6]3+ solution in a test tube, add (2) drops of potassium feeric cyanide solution (K3[FeIII(CN)6]), you will notice a brown precipitate , write down your notices. </vt:lpstr>
      <vt:lpstr>PowerPoint Presentation</vt:lpstr>
      <vt:lpstr>6) Put (10) drops of [Fe(H2O)6]3+ solution in a test tube, add  (2) drops of sodium hydroxide solution (NaOH), you will notice a dark brown precipitate , write down your notices.  </vt:lpstr>
      <vt:lpstr> 7) Put (10) drops of [Fe(H2O)6]3+ solution in a test tube, add (2) drops of the concentrated ammonia NH3(aq), you will notice a dark brown preciptate, write down your notices. </vt:lpstr>
      <vt:lpstr>PowerPoint Presentation</vt:lpstr>
      <vt:lpstr>PowerPoint Presentation</vt:lpstr>
      <vt:lpstr>PowerPoint Presentation</vt:lpstr>
      <vt:lpstr>Preparation of Sodium ethylenediaminetetraacetatoferrate (III) trihydrate Na [Fe (EDTA)].3H2O: </vt:lpstr>
      <vt:lpstr>معادلات في التفاعل.. لكن ما هي معادلة التفاعل ألعامة؟</vt:lpstr>
      <vt:lpstr>Questions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enas</dc:creator>
  <cp:lastModifiedBy>Maher</cp:lastModifiedBy>
  <cp:revision>72</cp:revision>
  <dcterms:created xsi:type="dcterms:W3CDTF">2020-04-14T20:46:35Z</dcterms:created>
  <dcterms:modified xsi:type="dcterms:W3CDTF">2025-11-08T19:05:10Z</dcterms:modified>
</cp:coreProperties>
</file>