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2" r:id="rId2"/>
    <p:sldId id="283" r:id="rId3"/>
    <p:sldId id="259" r:id="rId4"/>
    <p:sldId id="287" r:id="rId5"/>
    <p:sldId id="297" r:id="rId6"/>
    <p:sldId id="306" r:id="rId7"/>
    <p:sldId id="307" r:id="rId8"/>
    <p:sldId id="298" r:id="rId9"/>
    <p:sldId id="300" r:id="rId10"/>
    <p:sldId id="301" r:id="rId11"/>
    <p:sldId id="302" r:id="rId12"/>
    <p:sldId id="303" r:id="rId13"/>
    <p:sldId id="304"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58" d="100"/>
          <a:sy n="58" d="100"/>
        </p:scale>
        <p:origin x="1746" y="4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2019-2020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Ali </a:t>
            </a:r>
            <a:r>
              <a:rPr lang="en-US" sz="8000" dirty="0" err="1">
                <a:latin typeface="Times New Roman" panose="02020603050405020304" pitchFamily="18" charset="0"/>
                <a:cs typeface="Times New Roman" panose="02020603050405020304" pitchFamily="18" charset="0"/>
              </a:rPr>
              <a:t>Alhafiz</a:t>
            </a:r>
            <a:endParaRPr lang="en-GB" sz="8000" dirty="0">
              <a:latin typeface="Times New Roman" panose="02020603050405020304" pitchFamily="18" charset="0"/>
              <a:cs typeface="Times New Roman" panose="02020603050405020304" pitchFamily="18" charset="0"/>
            </a:endParaRPr>
          </a:p>
          <a:p>
            <a:pPr marL="0" indent="0" algn="ctr">
              <a:buNone/>
            </a:pPr>
            <a:r>
              <a:rPr lang="en-US" sz="9600" b="1" cap="small" dirty="0">
                <a:latin typeface="Times New Roman" panose="02020603050405020304" pitchFamily="18" charset="0"/>
                <a:cs typeface="Times New Roman" panose="02020603050405020304" pitchFamily="18" charset="0"/>
              </a:rPr>
              <a:t>fourth </a:t>
            </a:r>
            <a:r>
              <a:rPr lang="en-US" sz="8000" b="1" cap="small" dirty="0">
                <a:latin typeface="Times New Roman" panose="02020603050405020304" pitchFamily="18" charset="0"/>
                <a:cs typeface="Times New Roman" panose="02020603050405020304" pitchFamily="18" charset="0"/>
              </a:rPr>
              <a:t>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2936" y="1182320"/>
            <a:ext cx="3608309" cy="4532680"/>
          </a:xfrm>
          <a:prstGeom prst="rect">
            <a:avLst/>
          </a:prstGeom>
        </p:spPr>
      </p:pic>
      <p:sp>
        <p:nvSpPr>
          <p:cNvPr id="2" name="Rectangle 1"/>
          <p:cNvSpPr/>
          <p:nvPr/>
        </p:nvSpPr>
        <p:spPr>
          <a:xfrm>
            <a:off x="56561" y="76200"/>
            <a:ext cx="5410200" cy="6555641"/>
          </a:xfrm>
          <a:prstGeom prst="rect">
            <a:avLst/>
          </a:prstGeom>
          <a:solidFill>
            <a:schemeClr val="accent3">
              <a:lumMod val="20000"/>
              <a:lumOff val="80000"/>
            </a:schemeClr>
          </a:solidFill>
        </p:spPr>
        <p:txBody>
          <a:bodyPr wrap="square">
            <a:spAutoFit/>
          </a:bodyPr>
          <a:lstStyle/>
          <a:p>
            <a:r>
              <a:rPr lang="en-GB" sz="2000" b="1" dirty="0">
                <a:solidFill>
                  <a:srgbClr val="000000"/>
                </a:solidFill>
                <a:latin typeface="Times New Roman" panose="02020603050405020304" pitchFamily="18" charset="0"/>
              </a:rPr>
              <a:t>Photovoltaic (PV) </a:t>
            </a:r>
            <a:r>
              <a:rPr lang="en-GB" sz="2000" dirty="0">
                <a:solidFill>
                  <a:srgbClr val="000000"/>
                </a:solidFill>
                <a:latin typeface="Times New Roman" panose="02020603050405020304" pitchFamily="18" charset="0"/>
              </a:rPr>
              <a:t>the word </a:t>
            </a:r>
            <a:r>
              <a:rPr lang="en-GB" sz="2000" b="1" dirty="0">
                <a:solidFill>
                  <a:srgbClr val="000000"/>
                </a:solidFill>
                <a:latin typeface="Times New Roman" panose="02020603050405020304" pitchFamily="18" charset="0"/>
              </a:rPr>
              <a:t>Photovoltaic </a:t>
            </a:r>
            <a:r>
              <a:rPr lang="en-GB" sz="2000" dirty="0">
                <a:solidFill>
                  <a:srgbClr val="000000"/>
                </a:solidFill>
                <a:latin typeface="Times New Roman" panose="02020603050405020304" pitchFamily="18" charset="0"/>
              </a:rPr>
              <a:t>is a combination of the Greek word for Light and the name of the physicist </a:t>
            </a:r>
            <a:r>
              <a:rPr lang="en-GB" sz="2000" dirty="0" err="1">
                <a:solidFill>
                  <a:srgbClr val="000000"/>
                </a:solidFill>
                <a:latin typeface="Times New Roman" panose="02020603050405020304" pitchFamily="18" charset="0"/>
              </a:rPr>
              <a:t>Allesandro</a:t>
            </a:r>
            <a:r>
              <a:rPr lang="en-GB" sz="2000" dirty="0">
                <a:solidFill>
                  <a:srgbClr val="000000"/>
                </a:solidFill>
                <a:latin typeface="Times New Roman" panose="02020603050405020304" pitchFamily="18" charset="0"/>
              </a:rPr>
              <a:t> Volta. It is the best known as a method for generating electric power by using solar cells to convert energy from the sun into electricity </a:t>
            </a:r>
          </a:p>
          <a:p>
            <a:r>
              <a:rPr lang="en-GB" sz="2000" b="1" dirty="0">
                <a:solidFill>
                  <a:srgbClr val="000000"/>
                </a:solidFill>
                <a:latin typeface="Times New Roman" panose="02020603050405020304" pitchFamily="18" charset="0"/>
              </a:rPr>
              <a:t>1904:</a:t>
            </a:r>
            <a:r>
              <a:rPr lang="en-GB" sz="2000" dirty="0">
                <a:solidFill>
                  <a:srgbClr val="000000"/>
                </a:solidFill>
                <a:latin typeface="Times New Roman" panose="02020603050405020304" pitchFamily="18" charset="0"/>
              </a:rPr>
              <a:t>Einstein published his paper on the photoelectric effect. </a:t>
            </a:r>
          </a:p>
          <a:p>
            <a:r>
              <a:rPr lang="en-GB" sz="2000" b="1" dirty="0">
                <a:solidFill>
                  <a:srgbClr val="000000"/>
                </a:solidFill>
                <a:latin typeface="Times New Roman" panose="02020603050405020304" pitchFamily="18" charset="0"/>
              </a:rPr>
              <a:t>1923: </a:t>
            </a:r>
            <a:r>
              <a:rPr lang="en-GB" sz="2000" dirty="0">
                <a:solidFill>
                  <a:srgbClr val="000000"/>
                </a:solidFill>
                <a:latin typeface="Times New Roman" panose="02020603050405020304" pitchFamily="18" charset="0"/>
              </a:rPr>
              <a:t>Albert Einstein received the Nobel Prize for his theories explaining the photoelectric effect. </a:t>
            </a:r>
          </a:p>
          <a:p>
            <a:r>
              <a:rPr lang="en-GB" sz="2000" b="1" dirty="0">
                <a:solidFill>
                  <a:srgbClr val="000000"/>
                </a:solidFill>
                <a:latin typeface="Times New Roman" panose="02020603050405020304" pitchFamily="18" charset="0"/>
              </a:rPr>
              <a:t>1954: </a:t>
            </a:r>
            <a:r>
              <a:rPr lang="en-GB" sz="2000" dirty="0">
                <a:solidFill>
                  <a:srgbClr val="000000"/>
                </a:solidFill>
                <a:latin typeface="Times New Roman" panose="02020603050405020304" pitchFamily="18" charset="0"/>
              </a:rPr>
              <a:t>primary work was performed by Rappaport, </a:t>
            </a:r>
            <a:r>
              <a:rPr lang="en-GB" sz="2000" dirty="0" err="1">
                <a:solidFill>
                  <a:srgbClr val="000000"/>
                </a:solidFill>
                <a:latin typeface="Times New Roman" panose="02020603050405020304" pitchFamily="18" charset="0"/>
              </a:rPr>
              <a:t>Loferski</a:t>
            </a:r>
            <a:r>
              <a:rPr lang="en-GB" sz="2000" dirty="0">
                <a:solidFill>
                  <a:srgbClr val="000000"/>
                </a:solidFill>
                <a:latin typeface="Times New Roman" panose="02020603050405020304" pitchFamily="18" charset="0"/>
              </a:rPr>
              <a:t> and Jenny. Bell Labs researchers Pearson, Chapin, and Fuller reported their discovery of 4.5% efficient silicon solar cells; this was raised to 6% only a few months later (by a work team including Mort Prince</a:t>
            </a:r>
            <a:r>
              <a:rPr lang="en-GB" sz="2000" b="1" dirty="0">
                <a:solidFill>
                  <a:srgbClr val="000000"/>
                </a:solidFill>
                <a:latin typeface="Times New Roman" panose="02020603050405020304" pitchFamily="18" charset="0"/>
              </a:rPr>
              <a:t>)... The photoelectric effect describes the release of positive and negative charge carriers in a solid state when light strikes its surface</a:t>
            </a:r>
            <a:r>
              <a:rPr lang="en-GB" sz="2000" dirty="0">
                <a:solidFill>
                  <a:srgbClr val="000000"/>
                </a:solidFill>
                <a:latin typeface="Times New Roman" panose="02020603050405020304" pitchFamily="18" charset="0"/>
              </a:rPr>
              <a:t>. Over 95% of all the solar cells produced worldwide are composed of the material </a:t>
            </a:r>
            <a:r>
              <a:rPr lang="en-GB" sz="2000" b="1" dirty="0">
                <a:solidFill>
                  <a:srgbClr val="000000"/>
                </a:solidFill>
                <a:latin typeface="Times New Roman" panose="02020603050405020304" pitchFamily="18" charset="0"/>
              </a:rPr>
              <a:t>Silicon (Si). </a:t>
            </a:r>
            <a:endParaRPr lang="en-GB" sz="2000" b="1" dirty="0"/>
          </a:p>
        </p:txBody>
      </p:sp>
    </p:spTree>
    <p:extLst>
      <p:ext uri="{BB962C8B-B14F-4D97-AF65-F5344CB8AC3E}">
        <p14:creationId xmlns:p14="http://schemas.microsoft.com/office/powerpoint/2010/main" val="369518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86" y="914400"/>
            <a:ext cx="6862714" cy="1189867"/>
          </a:xfrm>
          <a:prstGeom prst="rect">
            <a:avLst/>
          </a:prstGeom>
        </p:spPr>
      </p:pic>
      <p:sp>
        <p:nvSpPr>
          <p:cNvPr id="5" name="Rectangle 4"/>
          <p:cNvSpPr/>
          <p:nvPr/>
        </p:nvSpPr>
        <p:spPr>
          <a:xfrm>
            <a:off x="172039" y="228600"/>
            <a:ext cx="4144661" cy="584775"/>
          </a:xfrm>
          <a:prstGeom prst="rect">
            <a:avLst/>
          </a:prstGeom>
          <a:solidFill>
            <a:schemeClr val="accent6"/>
          </a:solidFill>
        </p:spPr>
        <p:txBody>
          <a:bodyPr wrap="none">
            <a:spAutoFit/>
          </a:bodyPr>
          <a:lstStyle/>
          <a:p>
            <a:r>
              <a:rPr lang="en-GB" sz="3200" b="1" dirty="0">
                <a:solidFill>
                  <a:srgbClr val="000000"/>
                </a:solidFill>
                <a:latin typeface="Times New Roman" panose="02020603050405020304" pitchFamily="18" charset="0"/>
              </a:rPr>
              <a:t>Efficiency of solar cell </a:t>
            </a:r>
            <a:endParaRPr lang="en-GB" sz="3200" dirty="0"/>
          </a:p>
        </p:txBody>
      </p:sp>
      <p:pic>
        <p:nvPicPr>
          <p:cNvPr id="6" name="Picture 5"/>
          <p:cNvPicPr>
            <a:picLocks noChangeAspect="1"/>
          </p:cNvPicPr>
          <p:nvPr/>
        </p:nvPicPr>
        <p:blipFill>
          <a:blip r:embed="rId3"/>
          <a:stretch>
            <a:fillRect/>
          </a:stretch>
        </p:blipFill>
        <p:spPr>
          <a:xfrm>
            <a:off x="338186" y="2438400"/>
            <a:ext cx="6672214" cy="2743200"/>
          </a:xfrm>
          <a:prstGeom prst="rect">
            <a:avLst/>
          </a:prstGeom>
        </p:spPr>
      </p:pic>
      <p:pic>
        <p:nvPicPr>
          <p:cNvPr id="11" name="Picture 10"/>
          <p:cNvPicPr>
            <a:picLocks noChangeAspect="1"/>
          </p:cNvPicPr>
          <p:nvPr/>
        </p:nvPicPr>
        <p:blipFill rotWithShape="1">
          <a:blip r:embed="rId4"/>
          <a:srcRect t="76996" b="4201"/>
          <a:stretch/>
        </p:blipFill>
        <p:spPr>
          <a:xfrm>
            <a:off x="29183" y="5410200"/>
            <a:ext cx="8763000" cy="914401"/>
          </a:xfrm>
          <a:prstGeom prst="rect">
            <a:avLst/>
          </a:prstGeom>
        </p:spPr>
      </p:pic>
      <p:pic>
        <p:nvPicPr>
          <p:cNvPr id="12" name="Picture 11"/>
          <p:cNvPicPr>
            <a:picLocks noChangeAspect="1"/>
          </p:cNvPicPr>
          <p:nvPr/>
        </p:nvPicPr>
        <p:blipFill rotWithShape="1">
          <a:blip r:embed="rId4"/>
          <a:srcRect t="2991" r="71850" b="82906"/>
          <a:stretch/>
        </p:blipFill>
        <p:spPr>
          <a:xfrm>
            <a:off x="172039" y="3352800"/>
            <a:ext cx="2847001" cy="685800"/>
          </a:xfrm>
          <a:prstGeom prst="rect">
            <a:avLst/>
          </a:prstGeom>
        </p:spPr>
      </p:pic>
    </p:spTree>
    <p:extLst>
      <p:ext uri="{BB962C8B-B14F-4D97-AF65-F5344CB8AC3E}">
        <p14:creationId xmlns:p14="http://schemas.microsoft.com/office/powerpoint/2010/main" val="413965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2677656"/>
          </a:xfrm>
          <a:prstGeom prst="rect">
            <a:avLst/>
          </a:prstGeom>
          <a:solidFill>
            <a:schemeClr val="bg2"/>
          </a:solidFill>
        </p:spPr>
        <p:txBody>
          <a:bodyPr wrap="square">
            <a:spAutoFit/>
          </a:bodyPr>
          <a:lstStyle/>
          <a:p>
            <a:pPr algn="justLow"/>
            <a:r>
              <a:rPr lang="en-GB" sz="2400" dirty="0">
                <a:solidFill>
                  <a:srgbClr val="000000"/>
                </a:solidFill>
                <a:latin typeface="Times New Roman" panose="02020603050405020304" pitchFamily="18" charset="0"/>
              </a:rPr>
              <a:t>There are several factors affecting the efficiency of a solar cell manufactured materials and methods of manufacture of these cells through contact in addition to the leakage of part of electricity points, which depends on temperature, in addition to other sources of loss is contrary to the cell of a part of solar radiation and resulting loss of electrical resistance in the cell </a:t>
            </a:r>
          </a:p>
          <a:p>
            <a:pPr algn="justLow"/>
            <a:r>
              <a:rPr lang="en-GB" sz="2400" dirty="0">
                <a:solidFill>
                  <a:srgbClr val="000000"/>
                </a:solidFill>
                <a:latin typeface="Times New Roman" panose="02020603050405020304" pitchFamily="18" charset="0"/>
              </a:rPr>
              <a:t>Using </a:t>
            </a:r>
            <a:endParaRPr lang="en-GB" sz="2400" dirty="0"/>
          </a:p>
        </p:txBody>
      </p:sp>
      <p:pic>
        <p:nvPicPr>
          <p:cNvPr id="5" name="Picture 4"/>
          <p:cNvPicPr>
            <a:picLocks noChangeAspect="1"/>
          </p:cNvPicPr>
          <p:nvPr/>
        </p:nvPicPr>
        <p:blipFill>
          <a:blip r:embed="rId2"/>
          <a:stretch>
            <a:fillRect/>
          </a:stretch>
        </p:blipFill>
        <p:spPr>
          <a:xfrm>
            <a:off x="152400" y="2971800"/>
            <a:ext cx="8382000" cy="3511401"/>
          </a:xfrm>
          <a:prstGeom prst="rect">
            <a:avLst/>
          </a:prstGeom>
        </p:spPr>
      </p:pic>
    </p:spTree>
    <p:extLst>
      <p:ext uri="{BB962C8B-B14F-4D97-AF65-F5344CB8AC3E}">
        <p14:creationId xmlns:p14="http://schemas.microsoft.com/office/powerpoint/2010/main" val="410577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6200" y="152400"/>
            <a:ext cx="5562600" cy="6705600"/>
          </a:xfrm>
          <a:prstGeom prst="rect">
            <a:avLst/>
          </a:prstGeom>
          <a:effectLst>
            <a:softEdge rad="812800"/>
          </a:effectLst>
        </p:spPr>
      </p:pic>
      <p:sp>
        <p:nvSpPr>
          <p:cNvPr id="2" name="Rectangle 1"/>
          <p:cNvSpPr/>
          <p:nvPr/>
        </p:nvSpPr>
        <p:spPr>
          <a:xfrm>
            <a:off x="152400" y="152400"/>
            <a:ext cx="5562600" cy="3046988"/>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Using PV modules to generate electricity can significantly reduce pollution. The most energy used in creating solar panels is used to purify and crystallize the semiconductor material. No official numbers are available on the exact amount of energy used to create solar panels because there is no industry standard for making the crystals </a:t>
            </a:r>
            <a:endParaRPr lang="en-GB" sz="2400" dirty="0"/>
          </a:p>
        </p:txBody>
      </p:sp>
      <p:sp>
        <p:nvSpPr>
          <p:cNvPr id="3" name="Rectangle 2"/>
          <p:cNvSpPr/>
          <p:nvPr/>
        </p:nvSpPr>
        <p:spPr>
          <a:xfrm>
            <a:off x="115110" y="3352800"/>
            <a:ext cx="5599889" cy="3416320"/>
          </a:xfrm>
          <a:prstGeom prst="rect">
            <a:avLst/>
          </a:prstGeom>
          <a:solidFill>
            <a:schemeClr val="tx2">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Estimates regarding pollution prevention suggest that producing 1,000 kWh of electricity through solar power can reduce emissions by 8 pounds of </a:t>
            </a:r>
            <a:r>
              <a:rPr lang="en-GB" sz="2400" dirty="0" err="1">
                <a:solidFill>
                  <a:srgbClr val="000000"/>
                </a:solidFill>
                <a:latin typeface="Times New Roman" panose="02020603050405020304" pitchFamily="18" charset="0"/>
              </a:rPr>
              <a:t>sulfur</a:t>
            </a:r>
            <a:r>
              <a:rPr lang="en-GB" sz="2400" dirty="0">
                <a:solidFill>
                  <a:srgbClr val="000000"/>
                </a:solidFill>
                <a:latin typeface="Times New Roman" panose="02020603050405020304" pitchFamily="18" charset="0"/>
              </a:rPr>
              <a:t> dioxide, 5 pounds of nitrogen oxide, and 1,400 pounds of carbon dioxide. Lifetime estimates (over a projected 28 years) average in the thousands of pounds of prevented emissions. </a:t>
            </a:r>
            <a:endParaRPr lang="en-GB" sz="2400" dirty="0"/>
          </a:p>
        </p:txBody>
      </p:sp>
    </p:spTree>
    <p:extLst>
      <p:ext uri="{BB962C8B-B14F-4D97-AF65-F5344CB8AC3E}">
        <p14:creationId xmlns:p14="http://schemas.microsoft.com/office/powerpoint/2010/main" val="228442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52400"/>
            <a:ext cx="7010400" cy="3676650"/>
          </a:xfrm>
          <a:prstGeom prst="rect">
            <a:avLst/>
          </a:prstGeom>
        </p:spPr>
      </p:pic>
      <p:pic>
        <p:nvPicPr>
          <p:cNvPr id="2" name="Picture 2" descr="Image result for waste time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t="21807" b="15742"/>
          <a:stretch/>
        </p:blipFill>
        <p:spPr bwMode="auto">
          <a:xfrm>
            <a:off x="1143000" y="3657600"/>
            <a:ext cx="7162800" cy="3106448"/>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lar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23" y="3169920"/>
            <a:ext cx="5299158" cy="3529924"/>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37565" y="1600200"/>
            <a:ext cx="7521575" cy="549275"/>
          </a:xfrm>
        </p:spPr>
        <p:txBody>
          <a:bodyPr>
            <a:noAutofit/>
          </a:bodyPr>
          <a:lstStyle/>
          <a:p>
            <a:r>
              <a:rPr lang="en-US" sz="6000" dirty="0">
                <a:solidFill>
                  <a:srgbClr val="00B0F0"/>
                </a:solidFill>
              </a:rPr>
              <a:t>Welcome Students!  </a:t>
            </a:r>
            <a:r>
              <a:rPr lang="en-US" sz="6000" dirty="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a:t>To LECTURE seven</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olar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848754" cy="3581400"/>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821" y="2667000"/>
            <a:ext cx="4572000" cy="4093428"/>
          </a:xfrm>
          <a:prstGeom prst="rect">
            <a:avLst/>
          </a:prstGeom>
          <a:solidFill>
            <a:schemeClr val="accent6"/>
          </a:solidFill>
        </p:spPr>
        <p:txBody>
          <a:bodyPr>
            <a:spAutoFit/>
          </a:bodyPr>
          <a:lstStyle/>
          <a:p>
            <a:r>
              <a:rPr lang="en-GB" sz="2000" dirty="0">
                <a:solidFill>
                  <a:srgbClr val="000000"/>
                </a:solidFill>
                <a:latin typeface="Times New Roman" panose="02020603050405020304" pitchFamily="18" charset="0"/>
              </a:rPr>
              <a:t> As for the daily rates for solar energy received in Iraq, we notice that the central region has high proportion of the radiation is due mainly to the influence of the foundation area is Central Air has low clouds compared to the northern area which is the proportion of radiation which a moderate proportion of the large number of clouds and the humidity is low as compared to the southern region that are low, despite being the closest to the equator than the rest of Iraq because of the ratio high humidity. </a:t>
            </a:r>
            <a:endParaRPr lang="en-GB" sz="2000" dirty="0"/>
          </a:p>
        </p:txBody>
      </p:sp>
      <p:sp>
        <p:nvSpPr>
          <p:cNvPr id="3" name="Rectangle 2"/>
          <p:cNvSpPr/>
          <p:nvPr/>
        </p:nvSpPr>
        <p:spPr>
          <a:xfrm>
            <a:off x="152400" y="304800"/>
            <a:ext cx="8763000" cy="584775"/>
          </a:xfrm>
          <a:prstGeom prst="rect">
            <a:avLst/>
          </a:prstGeom>
          <a:solidFill>
            <a:schemeClr val="accent3">
              <a:lumMod val="20000"/>
              <a:lumOff val="80000"/>
            </a:schemeClr>
          </a:solidFill>
        </p:spPr>
        <p:txBody>
          <a:bodyPr wrap="square">
            <a:spAutoFit/>
          </a:bodyPr>
          <a:lstStyle/>
          <a:p>
            <a:pPr algn="ctr"/>
            <a:r>
              <a:rPr lang="en-GB" sz="3200" dirty="0">
                <a:latin typeface="Bookman Old Style" panose="02050604050505020204" pitchFamily="18" charset="0"/>
              </a:rPr>
              <a:t> </a:t>
            </a:r>
            <a:r>
              <a:rPr lang="en-GB" sz="3200" b="1" dirty="0">
                <a:latin typeface="Bookman Old Style" panose="02050604050505020204" pitchFamily="18" charset="0"/>
              </a:rPr>
              <a:t>Solar Power </a:t>
            </a:r>
            <a:endParaRPr lang="en-GB" sz="3200" dirty="0">
              <a:latin typeface="Bookman Old Style" panose="02050604050505020204" pitchFamily="18" charset="0"/>
              <a:cs typeface="Times New Roman" panose="02020603050405020304" pitchFamily="18" charset="0"/>
            </a:endParaRPr>
          </a:p>
        </p:txBody>
      </p:sp>
      <p:sp>
        <p:nvSpPr>
          <p:cNvPr id="2" name="Rectangle 1"/>
          <p:cNvSpPr/>
          <p:nvPr/>
        </p:nvSpPr>
        <p:spPr>
          <a:xfrm>
            <a:off x="257776" y="966350"/>
            <a:ext cx="8657624" cy="1631216"/>
          </a:xfrm>
          <a:prstGeom prst="rect">
            <a:avLst/>
          </a:prstGeom>
          <a:solidFill>
            <a:schemeClr val="bg2">
              <a:lumMod val="90000"/>
            </a:schemeClr>
          </a:solidFill>
        </p:spPr>
        <p:txBody>
          <a:bodyPr wrap="square">
            <a:spAutoFit/>
          </a:bodyPr>
          <a:lstStyle/>
          <a:p>
            <a:r>
              <a:rPr lang="en-GB" sz="2000" b="1" dirty="0">
                <a:solidFill>
                  <a:srgbClr val="000000"/>
                </a:solidFill>
                <a:latin typeface="Times New Roman" panose="02020603050405020304" pitchFamily="18" charset="0"/>
              </a:rPr>
              <a:t>Solar radiation varies from one location to another also varies throughout the year. Iraq is located in the region, which has a very good amount of solar energy with an estimated average number of hours of solar brightness 8.8 hours per day and estimated that the average solar energy received by the per square meter in Iraq( 539 watt)</a:t>
            </a:r>
            <a:endParaRPr lang="en-GB" sz="2000" dirty="0"/>
          </a:p>
        </p:txBody>
      </p:sp>
      <p:grpSp>
        <p:nvGrpSpPr>
          <p:cNvPr id="4" name="Group 3"/>
          <p:cNvGrpSpPr/>
          <p:nvPr/>
        </p:nvGrpSpPr>
        <p:grpSpPr>
          <a:xfrm>
            <a:off x="4601102" y="2362200"/>
            <a:ext cx="4762500" cy="4648200"/>
            <a:chOff x="4953000" y="4038600"/>
            <a:chExt cx="4762500" cy="3095854"/>
          </a:xfrm>
        </p:grpSpPr>
        <p:pic>
          <p:nvPicPr>
            <p:cNvPr id="1028" name="Picture 4" descr="Image result for Solar Power IN IR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762500" cy="2962276"/>
            </a:xfrm>
            <a:prstGeom prst="ellipse">
              <a:avLst/>
            </a:prstGeom>
            <a:ln>
              <a:noFill/>
            </a:ln>
            <a:effectLst>
              <a:glow>
                <a:schemeClr val="accent1"/>
              </a:glow>
              <a:outerShdw blurRad="50800" dist="50800" dir="5400000" algn="ctr" rotWithShape="0">
                <a:srgbClr val="000000"/>
              </a:outerShdw>
              <a:softEdge rad="304800"/>
            </a:effectLst>
            <a:extLst>
              <a:ext uri="{909E8E84-426E-40DD-AFC4-6F175D3DCCD1}">
                <a14:hiddenFill xmlns:a14="http://schemas.microsoft.com/office/drawing/2010/main">
                  <a:solidFill>
                    <a:srgbClr val="FFFFFF"/>
                  </a:solidFill>
                </a14:hiddenFill>
              </a:ext>
            </a:extLst>
          </p:spPr>
        </p:pic>
        <p:pic>
          <p:nvPicPr>
            <p:cNvPr id="1026" name="Picture 2" descr="Image result for Solar Power IN IR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257800"/>
              <a:ext cx="2599693" cy="1876654"/>
            </a:xfrm>
            <a:prstGeom prst="ellipse">
              <a:avLst/>
            </a:prstGeom>
            <a:ln>
              <a:noFill/>
            </a:ln>
            <a:effectLst>
              <a:softEdge rad="5461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638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228600" y="228600"/>
            <a:ext cx="5943600" cy="2677656"/>
          </a:xfrm>
          <a:prstGeom prst="rect">
            <a:avLst/>
          </a:prstGeom>
          <a:solidFill>
            <a:schemeClr val="bg1"/>
          </a:solidFill>
          <a:effectLst>
            <a:glow rad="127000">
              <a:schemeClr val="accent1"/>
            </a:glow>
          </a:effectLst>
        </p:spPr>
        <p:txBody>
          <a:bodyPr wrap="square">
            <a:spAutoFit/>
          </a:bodyPr>
          <a:lstStyle/>
          <a:p>
            <a:pPr algn="justLow"/>
            <a:r>
              <a:rPr lang="en-GB" sz="2400" dirty="0">
                <a:solidFill>
                  <a:srgbClr val="000000"/>
                </a:solidFill>
                <a:latin typeface="Times New Roman" panose="02020603050405020304" pitchFamily="18" charset="0"/>
              </a:rPr>
              <a:t>It is known that Baghdad lay at latitude (˚ 33.23) north, where this causes the site to determine the angle of the sun and the fall of determining the length of day and summer hours to (14) hours and hours of winter days (10) hours, on this basis can be placed in a solar cell horizontal or vertical or inclination</a:t>
            </a:r>
            <a:endParaRPr lang="en-GB" sz="2400" dirty="0">
              <a:solidFill>
                <a:srgbClr val="000000"/>
              </a:solidFill>
              <a:latin typeface="Calibri" panose="020F0502020204030204" pitchFamily="34" charset="0"/>
            </a:endParaRPr>
          </a:p>
        </p:txBody>
      </p:sp>
      <p:sp>
        <p:nvSpPr>
          <p:cNvPr id="5" name="Rectangle 4"/>
          <p:cNvSpPr/>
          <p:nvPr/>
        </p:nvSpPr>
        <p:spPr>
          <a:xfrm>
            <a:off x="228600" y="2971800"/>
            <a:ext cx="5943600" cy="3785652"/>
          </a:xfrm>
          <a:prstGeom prst="rect">
            <a:avLst/>
          </a:prstGeom>
          <a:solidFill>
            <a:schemeClr val="accent6">
              <a:alpha val="51000"/>
            </a:schemeClr>
          </a:solidFill>
          <a:effectLst>
            <a:softEdge rad="698500"/>
          </a:effectLst>
        </p:spPr>
        <p:txBody>
          <a:bodyPr wrap="square">
            <a:spAutoFit/>
          </a:bodyPr>
          <a:lstStyle/>
          <a:p>
            <a:pPr algn="justLow"/>
            <a:r>
              <a:rPr lang="en-GB" sz="2400" dirty="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rPr>
              <a:t>The inclination situation is more better have energy for the vertical or the horizontal situation and generally prove to be the face of the geographical south in the northern hemisphere, and tends on the horizon at an angle equal to latitude of the place and then be the largest amount of radiation incident, to calculate the best angle of inclination of the solar panel at any city we can use the following equations </a:t>
            </a:r>
            <a:r>
              <a:rPr lang="en-GB" sz="2400" dirty="0">
                <a:latin typeface="Bookman Old Style" panose="02050604050505020204" pitchFamily="18" charset="0"/>
              </a:rPr>
              <a:t>- </a:t>
            </a:r>
            <a:endParaRPr lang="en-GB" sz="24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931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3113919"/>
            <a:ext cx="5133975" cy="1181100"/>
          </a:xfrm>
          <a:prstGeom prst="rect">
            <a:avLst/>
          </a:prstGeom>
        </p:spPr>
      </p:pic>
      <p:pic>
        <p:nvPicPr>
          <p:cNvPr id="6" name="Picture 5"/>
          <p:cNvPicPr>
            <a:picLocks noChangeAspect="1"/>
          </p:cNvPicPr>
          <p:nvPr/>
        </p:nvPicPr>
        <p:blipFill>
          <a:blip r:embed="rId3"/>
          <a:stretch>
            <a:fillRect/>
          </a:stretch>
        </p:blipFill>
        <p:spPr>
          <a:xfrm>
            <a:off x="223886" y="1295400"/>
            <a:ext cx="4271913" cy="1695450"/>
          </a:xfrm>
          <a:prstGeom prst="rect">
            <a:avLst/>
          </a:prstGeom>
        </p:spPr>
      </p:pic>
      <p:pic>
        <p:nvPicPr>
          <p:cNvPr id="5" name="Picture 6" descr="https://psuvanguard.com/wp-content/uploads/2018/02/FYILOGO-696x3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7" y="253181"/>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52400" y="597744"/>
            <a:ext cx="7245142" cy="605323"/>
          </a:xfrm>
          <a:prstGeom prst="rect">
            <a:avLst/>
          </a:prstGeom>
        </p:spPr>
      </p:pic>
      <p:sp>
        <p:nvSpPr>
          <p:cNvPr id="7" name="Rectangle 6"/>
          <p:cNvSpPr/>
          <p:nvPr/>
        </p:nvSpPr>
        <p:spPr>
          <a:xfrm>
            <a:off x="223886" y="2929253"/>
            <a:ext cx="4572000" cy="369332"/>
          </a:xfrm>
          <a:prstGeom prst="rect">
            <a:avLst/>
          </a:prstGeom>
        </p:spPr>
        <p:txBody>
          <a:bodyPr>
            <a:spAutoFit/>
          </a:bodyPr>
          <a:lstStyle/>
          <a:p>
            <a:r>
              <a:rPr lang="en-GB" sz="16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we can calculated from the equation- </a:t>
            </a:r>
            <a:endParaRPr lang="en-GB" dirty="0"/>
          </a:p>
        </p:txBody>
      </p:sp>
      <p:sp>
        <p:nvSpPr>
          <p:cNvPr id="9" name="Rectangle 8"/>
          <p:cNvSpPr/>
          <p:nvPr/>
        </p:nvSpPr>
        <p:spPr>
          <a:xfrm>
            <a:off x="378642" y="4424432"/>
            <a:ext cx="8234314" cy="1323439"/>
          </a:xfrm>
          <a:prstGeom prst="rect">
            <a:avLst/>
          </a:prstGeom>
          <a:solidFill>
            <a:schemeClr val="tx2">
              <a:lumMod val="20000"/>
              <a:lumOff val="80000"/>
            </a:schemeClr>
          </a:solidFill>
        </p:spPr>
        <p:txBody>
          <a:bodyPr wrap="square">
            <a:spAutoFit/>
          </a:bodyPr>
          <a:lstStyle/>
          <a:p>
            <a:r>
              <a:rPr lang="en-GB" sz="2000" dirty="0">
                <a:latin typeface="Adobe Fan Heiti Std B" panose="020B0700000000000000" pitchFamily="34" charset="-128"/>
                <a:ea typeface="Adobe Fan Heiti Std B" panose="020B0700000000000000" pitchFamily="34" charset="-128"/>
              </a:rPr>
              <a:t>n today's sequence number during the year and ranging in value from (1) in the first of January to the (360) in (31) in December and this February, as (28) days and is always because of its low effect who gets to add or subtract a result of this day of February</a:t>
            </a:r>
          </a:p>
        </p:txBody>
      </p:sp>
    </p:spTree>
    <p:extLst>
      <p:ext uri="{BB962C8B-B14F-4D97-AF65-F5344CB8AC3E}">
        <p14:creationId xmlns:p14="http://schemas.microsoft.com/office/powerpoint/2010/main" val="71507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07" y="381000"/>
            <a:ext cx="8001000" cy="2145760"/>
          </a:xfrm>
          <a:prstGeom prst="rect">
            <a:avLst/>
          </a:prstGeom>
        </p:spPr>
      </p:pic>
      <p:sp>
        <p:nvSpPr>
          <p:cNvPr id="3" name="Rectangle 2"/>
          <p:cNvSpPr/>
          <p:nvPr/>
        </p:nvSpPr>
        <p:spPr>
          <a:xfrm>
            <a:off x="190107" y="2209800"/>
            <a:ext cx="8716962" cy="1323439"/>
          </a:xfrm>
          <a:prstGeom prst="rect">
            <a:avLst/>
          </a:prstGeom>
          <a:solidFill>
            <a:schemeClr val="accent6">
              <a:lumMod val="40000"/>
              <a:lumOff val="60000"/>
            </a:schemeClr>
          </a:solidFill>
        </p:spPr>
        <p:txBody>
          <a:bodyPr wrap="square">
            <a:spAutoFit/>
          </a:bodyPr>
          <a:lstStyle/>
          <a:p>
            <a:r>
              <a:rPr lang="en-GB" sz="2000" dirty="0">
                <a:solidFill>
                  <a:srgbClr val="000000"/>
                </a:solidFill>
                <a:latin typeface="Times New Roman" panose="02020603050405020304" pitchFamily="18" charset="0"/>
              </a:rPr>
              <a:t>t Time in hours from the noon time to the time required as the noon time r is equal to zero and it s positive before noon and negative in the afternoon, for Baghdad all of the studies showed that the best angle to inclination solar panel is equivalent latitude which is equal to  (˚ 33). </a:t>
            </a:r>
            <a:endParaRPr lang="en-GB" sz="2000" dirty="0"/>
          </a:p>
        </p:txBody>
      </p:sp>
      <p:pic>
        <p:nvPicPr>
          <p:cNvPr id="4" name="Picture 6" descr="Image result for solar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3657600" cy="23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2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451" y="609600"/>
            <a:ext cx="7467600" cy="2831544"/>
          </a:xfrm>
          <a:prstGeom prst="rect">
            <a:avLst/>
          </a:prstGeom>
          <a:solidFill>
            <a:schemeClr val="tx2">
              <a:lumMod val="20000"/>
              <a:lumOff val="80000"/>
            </a:schemeClr>
          </a:solidFill>
        </p:spPr>
        <p:txBody>
          <a:bodyPr wrap="square">
            <a:spAutoFit/>
          </a:bodyPr>
          <a:lstStyle/>
          <a:p>
            <a:pPr algn="ctr" rtl="1">
              <a:buFont typeface="+mj-lt"/>
              <a:buAutoNum type="arabicPeriod"/>
            </a:pPr>
            <a:r>
              <a:rPr lang="ar-SA" dirty="0">
                <a:solidFill>
                  <a:srgbClr val="000000"/>
                </a:solidFill>
                <a:latin typeface="Times New Roman" panose="02020603050405020304" pitchFamily="18" charset="0"/>
              </a:rPr>
              <a:t>إذا كان الموقع يقع بين خط الأستواء و خط عرض اقل من 25 يتم استخدام المعادلة التالية: </a:t>
            </a:r>
          </a:p>
          <a:p>
            <a:pPr algn="ctr" rtl="1"/>
            <a:r>
              <a:rPr lang="ar-SA" sz="3600" dirty="0">
                <a:solidFill>
                  <a:srgbClr val="000000"/>
                </a:solidFill>
                <a:latin typeface="Adobe Arabic" panose="02040503050201020203" pitchFamily="18" charset="-78"/>
                <a:cs typeface="Adobe Arabic" panose="02040503050201020203" pitchFamily="18" charset="-78"/>
              </a:rPr>
              <a:t>احسن </a:t>
            </a:r>
            <a:r>
              <a:rPr lang="ar-SA" sz="3600" b="1" dirty="0">
                <a:solidFill>
                  <a:srgbClr val="000000"/>
                </a:solidFill>
                <a:latin typeface="Adobe Arabic" panose="02040503050201020203" pitchFamily="18" charset="-78"/>
                <a:cs typeface="Adobe Arabic" panose="02040503050201020203" pitchFamily="18" charset="-78"/>
              </a:rPr>
              <a:t>زاوايا ميل الألواح الشمسية = (خط العرض * 0.84) +1 </a:t>
            </a:r>
          </a:p>
          <a:p>
            <a:pPr algn="r" rtl="1"/>
            <a:r>
              <a:rPr lang="ar-SA" dirty="0">
                <a:solidFill>
                  <a:srgbClr val="000000"/>
                </a:solidFill>
                <a:latin typeface="Times New Roman" panose="02020603050405020304" pitchFamily="18" charset="0"/>
              </a:rPr>
              <a:t>مثال: تقع مدينة جدة علي خط عرض 21 احسن زاوية للألواح علي مدار العام في مدينة جدة = (21* 0.84) + 1= 19 درجة</a:t>
            </a:r>
          </a:p>
          <a:p>
            <a:pPr algn="r" rtl="1"/>
            <a:r>
              <a:rPr lang="ar-SA" dirty="0">
                <a:solidFill>
                  <a:srgbClr val="000000"/>
                </a:solidFill>
                <a:latin typeface="Times New Roman" panose="02020603050405020304" pitchFamily="18" charset="0"/>
              </a:rPr>
              <a:t>2- اما إذا كان الموقع يقع بين خط عرض 25 و 50، يتم استخدام المعادلة التالية: </a:t>
            </a:r>
          </a:p>
          <a:p>
            <a:pPr algn="ctr" rtl="1"/>
            <a:r>
              <a:rPr lang="ar-SA" sz="2800" b="1" dirty="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احسن زاوايا ميل الألواح الشمسية = (خط العرض * 0.76) +3</a:t>
            </a:r>
          </a:p>
          <a:p>
            <a:pPr algn="r" rtl="1"/>
            <a:r>
              <a:rPr lang="ar-SA" dirty="0">
                <a:solidFill>
                  <a:srgbClr val="000000"/>
                </a:solidFill>
                <a:latin typeface="Times New Roman" panose="02020603050405020304" pitchFamily="18" charset="0"/>
              </a:rPr>
              <a:t>3- اما إذا كان الموقع يقع علي خط عرض اكبر من 50، فيتم استخدام المعادلة التالية:</a:t>
            </a:r>
          </a:p>
          <a:p>
            <a:pPr algn="ctr" rtl="1"/>
            <a:r>
              <a:rPr lang="ar-SA" sz="2400" dirty="0">
                <a:solidFill>
                  <a:srgbClr val="000000"/>
                </a:solidFill>
                <a:latin typeface="Adobe Fan Heiti Std B" panose="020B0700000000000000" pitchFamily="34" charset="-128"/>
                <a:ea typeface="Adobe Fan Heiti Std B" panose="020B0700000000000000" pitchFamily="34" charset="-128"/>
              </a:rPr>
              <a:t>احسن زاوايا ميل الألواح الشمسية = (خط العرض * 0.66) + 30</a:t>
            </a:r>
            <a:endParaRPr lang="ar-SA" sz="2400" b="0" i="0" dirty="0">
              <a:solidFill>
                <a:srgbClr val="000000"/>
              </a:solidFill>
              <a:effectLst/>
              <a:latin typeface="Adobe Fan Heiti Std B" panose="020B0700000000000000" pitchFamily="34" charset="-128"/>
              <a:ea typeface="Adobe Fan Heiti Std B" panose="020B0700000000000000"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86200"/>
            <a:ext cx="7324651" cy="2362200"/>
          </a:xfrm>
          <a:prstGeom prst="rect">
            <a:avLst/>
          </a:prstGeom>
        </p:spPr>
      </p:pic>
    </p:spTree>
    <p:extLst>
      <p:ext uri="{BB962C8B-B14F-4D97-AF65-F5344CB8AC3E}">
        <p14:creationId xmlns:p14="http://schemas.microsoft.com/office/powerpoint/2010/main" val="415330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tmosphere Influence on Solar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24575"/>
            <a:ext cx="8910484" cy="555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816" y="304800"/>
            <a:ext cx="5793574" cy="400110"/>
          </a:xfrm>
          <a:prstGeom prst="rect">
            <a:avLst/>
          </a:prstGeom>
          <a:solidFill>
            <a:schemeClr val="accent6">
              <a:lumMod val="40000"/>
              <a:lumOff val="60000"/>
            </a:schemeClr>
          </a:solidFill>
        </p:spPr>
        <p:txBody>
          <a:bodyPr wrap="none">
            <a:spAutoFit/>
          </a:bodyPr>
          <a:lstStyle/>
          <a:p>
            <a:r>
              <a:rPr lang="en-GB" sz="2000" b="1" dirty="0">
                <a:solidFill>
                  <a:srgbClr val="000000"/>
                </a:solidFill>
                <a:latin typeface="Bookman Old Style" panose="02050604050505020204" pitchFamily="18" charset="0"/>
              </a:rPr>
              <a:t>Atmosphere Influence on Solar Radiation </a:t>
            </a:r>
            <a:endParaRPr lang="en-GB" sz="2000" dirty="0">
              <a:latin typeface="Bookman Old Style" panose="02050604050505020204" pitchFamily="18" charset="0"/>
            </a:endParaRP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Latin America and Caribbean on the Brink of Massive Solar Power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150124" y="160337"/>
            <a:ext cx="6019800" cy="6069905"/>
          </a:xfrm>
          <a:prstGeom prst="rect">
            <a:avLst/>
          </a:prstGeom>
          <a:effectLst>
            <a:softEdge rad="774700"/>
          </a:effectLst>
        </p:spPr>
      </p:pic>
      <p:sp>
        <p:nvSpPr>
          <p:cNvPr id="2" name="Rectangle 1"/>
          <p:cNvSpPr/>
          <p:nvPr/>
        </p:nvSpPr>
        <p:spPr>
          <a:xfrm>
            <a:off x="152399" y="228600"/>
            <a:ext cx="4572001" cy="5632311"/>
          </a:xfrm>
          <a:prstGeom prst="rect">
            <a:avLst/>
          </a:prstGeom>
          <a:solidFill>
            <a:schemeClr val="accent6">
              <a:lumMod val="20000"/>
              <a:lumOff val="80000"/>
            </a:schemeClr>
          </a:solidFill>
          <a:effectLst>
            <a:softEdge rad="152400"/>
          </a:effectLst>
        </p:spPr>
        <p:txBody>
          <a:bodyPr wrap="square">
            <a:spAutoFit/>
          </a:bodyPr>
          <a:lstStyle/>
          <a:p>
            <a:pPr algn="justLow"/>
            <a:r>
              <a:rPr lang="en-GB" sz="2400" b="1" dirty="0">
                <a:solidFill>
                  <a:srgbClr val="000000"/>
                </a:solidFill>
                <a:latin typeface="Times New Roman" panose="02020603050405020304" pitchFamily="18" charset="0"/>
              </a:rPr>
              <a:t>Solar power </a:t>
            </a:r>
            <a:r>
              <a:rPr lang="en-GB" sz="2400" dirty="0">
                <a:solidFill>
                  <a:srgbClr val="000000"/>
                </a:solidFill>
                <a:latin typeface="Times New Roman" panose="02020603050405020304" pitchFamily="18" charset="0"/>
              </a:rPr>
              <a:t>is the conversion of sunlight to electricity. Sunlight can be converted directly into electricity using photovoltaic (PV), or indirectly with concentrating solar power (CSP), which normally focuses the sun's energy to boil water which is then used to provide power, and technologies photovoltaic. Photovoltaic were initially used to power small and medium-sized applications, from the calculator powered by a single solar cell to off-grid homes powered </a:t>
            </a:r>
            <a:endParaRPr lang="en-GB" sz="2400" dirty="0"/>
          </a:p>
        </p:txBody>
      </p:sp>
    </p:spTree>
    <p:extLst>
      <p:ext uri="{BB962C8B-B14F-4D97-AF65-F5344CB8AC3E}">
        <p14:creationId xmlns:p14="http://schemas.microsoft.com/office/powerpoint/2010/main" val="77856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15040</TotalTime>
  <Words>1020</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Arabic</vt:lpstr>
      <vt:lpstr>Adobe Fan Heiti Std B</vt:lpstr>
      <vt:lpstr>Arial</vt:lpstr>
      <vt:lpstr>Bookman Old Style</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Dr. Alaa</cp:lastModifiedBy>
  <cp:revision>44</cp:revision>
  <dcterms:created xsi:type="dcterms:W3CDTF">2017-12-04T17:29:51Z</dcterms:created>
  <dcterms:modified xsi:type="dcterms:W3CDTF">2025-12-04T04:57:28Z</dcterms:modified>
</cp:coreProperties>
</file>