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4"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660"/>
  </p:normalViewPr>
  <p:slideViewPr>
    <p:cSldViewPr snapToGrid="0">
      <p:cViewPr varScale="1">
        <p:scale>
          <a:sx n="73" d="100"/>
          <a:sy n="73"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321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1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571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047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45D85-9C2C-4C57-8B22-75891462E48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338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45D85-9C2C-4C57-8B22-75891462E487}"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7450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45D85-9C2C-4C57-8B22-75891462E487}"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1730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5D85-9C2C-4C57-8B22-75891462E487}"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40901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5D85-9C2C-4C57-8B22-75891462E487}"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2466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1736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4392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5D85-9C2C-4C57-8B22-75891462E487}" type="datetimeFigureOut">
              <a:rPr lang="en-US" smtClean="0"/>
              <a:t>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46E-6FDC-4A2A-8676-3214E5183B42}" type="slidenum">
              <a:rPr lang="en-US" smtClean="0"/>
              <a:t>‹#›</a:t>
            </a:fld>
            <a:endParaRPr lang="en-US"/>
          </a:p>
        </p:txBody>
      </p:sp>
    </p:spTree>
    <p:extLst>
      <p:ext uri="{BB962C8B-B14F-4D97-AF65-F5344CB8AC3E}">
        <p14:creationId xmlns:p14="http://schemas.microsoft.com/office/powerpoint/2010/main" val="10667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95474" y="1502670"/>
            <a:ext cx="4521063" cy="923330"/>
          </a:xfrm>
          <a:prstGeom prst="rect">
            <a:avLst/>
          </a:prstGeom>
        </p:spPr>
        <p:txBody>
          <a:bodyPr wrap="square">
            <a:spAutoFit/>
          </a:bodyPr>
          <a:lstStyle/>
          <a:p>
            <a:pPr lvl="1"/>
            <a:r>
              <a:rPr lang="en-US" sz="5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p:txBody>
      </p:sp>
    </p:spTree>
    <p:extLst>
      <p:ext uri="{BB962C8B-B14F-4D97-AF65-F5344CB8AC3E}">
        <p14:creationId xmlns:p14="http://schemas.microsoft.com/office/powerpoint/2010/main" val="281631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8" y="790866"/>
            <a:ext cx="11634651" cy="193899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turbulence in the mixed layer is usually convectively driven, although a nearly well-mixed layer can form in regions of strong winds. </a:t>
            </a:r>
            <a:endParaRPr lang="en-US" sz="2000" dirty="0" smtClean="0">
              <a:latin typeface="Times New Roman" panose="02020603050405020304" pitchFamily="18" charset="0"/>
              <a:cs typeface="Times New Roman" panose="02020603050405020304" pitchFamily="18" charset="0"/>
            </a:endParaRPr>
          </a:p>
          <a:p>
            <a:r>
              <a:rPr lang="en-US" sz="20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Convective </a:t>
            </a:r>
            <a:r>
              <a:rPr lang="en-US"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sources </a:t>
            </a:r>
            <a:r>
              <a:rPr lang="en-US" sz="2000" dirty="0">
                <a:latin typeface="Times New Roman" panose="02020603050405020304" pitchFamily="18" charset="0"/>
                <a:cs typeface="Times New Roman" panose="02020603050405020304" pitchFamily="18" charset="0"/>
              </a:rPr>
              <a:t>include heat transfer from a warm ground surface, and radiative cooling from the top of the cloud layer. The </a:t>
            </a:r>
            <a:r>
              <a:rPr lang="en-US" sz="2000" dirty="0" smtClean="0">
                <a:latin typeface="Times New Roman" panose="02020603050405020304" pitchFamily="18" charset="0"/>
                <a:cs typeface="Times New Roman" panose="02020603050405020304" pitchFamily="18" charset="0"/>
              </a:rPr>
              <a:t>first </a:t>
            </a:r>
            <a:r>
              <a:rPr lang="en-US" sz="2000" dirty="0">
                <a:latin typeface="Times New Roman" panose="02020603050405020304" pitchFamily="18" charset="0"/>
                <a:cs typeface="Times New Roman" panose="02020603050405020304" pitchFamily="18" charset="0"/>
              </a:rPr>
              <a:t>situation creates thermals of warm air rising from the ground, while the second creates thermals of cool air sinking from cloud top. Both can occur simultaneously, particularly when a cool stratocumulus topped mixed layer is being </a:t>
            </a:r>
            <a:r>
              <a:rPr lang="en-US" sz="2000" dirty="0" err="1">
                <a:latin typeface="Times New Roman" panose="02020603050405020304" pitchFamily="18" charset="0"/>
                <a:cs typeface="Times New Roman" panose="02020603050405020304" pitchFamily="18" charset="0"/>
              </a:rPr>
              <a:t>advected</a:t>
            </a:r>
            <a:r>
              <a:rPr lang="en-US" sz="2000" dirty="0">
                <a:latin typeface="Times New Roman" panose="02020603050405020304" pitchFamily="18" charset="0"/>
                <a:cs typeface="Times New Roman" panose="02020603050405020304" pitchFamily="18" charset="0"/>
              </a:rPr>
              <a:t> over warmer ground. </a:t>
            </a:r>
          </a:p>
        </p:txBody>
      </p:sp>
      <p:sp>
        <p:nvSpPr>
          <p:cNvPr id="4" name="Rectangle 3"/>
          <p:cNvSpPr/>
          <p:nvPr/>
        </p:nvSpPr>
        <p:spPr>
          <a:xfrm>
            <a:off x="200295" y="2639721"/>
            <a:ext cx="11351623"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Even when convection is the dominant mechanism, there is usually wind shear across the top of the ML that contributes to the turbulence generation. </a:t>
            </a:r>
          </a:p>
        </p:txBody>
      </p:sp>
      <p:sp>
        <p:nvSpPr>
          <p:cNvPr id="5" name="Rectangle 4"/>
          <p:cNvSpPr/>
          <p:nvPr/>
        </p:nvSpPr>
        <p:spPr>
          <a:xfrm>
            <a:off x="200295" y="3326418"/>
            <a:ext cx="11634653" cy="1323439"/>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On initially cloud-free days, however, ML growth is </a:t>
            </a:r>
            <a:r>
              <a:rPr lang="en-US" dirty="0"/>
              <a:t>tied</a:t>
            </a:r>
            <a:r>
              <a:rPr lang="en-US" sz="2000" dirty="0">
                <a:latin typeface="Times New Roman" panose="02020603050405020304" pitchFamily="18" charset="0"/>
                <a:cs typeface="Times New Roman" panose="02020603050405020304" pitchFamily="18" charset="0"/>
              </a:rPr>
              <a:t> to solar heating of the ground. Starting about a half hour after sunrise, a turbulent ML begins to grow in depth. This ML is characterized by intense mixing in a statically unstable situation where thermals of warm air rise from the ground (Fig 1.8). The ML reaches its maximum depth in late afternoon</a:t>
            </a:r>
            <a:r>
              <a:rPr lang="en-US" sz="2000" dirty="0" smtClean="0">
                <a:latin typeface="Times New Roman" panose="02020603050405020304" pitchFamily="18" charset="0"/>
                <a:cs typeface="Times New Roman" panose="02020603050405020304" pitchFamily="18" charset="0"/>
              </a:rPr>
              <a:t>.</a:t>
            </a: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0295" y="4625982"/>
            <a:ext cx="11830596" cy="163121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As the tops of the highest thermals reach greater and greater depths during the course of the day, the highest thermals might reach their lifting condensation level, </a:t>
            </a:r>
            <a:r>
              <a:rPr lang="en-US" sz="2000" dirty="0" smtClean="0">
                <a:solidFill>
                  <a:srgbClr val="FF0000"/>
                </a:solidFill>
                <a:latin typeface="Times New Roman" panose="02020603050405020304" pitchFamily="18" charset="0"/>
                <a:cs typeface="Times New Roman" panose="02020603050405020304" pitchFamily="18" charset="0"/>
              </a:rPr>
              <a:t>LCL</a:t>
            </a:r>
            <a:r>
              <a:rPr lang="en-US" sz="2000" dirty="0">
                <a:solidFill>
                  <a:srgbClr val="FF0000"/>
                </a:solidFill>
                <a:latin typeface="Times New Roman" panose="02020603050405020304" pitchFamily="18" charset="0"/>
                <a:cs typeface="Times New Roman" panose="02020603050405020304" pitchFamily="18" charset="0"/>
              </a:rPr>
              <a:t>, if sufficient </a:t>
            </a:r>
            <a:r>
              <a:rPr lang="en-US" sz="2000" dirty="0" smtClean="0">
                <a:solidFill>
                  <a:srgbClr val="FF0000"/>
                </a:solidFill>
                <a:latin typeface="Times New Roman" panose="02020603050405020304" pitchFamily="18" charset="0"/>
                <a:cs typeface="Times New Roman" panose="02020603050405020304" pitchFamily="18" charset="0"/>
              </a:rPr>
              <a:t>moisture </a:t>
            </a:r>
            <a:r>
              <a:rPr lang="en-US" sz="2000" dirty="0">
                <a:solidFill>
                  <a:srgbClr val="FF0000"/>
                </a:solidFill>
                <a:latin typeface="Times New Roman" panose="02020603050405020304" pitchFamily="18" charset="0"/>
                <a:cs typeface="Times New Roman" panose="02020603050405020304" pitchFamily="18" charset="0"/>
              </a:rPr>
              <a:t>is present. </a:t>
            </a:r>
          </a:p>
          <a:p>
            <a:r>
              <a:rPr lang="en-US" sz="2000" dirty="0">
                <a:latin typeface="Times New Roman" panose="02020603050405020304" pitchFamily="18" charset="0"/>
                <a:cs typeface="Times New Roman" panose="02020603050405020304" pitchFamily="18" charset="0"/>
              </a:rPr>
              <a:t>High or middle overcast can reduce the insolation at ground level. </a:t>
            </a:r>
            <a:r>
              <a:rPr lang="en-US" sz="2000" dirty="0" smtClean="0">
                <a:latin typeface="Times New Roman" panose="02020603050405020304" pitchFamily="18" charset="0"/>
                <a:cs typeface="Times New Roman" panose="02020603050405020304" pitchFamily="18" charset="0"/>
              </a:rPr>
              <a:t>This</a:t>
            </a:r>
            <a:r>
              <a:rPr lang="en-US" sz="2000" dirty="0">
                <a:latin typeface="Times New Roman" panose="02020603050405020304" pitchFamily="18" charset="0"/>
                <a:cs typeface="Times New Roman" panose="02020603050405020304" pitchFamily="18" charset="0"/>
              </a:rPr>
              <a:t>, in turn, reduces the intensity of thermals. On these days the ML may exhibit slower growth, and may even become non-turbulent or neutrally-stratified if the clouds are thick enough.</a:t>
            </a:r>
          </a:p>
        </p:txBody>
      </p:sp>
      <p:sp>
        <p:nvSpPr>
          <p:cNvPr id="9" name="Rectangle 8"/>
          <p:cNvSpPr/>
          <p:nvPr/>
        </p:nvSpPr>
        <p:spPr>
          <a:xfrm>
            <a:off x="200295" y="194306"/>
            <a:ext cx="2275559" cy="461665"/>
          </a:xfrm>
          <a:prstGeom prst="rect">
            <a:avLst/>
          </a:prstGeom>
        </p:spPr>
        <p:txBody>
          <a:bodyPr wrap="square">
            <a:spAutoFit/>
          </a:bodyPr>
          <a:lstStyle/>
          <a:p>
            <a:pPr marL="342900" indent="-34290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p:txBody>
      </p:sp>
    </p:spTree>
    <p:extLst>
      <p:ext uri="{BB962C8B-B14F-4D97-AF65-F5344CB8AC3E}">
        <p14:creationId xmlns:p14="http://schemas.microsoft.com/office/powerpoint/2010/main" val="2137988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609" y="289115"/>
            <a:ext cx="11739157" cy="129266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Pollutants emitted from smoke stacks exhibit a characteristic looping as those portions of the effluent emitted into warm thermals begin to rise. Smoke plumes loop up and down in the mixed layer eventually becoming uniformly distributed. </a:t>
            </a:r>
          </a:p>
          <a:p>
            <a:endParaRPr lang="en-US" dirty="0"/>
          </a:p>
        </p:txBody>
      </p:sp>
      <p:pic>
        <p:nvPicPr>
          <p:cNvPr id="6" name="Picture 5"/>
          <p:cNvPicPr>
            <a:picLocks noChangeAspect="1"/>
          </p:cNvPicPr>
          <p:nvPr/>
        </p:nvPicPr>
        <p:blipFill rotWithShape="1">
          <a:blip r:embed="rId2"/>
          <a:srcRect l="13891" t="23303" r="17738" b="11697"/>
          <a:stretch/>
        </p:blipFill>
        <p:spPr>
          <a:xfrm>
            <a:off x="365760" y="1724296"/>
            <a:ext cx="11103429" cy="4754881"/>
          </a:xfrm>
          <a:prstGeom prst="rect">
            <a:avLst/>
          </a:prstGeom>
        </p:spPr>
      </p:pic>
    </p:spTree>
    <p:extLst>
      <p:ext uri="{BB962C8B-B14F-4D97-AF65-F5344CB8AC3E}">
        <p14:creationId xmlns:p14="http://schemas.microsoft.com/office/powerpoint/2010/main" val="2246761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46" y="305026"/>
            <a:ext cx="11547565" cy="286232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resulting </a:t>
            </a:r>
            <a:r>
              <a:rPr lang="en-US" sz="2000" dirty="0" smtClean="0">
                <a:latin typeface="Times New Roman" panose="02020603050405020304" pitchFamily="18" charset="0"/>
                <a:cs typeface="Times New Roman" panose="02020603050405020304" pitchFamily="18" charset="0"/>
              </a:rPr>
              <a:t>profiles </a:t>
            </a:r>
            <a:r>
              <a:rPr lang="en-US" sz="2000" dirty="0">
                <a:latin typeface="Times New Roman" panose="02020603050405020304" pitchFamily="18" charset="0"/>
                <a:cs typeface="Times New Roman" panose="02020603050405020304" pitchFamily="18" charset="0"/>
              </a:rPr>
              <a:t>of virtual potential temperature, mixing ratio, pollutant concentration, and wind speed frequently are as sketched in Figure 1.9. </a:t>
            </a:r>
            <a:endParaRPr lang="en-US" sz="2000" dirty="0" smtClean="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000" b="1" i="1" u="sng" dirty="0" smtClean="0">
                <a:latin typeface="Times New Roman" panose="02020603050405020304" pitchFamily="18" charset="0"/>
                <a:cs typeface="Times New Roman" panose="02020603050405020304" pitchFamily="18" charset="0"/>
              </a:rPr>
              <a:t>Virtual </a:t>
            </a:r>
            <a:r>
              <a:rPr lang="en-US" sz="2000" b="1" i="1" u="sng" dirty="0">
                <a:latin typeface="Times New Roman" panose="02020603050405020304" pitchFamily="18" charset="0"/>
                <a:cs typeface="Times New Roman" panose="02020603050405020304" pitchFamily="18" charset="0"/>
              </a:rPr>
              <a:t>potential temperature </a:t>
            </a:r>
            <a:r>
              <a:rPr lang="en-US" sz="2000" b="1" i="1" u="sng" dirty="0" smtClean="0">
                <a:latin typeface="Times New Roman" panose="02020603050405020304" pitchFamily="18" charset="0"/>
                <a:cs typeface="Times New Roman" panose="02020603050405020304" pitchFamily="18" charset="0"/>
              </a:rPr>
              <a:t> </a:t>
            </a:r>
          </a:p>
          <a:p>
            <a:pPr lvl="0"/>
            <a:r>
              <a:rPr lang="en-US" sz="2000" dirty="0" smtClean="0">
                <a:latin typeface="Times New Roman" panose="02020603050405020304" pitchFamily="18" charset="0"/>
                <a:cs typeface="Times New Roman" panose="02020603050405020304" pitchFamily="18" charset="0"/>
              </a:rPr>
              <a:t>are </a:t>
            </a:r>
            <a:r>
              <a:rPr lang="en-US" sz="2000" dirty="0">
                <a:latin typeface="Times New Roman" panose="02020603050405020304" pitchFamily="18" charset="0"/>
                <a:cs typeface="Times New Roman" panose="02020603050405020304" pitchFamily="18" charset="0"/>
              </a:rPr>
              <a:t>nearly adiabatic in the middle portion of the ML. In the surface layer one often finds a </a:t>
            </a:r>
            <a:r>
              <a:rPr lang="en-US" sz="2000" dirty="0" smtClean="0">
                <a:latin typeface="Times New Roman" panose="02020603050405020304" pitchFamily="18" charset="0"/>
                <a:cs typeface="Times New Roman" panose="02020603050405020304" pitchFamily="18" charset="0"/>
              </a:rPr>
              <a:t>super adiabatic </a:t>
            </a:r>
            <a:r>
              <a:rPr lang="en-US" sz="2000" dirty="0">
                <a:latin typeface="Times New Roman" panose="02020603050405020304" pitchFamily="18" charset="0"/>
                <a:cs typeface="Times New Roman" panose="02020603050405020304" pitchFamily="18" charset="0"/>
              </a:rPr>
              <a:t>layer adjacent to the ground</a:t>
            </a:r>
            <a:r>
              <a:rPr lang="en-US" sz="2000" dirty="0" smtClean="0">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A stable layer at the top of the ML acts as a lid to the rising thermals, thus restraining the domain of turbulence. It is called the entrainment zone because entrainment into the ML occurs there. </a:t>
            </a:r>
            <a:r>
              <a:rPr lang="en-US" sz="2000" dirty="0" smtClean="0">
                <a:solidFill>
                  <a:prstClr val="black"/>
                </a:solidFill>
                <a:latin typeface="Times New Roman" panose="02020603050405020304" pitchFamily="18" charset="0"/>
                <a:cs typeface="Times New Roman" panose="02020603050405020304" pitchFamily="18" charset="0"/>
              </a:rPr>
              <a:t>the </a:t>
            </a:r>
            <a:r>
              <a:rPr lang="en-US" sz="2000" dirty="0">
                <a:solidFill>
                  <a:prstClr val="black"/>
                </a:solidFill>
                <a:latin typeface="Times New Roman" panose="02020603050405020304" pitchFamily="18" charset="0"/>
                <a:cs typeface="Times New Roman" panose="02020603050405020304" pitchFamily="18" charset="0"/>
              </a:rPr>
              <a:t>absolute temperature increases with height. </a:t>
            </a:r>
            <a:r>
              <a:rPr lang="en-US" sz="2000" dirty="0" smtClean="0">
                <a:solidFill>
                  <a:prstClr val="black"/>
                </a:solidFill>
                <a:latin typeface="Times New Roman" panose="02020603050405020304" pitchFamily="18" charset="0"/>
                <a:cs typeface="Times New Roman" panose="02020603050405020304" pitchFamily="18" charset="0"/>
              </a:rPr>
              <a:t>The </a:t>
            </a:r>
            <a:r>
              <a:rPr lang="en-US" sz="2000" dirty="0">
                <a:solidFill>
                  <a:prstClr val="black"/>
                </a:solidFill>
                <a:latin typeface="Times New Roman" panose="02020603050405020304" pitchFamily="18" charset="0"/>
                <a:cs typeface="Times New Roman" panose="02020603050405020304" pitchFamily="18" charset="0"/>
              </a:rPr>
              <a:t>most common symbol for ML depth is </a:t>
            </a:r>
            <a:r>
              <a:rPr lang="en-US" sz="2000" dirty="0" err="1">
                <a:solidFill>
                  <a:prstClr val="black"/>
                </a:solidFill>
                <a:latin typeface="Times New Roman" panose="02020603050405020304" pitchFamily="18" charset="0"/>
                <a:cs typeface="Times New Roman" panose="02020603050405020304" pitchFamily="18" charset="0"/>
              </a:rPr>
              <a:t>zi</a:t>
            </a:r>
            <a:r>
              <a:rPr lang="en-US" sz="2000" dirty="0">
                <a:solidFill>
                  <a:prstClr val="black"/>
                </a:solidFill>
                <a:latin typeface="Times New Roman" panose="02020603050405020304" pitchFamily="18" charset="0"/>
                <a:cs typeface="Times New Roman" panose="02020603050405020304" pitchFamily="18" charset="0"/>
              </a:rPr>
              <a:t>' which represents the average height of the inversion base. </a:t>
            </a: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52697" y="2914825"/>
            <a:ext cx="11325495" cy="1631216"/>
          </a:xfrm>
          <a:prstGeom prst="rect">
            <a:avLst/>
          </a:prstGeom>
        </p:spPr>
        <p:txBody>
          <a:bodyPr wrap="square">
            <a:spAutoFit/>
          </a:bodyPr>
          <a:lstStyle/>
          <a:p>
            <a:pPr marL="342900" indent="-342900">
              <a:buFont typeface="Wingdings" panose="05000000000000000000" pitchFamily="2" charset="2"/>
              <a:buChar char="Ø"/>
            </a:pPr>
            <a:r>
              <a:rPr lang="en-US" sz="2000" b="1" i="1" u="sng" dirty="0" smtClean="0">
                <a:latin typeface="Times New Roman" panose="02020603050405020304" pitchFamily="18" charset="0"/>
                <a:cs typeface="Times New Roman" panose="02020603050405020304" pitchFamily="18" charset="0"/>
              </a:rPr>
              <a:t>Wind speeds</a:t>
            </a:r>
            <a:r>
              <a:rPr lang="en-US" sz="2000" b="1" i="1" dirty="0" smtClean="0">
                <a:latin typeface="Times New Roman" panose="02020603050405020304" pitchFamily="18" charset="0"/>
                <a:cs typeface="Times New Roman" panose="02020603050405020304" pitchFamily="18" charset="0"/>
              </a:rPr>
              <a:t>  </a:t>
            </a:r>
          </a:p>
          <a:p>
            <a:r>
              <a:rPr lang="en-US" sz="2000" b="1"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are sub geostrophic </a:t>
            </a:r>
            <a:r>
              <a:rPr lang="en-US" sz="2000" dirty="0">
                <a:latin typeface="Times New Roman" panose="02020603050405020304" pitchFamily="18" charset="0"/>
                <a:cs typeface="Times New Roman" panose="02020603050405020304" pitchFamily="18" charset="0"/>
              </a:rPr>
              <a:t>throughout the ML, with wind directions crossing the isobars at a small angle towards low pressure. The middle portion of the ML frequently has nearly constant wind speed and direction. Wind speeds decrease towards zero near the ground. resulting in a wind speed profile that is nearly logarithmic with height in the surface layer. </a:t>
            </a:r>
          </a:p>
        </p:txBody>
      </p:sp>
      <p:sp>
        <p:nvSpPr>
          <p:cNvPr id="2" name="Rectangle 1"/>
          <p:cNvSpPr/>
          <p:nvPr/>
        </p:nvSpPr>
        <p:spPr>
          <a:xfrm>
            <a:off x="300446" y="4499875"/>
            <a:ext cx="11547563" cy="1323439"/>
          </a:xfrm>
          <a:prstGeom prst="rect">
            <a:avLst/>
          </a:prstGeom>
        </p:spPr>
        <p:txBody>
          <a:bodyPr wrap="square">
            <a:spAutoFit/>
          </a:bodyPr>
          <a:lstStyle/>
          <a:p>
            <a:pPr marL="342900" indent="-342900">
              <a:buFont typeface="Wingdings" panose="05000000000000000000" pitchFamily="2" charset="2"/>
              <a:buChar char="Ø"/>
            </a:pPr>
            <a:r>
              <a:rPr lang="en-US" sz="2000" b="1" i="1" u="sng" dirty="0">
                <a:latin typeface="Times New Roman" panose="02020603050405020304" pitchFamily="18" charset="0"/>
                <a:cs typeface="Times New Roman" panose="02020603050405020304" pitchFamily="18" charset="0"/>
              </a:rPr>
              <a:t>Mixing ratios</a:t>
            </a: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p>
          <a:p>
            <a:r>
              <a:rPr lang="en-US" sz="2000" b="1"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tend </a:t>
            </a:r>
            <a:r>
              <a:rPr lang="en-US" sz="2000" dirty="0">
                <a:latin typeface="Times New Roman" panose="02020603050405020304" pitchFamily="18" charset="0"/>
                <a:cs typeface="Times New Roman" panose="02020603050405020304" pitchFamily="18" charset="0"/>
              </a:rPr>
              <a:t>to decrease with height, even within the center portion of the ML. This reflects the evaporation of soil and plant moisture from below, and the entrainment of drier air from above. The moisture decrease across the top of the ML is very </a:t>
            </a:r>
            <a:r>
              <a:rPr lang="en-US" sz="2000" dirty="0" smtClean="0">
                <a:latin typeface="Times New Roman" panose="02020603050405020304" pitchFamily="18" charset="0"/>
                <a:cs typeface="Times New Roman" panose="02020603050405020304" pitchFamily="18" charset="0"/>
              </a:rPr>
              <a:t>pronounced. </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169813" y="5777147"/>
            <a:ext cx="11913328" cy="1015663"/>
          </a:xfrm>
          <a:prstGeom prst="rect">
            <a:avLst/>
          </a:prstGeom>
        </p:spPr>
        <p:txBody>
          <a:bodyPr wrap="square">
            <a:spAutoFit/>
          </a:bodyPr>
          <a:lstStyle/>
          <a:p>
            <a:pPr marL="342900" indent="-342900">
              <a:buFont typeface="Wingdings" panose="05000000000000000000" pitchFamily="2" charset="2"/>
              <a:buChar char="Ø"/>
            </a:pPr>
            <a:r>
              <a:rPr lang="en-US" sz="2000" b="1" i="1" u="sng" dirty="0">
                <a:latin typeface="Times New Roman" panose="02020603050405020304" pitchFamily="18" charset="0"/>
                <a:cs typeface="Times New Roman" panose="02020603050405020304" pitchFamily="18" charset="0"/>
              </a:rPr>
              <a:t>Most </a:t>
            </a:r>
            <a:r>
              <a:rPr lang="en-US" sz="2000" b="1" i="1" u="sng" dirty="0" smtClean="0">
                <a:latin typeface="Times New Roman" panose="02020603050405020304" pitchFamily="18" charset="0"/>
                <a:cs typeface="Times New Roman" panose="02020603050405020304" pitchFamily="18" charset="0"/>
              </a:rPr>
              <a:t>pollutant   </a:t>
            </a:r>
          </a:p>
          <a:p>
            <a:r>
              <a:rPr lang="en-US" sz="2000" dirty="0" smtClean="0">
                <a:latin typeface="Times New Roman" panose="02020603050405020304" pitchFamily="18" charset="0"/>
                <a:cs typeface="Times New Roman" panose="02020603050405020304" pitchFamily="18" charset="0"/>
              </a:rPr>
              <a:t>sources </a:t>
            </a:r>
            <a:r>
              <a:rPr lang="en-US" sz="2000" dirty="0">
                <a:latin typeface="Times New Roman" panose="02020603050405020304" pitchFamily="18" charset="0"/>
                <a:cs typeface="Times New Roman" panose="02020603050405020304" pitchFamily="18" charset="0"/>
              </a:rPr>
              <a:t>are near the earth's surface. Thus, pollutant concentrations can build up in the ML while FA concentrations remain relatively low. Pollutants are transported by eddies such as </a:t>
            </a:r>
            <a:r>
              <a:rPr lang="en-US" sz="2000" dirty="0" smtClean="0">
                <a:latin typeface="Times New Roman" panose="02020603050405020304" pitchFamily="18" charset="0"/>
                <a:cs typeface="Times New Roman" panose="02020603050405020304" pitchFamily="18" charset="0"/>
              </a:rPr>
              <a:t>thermals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8501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031" t="21098" r="15915" b="12053"/>
          <a:stretch/>
        </p:blipFill>
        <p:spPr>
          <a:xfrm>
            <a:off x="753035" y="457200"/>
            <a:ext cx="11053483" cy="6064624"/>
          </a:xfrm>
          <a:prstGeom prst="rect">
            <a:avLst/>
          </a:prstGeom>
        </p:spPr>
      </p:pic>
    </p:spTree>
    <p:extLst>
      <p:ext uri="{BB962C8B-B14F-4D97-AF65-F5344CB8AC3E}">
        <p14:creationId xmlns:p14="http://schemas.microsoft.com/office/powerpoint/2010/main" val="228956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4593" t="18839" r="11615" b="8660"/>
          <a:stretch/>
        </p:blipFill>
        <p:spPr>
          <a:xfrm>
            <a:off x="326571" y="195942"/>
            <a:ext cx="11599818" cy="4976950"/>
          </a:xfrm>
          <a:prstGeom prst="rect">
            <a:avLst/>
          </a:prstGeom>
        </p:spPr>
      </p:pic>
      <p:sp>
        <p:nvSpPr>
          <p:cNvPr id="2" name="Rectangle 1"/>
          <p:cNvSpPr/>
          <p:nvPr/>
        </p:nvSpPr>
        <p:spPr>
          <a:xfrm>
            <a:off x="705394" y="5833293"/>
            <a:ext cx="11116492" cy="646331"/>
          </a:xfrm>
          <a:prstGeom prst="rect">
            <a:avLst/>
          </a:prstGeom>
        </p:spPr>
        <p:txBody>
          <a:bodyPr wrap="square">
            <a:spAutoFit/>
          </a:bodyPr>
          <a:lstStyle/>
          <a:p>
            <a:r>
              <a:rPr lang="en-US" dirty="0"/>
              <a:t> </a:t>
            </a:r>
            <a:r>
              <a:rPr lang="en-US" dirty="0">
                <a:latin typeface="Times New Roman" panose="02020603050405020304" pitchFamily="18" charset="0"/>
                <a:cs typeface="Times New Roman" panose="02020603050405020304" pitchFamily="18" charset="0"/>
              </a:rPr>
              <a:t>The virtual potential temperature profile is usually sufficient to identify the parts of the boundary layer.         The structure of the BL is clearly evident. Fig 1.12 shows the resulting virtual potential temperature profile evolution. </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705394" y="5260219"/>
            <a:ext cx="4810161" cy="573074"/>
          </a:xfrm>
          <a:prstGeom prst="rect">
            <a:avLst/>
          </a:prstGeom>
        </p:spPr>
      </p:pic>
    </p:spTree>
    <p:extLst>
      <p:ext uri="{BB962C8B-B14F-4D97-AF65-F5344CB8AC3E}">
        <p14:creationId xmlns:p14="http://schemas.microsoft.com/office/powerpoint/2010/main" val="2881468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8147" t="36171" r="27377" b="30625"/>
          <a:stretch/>
        </p:blipFill>
        <p:spPr>
          <a:xfrm>
            <a:off x="467115" y="3724834"/>
            <a:ext cx="11002074" cy="2976411"/>
          </a:xfrm>
          <a:prstGeom prst="rect">
            <a:avLst/>
          </a:prstGeom>
        </p:spPr>
      </p:pic>
      <p:pic>
        <p:nvPicPr>
          <p:cNvPr id="7" name="Picture 6"/>
          <p:cNvPicPr>
            <a:picLocks noChangeAspect="1"/>
          </p:cNvPicPr>
          <p:nvPr/>
        </p:nvPicPr>
        <p:blipFill rotWithShape="1">
          <a:blip r:embed="rId3"/>
          <a:srcRect l="38287" t="19553" r="23261" b="10267"/>
          <a:stretch/>
        </p:blipFill>
        <p:spPr>
          <a:xfrm>
            <a:off x="1319348" y="0"/>
            <a:ext cx="9104811" cy="3553097"/>
          </a:xfrm>
          <a:prstGeom prst="rect">
            <a:avLst/>
          </a:prstGeom>
        </p:spPr>
      </p:pic>
    </p:spTree>
    <p:extLst>
      <p:ext uri="{BB962C8B-B14F-4D97-AF65-F5344CB8AC3E}">
        <p14:creationId xmlns:p14="http://schemas.microsoft.com/office/powerpoint/2010/main" val="1908403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626</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49</cp:revision>
  <dcterms:created xsi:type="dcterms:W3CDTF">2020-02-07T13:11:59Z</dcterms:created>
  <dcterms:modified xsi:type="dcterms:W3CDTF">2025-11-01T21:52:51Z</dcterms:modified>
</cp:coreProperties>
</file>