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2" r:id="rId5"/>
    <p:sldId id="285" r:id="rId6"/>
    <p:sldId id="276" r:id="rId7"/>
    <p:sldId id="277" r:id="rId8"/>
    <p:sldId id="283" r:id="rId9"/>
    <p:sldId id="280" r:id="rId10"/>
    <p:sldId id="286" r:id="rId11"/>
    <p:sldId id="287" r:id="rId12"/>
    <p:sldId id="288" r:id="rId13"/>
    <p:sldId id="282"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73" d="100"/>
          <a:sy n="73" d="100"/>
        </p:scale>
        <p:origin x="612" y="72"/>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7"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4" name="Rectangle 3"/>
          <p:cNvSpPr/>
          <p:nvPr/>
        </p:nvSpPr>
        <p:spPr>
          <a:xfrm>
            <a:off x="2837108" y="3440277"/>
            <a:ext cx="6851747"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 Wind logarithm </a:t>
            </a:r>
            <a:r>
              <a:rPr lang="en-US" sz="3200" dirty="0" smtClean="0">
                <a:latin typeface="Times New Roman" panose="02020603050405020304" pitchFamily="18" charset="0"/>
                <a:cs typeface="Times New Roman" panose="02020603050405020304" pitchFamily="18" charset="0"/>
              </a:rPr>
              <a:t>and Power law profiles </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4898024" y="5517271"/>
            <a:ext cx="2694777" cy="584775"/>
          </a:xfrm>
          <a:prstGeom prst="rect">
            <a:avLst/>
          </a:prstGeom>
        </p:spPr>
        <p:txBody>
          <a:bodyPr wrap="none">
            <a:spAutoFit/>
          </a:bodyPr>
          <a:lstStyle/>
          <a:p>
            <a:r>
              <a:rPr lang="en-US" b="1" u="sng" dirty="0">
                <a:latin typeface="Times New Roman" panose="02020603050405020304" pitchFamily="18" charset="0"/>
                <a:ea typeface="Calibri" panose="020F0502020204030204" pitchFamily="34" charset="0"/>
                <a:cs typeface="Arial" panose="020B0604020202020204" pitchFamily="34"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Basim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Alknani</a:t>
            </a:r>
            <a:endParaRPr lang="en-US" sz="3200" dirty="0"/>
          </a:p>
        </p:txBody>
      </p:sp>
    </p:spTree>
    <p:extLst>
      <p:ext uri="{BB962C8B-B14F-4D97-AF65-F5344CB8AC3E}">
        <p14:creationId xmlns:p14="http://schemas.microsoft.com/office/powerpoint/2010/main" val="148591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8741" y="136478"/>
            <a:ext cx="10918209" cy="6564573"/>
          </a:xfrm>
          <a:prstGeom prst="rect">
            <a:avLst/>
          </a:prstGeom>
        </p:spPr>
      </p:pic>
    </p:spTree>
    <p:extLst>
      <p:ext uri="{BB962C8B-B14F-4D97-AF65-F5344CB8AC3E}">
        <p14:creationId xmlns:p14="http://schemas.microsoft.com/office/powerpoint/2010/main" val="3004717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63773" y="0"/>
                <a:ext cx="12028227" cy="3034998"/>
              </a:xfrm>
              <a:prstGeom prst="rect">
                <a:avLst/>
              </a:prstGeom>
            </p:spPr>
            <p:txBody>
              <a:bodyPr wrap="square">
                <a:spAutoFit/>
              </a:bodyPr>
              <a:lstStyle/>
              <a:p>
                <a:pPr algn="ctr">
                  <a:lnSpc>
                    <a:spcPct val="150000"/>
                  </a:lnSpc>
                  <a:spcAft>
                    <a:spcPts val="0"/>
                  </a:spcAft>
                </a:pPr>
                <a:r>
                  <a:rPr lang="en-US" b="1" i="1"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2.  Estimating </a:t>
                </a:r>
                <a:r>
                  <a:rPr lang="en-US" b="1" i="1" dirty="0">
                    <a:solidFill>
                      <a:srgbClr val="000000"/>
                    </a:solidFill>
                    <a:latin typeface="Times New Roman" panose="02020603050405020304" pitchFamily="18" charset="0"/>
                    <a:ea typeface="Calibri" panose="020F0502020204030204" pitchFamily="34" charset="0"/>
                    <a:cs typeface="Garamond" panose="02020404030301010803" pitchFamily="18" charset="0"/>
                  </a:rPr>
                  <a:t>the Power Law Exponent (α)</a:t>
                </a:r>
                <a:endParaRPr lang="en-US"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p>
                <a:pPr algn="ctr">
                  <a:lnSpc>
                    <a:spcPct val="150000"/>
                  </a:lnSpc>
                  <a:spcAft>
                    <a:spcPts val="0"/>
                  </a:spcAft>
                </a:pPr>
                <a:r>
                  <a:rPr lang="en-US" b="1" i="1" u="sng" dirty="0" smtClean="0">
                    <a:solidFill>
                      <a:srgbClr val="000000"/>
                    </a:solidFill>
                    <a:effectLst/>
                    <a:latin typeface="Times New Roman" panose="02020603050405020304" pitchFamily="18" charset="0"/>
                    <a:ea typeface="Calibri" panose="020F0502020204030204" pitchFamily="34" charset="0"/>
                    <a:cs typeface="Garamond" panose="02020404030301010803" pitchFamily="18" charset="0"/>
                  </a:rPr>
                  <a:t>2.1</a:t>
                </a:r>
                <a:r>
                  <a:rPr lang="en-US" i="1" u="sng" dirty="0" smtClean="0">
                    <a:solidFill>
                      <a:srgbClr val="000000"/>
                    </a:solidFill>
                    <a:effectLst/>
                    <a:latin typeface="Times New Roman" panose="02020603050405020304" pitchFamily="18" charset="0"/>
                    <a:ea typeface="Calibri" panose="020F0502020204030204" pitchFamily="34" charset="0"/>
                    <a:cs typeface="Garamond" panose="02020404030301010803" pitchFamily="18" charset="0"/>
                  </a:rPr>
                  <a:t> </a:t>
                </a:r>
                <a:r>
                  <a:rPr lang="en-US" b="1" i="1" u="sng" dirty="0">
                    <a:solidFill>
                      <a:srgbClr val="000000"/>
                    </a:solidFill>
                    <a:effectLst/>
                    <a:latin typeface="Times New Roman" panose="02020603050405020304" pitchFamily="18" charset="0"/>
                    <a:ea typeface="Calibri" panose="020F0502020204030204" pitchFamily="34" charset="0"/>
                    <a:cs typeface="Garamond" panose="02020404030301010803" pitchFamily="18" charset="0"/>
                  </a:rPr>
                  <a:t>Estimating (α) Using Measurements at Two Heights</a:t>
                </a:r>
                <a:endParaRPr lang="en-US" u="sng"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p>
                <a:pPr algn="just">
                  <a:lnSpc>
                    <a:spcPct val="150000"/>
                  </a:lnSpc>
                  <a:spcAft>
                    <a:spcPts val="0"/>
                  </a:spcAft>
                </a:pPr>
                <a:r>
                  <a:rPr lang="en-US" dirty="0">
                    <a:solidFill>
                      <a:srgbClr val="000000"/>
                    </a:solidFill>
                    <a:latin typeface="Times New Roman" panose="02020603050405020304" pitchFamily="18" charset="0"/>
                    <a:ea typeface="Calibri" panose="020F0502020204030204" pitchFamily="34" charset="0"/>
                    <a:cs typeface="Garamond" panose="02020404030301010803" pitchFamily="18" charset="0"/>
                  </a:rPr>
                  <a:t>Estimating the exponent (</a:t>
                </a:r>
                <a:r>
                  <a:rPr lang="el-GR" dirty="0">
                    <a:solidFill>
                      <a:srgbClr val="000000"/>
                    </a:solidFill>
                    <a:latin typeface="Times New Roman" panose="02020603050405020304" pitchFamily="18" charset="0"/>
                    <a:ea typeface="Calibri" panose="020F0502020204030204" pitchFamily="34" charset="0"/>
                    <a:cs typeface="Garamond" panose="02020404030301010803" pitchFamily="18" charset="0"/>
                  </a:rPr>
                  <a:t>α) </a:t>
                </a: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becomes </a:t>
                </a:r>
                <a:r>
                  <a:rPr lang="en-US" dirty="0">
                    <a:solidFill>
                      <a:srgbClr val="000000"/>
                    </a:solidFill>
                    <a:latin typeface="Times New Roman" panose="02020603050405020304" pitchFamily="18" charset="0"/>
                    <a:ea typeface="Calibri" panose="020F0502020204030204" pitchFamily="34" charset="0"/>
                    <a:cs typeface="Garamond" panose="02020404030301010803" pitchFamily="18" charset="0"/>
                  </a:rPr>
                  <a:t>easy if the wind speeds at two heights are known, so </a:t>
                </a: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equation can be</a:t>
                </a:r>
              </a:p>
              <a:p>
                <a:pPr algn="just">
                  <a:lnSpc>
                    <a:spcPct val="150000"/>
                  </a:lnSpc>
                  <a:spcAft>
                    <a:spcPts val="0"/>
                  </a:spcAft>
                </a:pP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 </a:t>
                </a:r>
                <a:r>
                  <a:rPr lang="en-US" dirty="0">
                    <a:solidFill>
                      <a:srgbClr val="000000"/>
                    </a:solidFill>
                    <a:latin typeface="Times New Roman" panose="02020603050405020304" pitchFamily="18" charset="0"/>
                    <a:ea typeface="Calibri" panose="020F0502020204030204" pitchFamily="34" charset="0"/>
                    <a:cs typeface="Garamond" panose="02020404030301010803" pitchFamily="18" charset="0"/>
                  </a:rPr>
                  <a:t>rearranged in terms of (α):</a:t>
                </a: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𝛼</m:t>
                      </m:r>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uncPr>
                            <m:fName>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𝑙𝑛</m:t>
                              </m:r>
                            </m:fName>
                            <m:e>
                              <m:sSub>
                                <m:sSubPr>
                                  <m:ctrlP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𝑣</m:t>
                                  </m:r>
                                </m:e>
                                <m:sub>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func>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uncPr>
                            <m:fName>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𝑙𝑛</m:t>
                              </m:r>
                            </m:fName>
                            <m:e>
                              <m:sSub>
                                <m:sSubPr>
                                  <m:ctrlP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𝑣</m:t>
                                  </m:r>
                                </m:e>
                                <m:sub>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func>
                        </m:num>
                        <m:den>
                          <m:func>
                            <m:funcPr>
                              <m:ctrlP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uncPr>
                            <m:fName>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𝑙𝑛</m:t>
                              </m:r>
                            </m:fName>
                            <m:e>
                              <m:sSub>
                                <m:sSubPr>
                                  <m:ctrlP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e>
                                <m:sub>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func>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uncPr>
                            <m:fName>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𝑙𝑛</m:t>
                              </m:r>
                            </m:fName>
                            <m:e>
                              <m:sSub>
                                <m:sSubPr>
                                  <m:ctrlP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e>
                                <m:sub>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func>
                        </m:den>
                      </m:f>
                      <m:r>
                        <a:rPr lang="en-US" sz="16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600"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endParaRPr>
              </a:p>
              <a:p>
                <a:pPr algn="just">
                  <a:lnSpc>
                    <a:spcPct val="150000"/>
                  </a:lnSpc>
                  <a:spcAft>
                    <a:spcPts val="0"/>
                  </a:spcAft>
                </a:pP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The </a:t>
                </a:r>
                <a:r>
                  <a:rPr lang="en-US" dirty="0">
                    <a:solidFill>
                      <a:srgbClr val="000000"/>
                    </a:solidFill>
                    <a:latin typeface="Times New Roman" panose="02020603050405020304" pitchFamily="18" charset="0"/>
                    <a:ea typeface="Calibri" panose="020F0502020204030204" pitchFamily="34" charset="0"/>
                    <a:cs typeface="Garamond" panose="02020404030301010803" pitchFamily="18" charset="0"/>
                  </a:rPr>
                  <a:t>exponent (α) is a dynamic value that depends on the surface roughness and the atmospheric stability.</a:t>
                </a: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3773" y="0"/>
                <a:ext cx="12028227" cy="3034998"/>
              </a:xfrm>
              <a:prstGeom prst="rect">
                <a:avLst/>
              </a:prstGeom>
              <a:blipFill>
                <a:blip r:embed="rId2"/>
                <a:stretch>
                  <a:fillRect l="-4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3772" y="2886956"/>
                <a:ext cx="12028227" cy="4271554"/>
              </a:xfrm>
              <a:prstGeom prst="rect">
                <a:avLst/>
              </a:prstGeom>
            </p:spPr>
            <p:txBody>
              <a:bodyPr wrap="square">
                <a:spAutoFit/>
              </a:bodyPr>
              <a:lstStyle/>
              <a:p>
                <a:pPr algn="ctr">
                  <a:lnSpc>
                    <a:spcPct val="150000"/>
                  </a:lnSpc>
                  <a:spcAft>
                    <a:spcPts val="0"/>
                  </a:spcAft>
                </a:pPr>
                <a:r>
                  <a:rPr lang="en-US" sz="2000" b="1" i="1" u="sng"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2.2 Shear Exponent Constant (α)                                                           </a:t>
                </a:r>
                <a:endParaRPr lang="en-US" sz="1600" u="sng" dirty="0">
                  <a:solidFill>
                    <a:srgbClr val="000000"/>
                  </a:solidFill>
                  <a:latin typeface="Garamond" panose="02020404030301010803" pitchFamily="18" charset="0"/>
                  <a:ea typeface="Calibri" panose="020F0502020204030204" pitchFamily="34" charset="0"/>
                  <a:cs typeface="Garamond" panose="02020404030301010803" pitchFamily="18" charset="0"/>
                </a:endParaRPr>
              </a:p>
              <a:p>
                <a:pPr algn="just">
                  <a:lnSpc>
                    <a:spcPct val="150000"/>
                  </a:lnSpc>
                  <a:spcAft>
                    <a:spcPts val="0"/>
                  </a:spcAft>
                </a:pP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The wind shear exponent can be taken as a constant for a certain height in a given height range. Shear exponent strongly </a:t>
                </a:r>
              </a:p>
              <a:p>
                <a:pPr algn="just">
                  <a:lnSpc>
                    <a:spcPct val="150000"/>
                  </a:lnSpc>
                  <a:spcAft>
                    <a:spcPts val="0"/>
                  </a:spcAft>
                </a:pP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depends on the roughness length, this exponent increases when the roughness of the terrain increases, and decreases when </a:t>
                </a:r>
              </a:p>
              <a:p>
                <a:pPr algn="just">
                  <a:lnSpc>
                    <a:spcPct val="150000"/>
                  </a:lnSpc>
                  <a:spcAft>
                    <a:spcPts val="0"/>
                  </a:spcAft>
                </a:pP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height increases. By choosing suitable (α), based on measurements, Davenport (1960) suggested typical shear exponent </a:t>
                </a:r>
              </a:p>
              <a:p>
                <a:pPr algn="just">
                  <a:lnSpc>
                    <a:spcPct val="150000"/>
                  </a:lnSpc>
                  <a:spcAft>
                    <a:spcPts val="0"/>
                  </a:spcAft>
                </a:pP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values (1/7, 1/3.5 and 1/2.5) for three roughness classes: grassland, forest and city</a:t>
                </a:r>
                <a:r>
                  <a:rPr lang="en-US" b="1" baseline="30000"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 </a:t>
                </a: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 An exponent of approximately (1/7) is </a:t>
                </a:r>
              </a:p>
              <a:p>
                <a:pPr algn="just">
                  <a:lnSpc>
                    <a:spcPct val="150000"/>
                  </a:lnSpc>
                  <a:spcAft>
                    <a:spcPts val="0"/>
                  </a:spcAft>
                </a:pP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commonly used to describe atmospheric wind profiles over the range (up to 100 m), sufficiently during near-neutral</a:t>
                </a:r>
              </a:p>
              <a:p>
                <a:pPr algn="just">
                  <a:lnSpc>
                    <a:spcPct val="150000"/>
                  </a:lnSpc>
                  <a:spcAft>
                    <a:spcPts val="0"/>
                  </a:spcAft>
                </a:pP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 conditions, and low surface roughness. </a:t>
                </a:r>
                <a:r>
                  <a:rPr lang="en-US" dirty="0">
                    <a:solidFill>
                      <a:srgbClr val="000000"/>
                    </a:solidFill>
                    <a:latin typeface="Times New Roman" panose="02020603050405020304" pitchFamily="18" charset="0"/>
                    <a:ea typeface="Calibri" panose="020F0502020204030204" pitchFamily="34" charset="0"/>
                    <a:cs typeface="Garamond" panose="02020404030301010803" pitchFamily="18" charset="0"/>
                  </a:rPr>
                  <a:t>This called the one: seventh power law and it can be written as </a:t>
                </a:r>
                <a:r>
                  <a:rPr lang="en-US"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follows</a:t>
                </a:r>
              </a:p>
              <a:p>
                <a:pPr algn="ctr">
                  <a:lnSpc>
                    <a:spcPct val="150000"/>
                  </a:lnSpc>
                  <a:spcAft>
                    <a:spcPts val="0"/>
                  </a:spcAft>
                </a:pPr>
                <a:r>
                  <a:rPr lang="en-US" sz="1600" dirty="0" smtClean="0">
                    <a:solidFill>
                      <a:srgbClr val="000000"/>
                    </a:solidFill>
                    <a:latin typeface="Times New Roman" panose="02020603050405020304" pitchFamily="18" charset="0"/>
                    <a:ea typeface="Calibri" panose="020F0502020204030204" pitchFamily="34" charset="0"/>
                    <a:cs typeface="Garamond" panose="02020404030301010803" pitchFamily="18" charset="0"/>
                  </a:rPr>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𝑢</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𝑢</m:t>
                        </m:r>
                      </m:e>
                      <m:sub>
                        <m:r>
                          <a:rPr lang="en-US" i="1">
                            <a:latin typeface="Cambria Math" panose="02040503050406030204" pitchFamily="18" charset="0"/>
                          </a:rPr>
                          <m:t>1</m:t>
                        </m:r>
                      </m:sub>
                    </m:sSub>
                    <m:sSup>
                      <m:sSupPr>
                        <m:ctrlPr>
                          <a:rPr lang="en-US" i="1">
                            <a:latin typeface="Cambria Math" panose="02040503050406030204" pitchFamily="18" charset="0"/>
                          </a:rPr>
                        </m:ctrlPr>
                      </m:sSupPr>
                      <m:e>
                        <m:d>
                          <m:dPr>
                            <m:endChr m:val=""/>
                            <m:ctrlPr>
                              <a:rPr lang="en-US" i="1">
                                <a:latin typeface="Cambria Math" panose="02040503050406030204" pitchFamily="18" charset="0"/>
                              </a:rPr>
                            </m:ctrlPr>
                          </m:dPr>
                          <m:e>
                            <m:d>
                              <m:dPr>
                                <m:beg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den>
                                </m:f>
                              </m:e>
                            </m:d>
                          </m:e>
                        </m:d>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7</m:t>
                            </m:r>
                          </m:den>
                        </m:f>
                      </m:sup>
                    </m:sSup>
                  </m:oMath>
                </a14:m>
                <a:endParaRPr lang="en-US" sz="1400" dirty="0">
                  <a:solidFill>
                    <a:srgbClr val="000000"/>
                  </a:solidFill>
                  <a:latin typeface="Garamond" panose="02020404030301010803" pitchFamily="18" charset="0"/>
                  <a:ea typeface="Calibri" panose="020F0502020204030204" pitchFamily="34" charset="0"/>
                  <a:cs typeface="Garamond" panose="02020404030301010803" pitchFamily="18" charset="0"/>
                </a:endParaRPr>
              </a:p>
              <a:p>
                <a:pPr algn="just">
                  <a:lnSpc>
                    <a:spcPct val="150000"/>
                  </a:lnSpc>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3772" y="2886956"/>
                <a:ext cx="12028227" cy="4271554"/>
              </a:xfrm>
              <a:prstGeom prst="rect">
                <a:avLst/>
              </a:prstGeom>
              <a:blipFill>
                <a:blip r:embed="rId3"/>
                <a:stretch>
                  <a:fillRect l="-456"/>
                </a:stretch>
              </a:blipFill>
            </p:spPr>
            <p:txBody>
              <a:bodyPr/>
              <a:lstStyle/>
              <a:p>
                <a:r>
                  <a:rPr lang="en-US">
                    <a:noFill/>
                  </a:rPr>
                  <a:t> </a:t>
                </a:r>
              </a:p>
            </p:txBody>
          </p:sp>
        </mc:Fallback>
      </mc:AlternateContent>
    </p:spTree>
    <p:extLst>
      <p:ext uri="{BB962C8B-B14F-4D97-AF65-F5344CB8AC3E}">
        <p14:creationId xmlns:p14="http://schemas.microsoft.com/office/powerpoint/2010/main" val="4262351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341194" y="162838"/>
                <a:ext cx="11614245" cy="2014975"/>
              </a:xfrm>
              <a:prstGeom prst="rect">
                <a:avLst/>
              </a:prstGeom>
            </p:spPr>
            <p:txBody>
              <a:bodyPr wrap="square">
                <a:spAutoFit/>
              </a:bodyPr>
              <a:lstStyle/>
              <a:p>
                <a:pPr algn="just">
                  <a:lnSpc>
                    <a:spcPct val="150000"/>
                  </a:lnSpc>
                  <a:spcAft>
                    <a:spcPts val="0"/>
                  </a:spcAft>
                </a:pPr>
                <a:r>
                  <a:rPr lang="en-US" sz="2000" b="1" i="1" dirty="0">
                    <a:solidFill>
                      <a:srgbClr val="000000"/>
                    </a:solidFill>
                    <a:latin typeface="Times New Roman" panose="02020603050405020304" pitchFamily="18" charset="0"/>
                    <a:ea typeface="Calibri" panose="020F0502020204030204" pitchFamily="34" charset="0"/>
                    <a:cs typeface="Garamond" panose="02020404030301010803" pitchFamily="18" charset="0"/>
                  </a:rPr>
                  <a:t>2.3 The Roughness Length Method </a:t>
                </a:r>
                <a:endParaRPr lang="en-US" sz="20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p>
                <a:pPr algn="just">
                  <a:lnSpc>
                    <a:spcPct val="150000"/>
                  </a:lnSpc>
                  <a:spcAft>
                    <a:spcPts val="0"/>
                  </a:spcAft>
                </a:pPr>
                <a:r>
                  <a:rPr lang="en-US" sz="2000" dirty="0" smtClean="0">
                    <a:solidFill>
                      <a:srgbClr val="000000"/>
                    </a:solidFill>
                    <a:effectLst/>
                    <a:latin typeface="Times New Roman" panose="02020603050405020304" pitchFamily="18" charset="0"/>
                    <a:ea typeface="Calibri" panose="020F0502020204030204" pitchFamily="34" charset="0"/>
                    <a:cs typeface="Garamond" panose="02020404030301010803" pitchFamily="18" charset="0"/>
                  </a:rPr>
                  <a:t>The </a:t>
                </a:r>
                <a:r>
                  <a:rPr lang="en-US" sz="2000" dirty="0">
                    <a:solidFill>
                      <a:srgbClr val="000000"/>
                    </a:solidFill>
                    <a:effectLst/>
                    <a:latin typeface="Times New Roman" panose="02020603050405020304" pitchFamily="18" charset="0"/>
                    <a:ea typeface="Calibri" panose="020F0502020204030204" pitchFamily="34" charset="0"/>
                    <a:cs typeface="Garamond" panose="02020404030301010803" pitchFamily="18" charset="0"/>
                  </a:rPr>
                  <a:t>exponent (α) of the power law profile can be calculated from the roughness length . </a:t>
                </a:r>
                <a:endParaRPr lang="en-US" sz="20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p>
                <a:pPr algn="just">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Garamond" panose="02020404030301010803" pitchFamily="18" charset="0"/>
                  </a:rPr>
                  <a:t> </a:t>
                </a:r>
                <a:endParaRPr lang="en-US" sz="20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p>
                <a:r>
                  <a:rPr lang="en-US" sz="2000" dirty="0" smtClean="0">
                    <a:effectLst/>
                    <a:latin typeface="Times New Roman" panose="02020603050405020304" pitchFamily="18" charset="0"/>
                    <a:ea typeface="Times New Roman" panose="02020603050405020304" pitchFamily="18" charset="0"/>
                  </a:rPr>
                  <a:t>                                                                   α</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a:effectLst/>
                            <a:latin typeface="Cambria Math" panose="02040503050406030204" pitchFamily="18" charset="0"/>
                          </a:rPr>
                        </m:ctrlPr>
                      </m:dPr>
                      <m:e>
                        <m:f>
                          <m:fPr>
                            <m:ctrlPr>
                              <a:rPr lang="en-US" sz="2000" i="1">
                                <a:effectLst/>
                                <a:latin typeface="Cambria Math" panose="020405030504060302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𝑙𝑛</m:t>
                            </m:r>
                            <m:rad>
                              <m:radPr>
                                <m:degHide m:val="on"/>
                                <m:ctrlPr>
                                  <a:rPr lang="en-US" sz="2000" i="1">
                                    <a:effectLst/>
                                    <a:latin typeface="Cambria Math" panose="02040503050406030204" pitchFamily="18" charset="0"/>
                                  </a:rPr>
                                </m:ctrlPr>
                              </m:radPr>
                              <m:deg/>
                              <m:e>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rPr>
                                        </m:ctrlPr>
                                      </m:sSubPr>
                                      <m:e>
                                        <m:sSub>
                                          <m:sSubPr>
                                            <m:ctrlPr>
                                              <a:rPr lang="en-US" sz="2000" i="1">
                                                <a:effectLst/>
                                                <a:latin typeface="Cambria Math" panose="020405030504060302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sub>
                                    </m:sSub>
                                  </m:num>
                                  <m:den>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𝑜</m:t>
                                        </m:r>
                                      </m:sub>
                                    </m:sSub>
                                  </m:den>
                                </m:f>
                              </m:e>
                            </m:rad>
                          </m:den>
                        </m:f>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41194" y="162838"/>
                <a:ext cx="11614245" cy="2014975"/>
              </a:xfrm>
              <a:prstGeom prst="rect">
                <a:avLst/>
              </a:prstGeom>
              <a:blipFill>
                <a:blip r:embed="rId2"/>
                <a:stretch>
                  <a:fillRect l="-577"/>
                </a:stretch>
              </a:blipFill>
            </p:spPr>
            <p:txBody>
              <a:bodyPr/>
              <a:lstStyle/>
              <a:p>
                <a:r>
                  <a:rPr lang="en-US">
                    <a:noFill/>
                  </a:rPr>
                  <a:t> </a:t>
                </a:r>
              </a:p>
            </p:txBody>
          </p:sp>
        </mc:Fallback>
      </mc:AlternateContent>
      <p:sp>
        <p:nvSpPr>
          <p:cNvPr id="10" name="Rectangle 9"/>
          <p:cNvSpPr/>
          <p:nvPr/>
        </p:nvSpPr>
        <p:spPr>
          <a:xfrm>
            <a:off x="341194" y="2449387"/>
            <a:ext cx="8120418" cy="507831"/>
          </a:xfrm>
          <a:prstGeom prst="rect">
            <a:avLst/>
          </a:prstGeom>
        </p:spPr>
        <p:txBody>
          <a:bodyPr wrap="square">
            <a:spAutoFit/>
          </a:bodyPr>
          <a:lstStyle/>
          <a:p>
            <a:pPr algn="just">
              <a:lnSpc>
                <a:spcPct val="150000"/>
              </a:lnSpc>
              <a:spcAft>
                <a:spcPts val="0"/>
              </a:spcAft>
            </a:pPr>
            <a:r>
              <a:rPr lang="en-US" dirty="0">
                <a:solidFill>
                  <a:srgbClr val="000000"/>
                </a:solidFill>
                <a:latin typeface="Times New Roman" panose="02020603050405020304" pitchFamily="18" charset="0"/>
                <a:ea typeface="Calibri" panose="020F0502020204030204" pitchFamily="34" charset="0"/>
                <a:cs typeface="Garamond" panose="02020404030301010803" pitchFamily="18" charset="0"/>
              </a:rPr>
              <a:t>There is another method used to estimate the shear exponent, which is</a:t>
            </a:r>
            <a:r>
              <a:rPr lang="en-US" b="1" baseline="30000" dirty="0">
                <a:solidFill>
                  <a:srgbClr val="000000"/>
                </a:solidFill>
                <a:latin typeface="Times New Roman" panose="02020603050405020304" pitchFamily="18" charset="0"/>
                <a:ea typeface="Calibri" panose="020F0502020204030204" pitchFamily="34" charset="0"/>
                <a:cs typeface="Garamond" panose="02020404030301010803" pitchFamily="18" charset="0"/>
              </a:rPr>
              <a:t>:</a:t>
            </a: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p:txBody>
      </p:sp>
      <p:pic>
        <p:nvPicPr>
          <p:cNvPr id="11" name="Picture 10"/>
          <p:cNvPicPr>
            <a:picLocks noChangeAspect="1"/>
          </p:cNvPicPr>
          <p:nvPr/>
        </p:nvPicPr>
        <p:blipFill>
          <a:blip r:embed="rId3"/>
          <a:stretch>
            <a:fillRect/>
          </a:stretch>
        </p:blipFill>
        <p:spPr>
          <a:xfrm>
            <a:off x="-1077004" y="3330054"/>
            <a:ext cx="8093123" cy="1337481"/>
          </a:xfrm>
          <a:prstGeom prst="rect">
            <a:avLst/>
          </a:prstGeom>
        </p:spPr>
      </p:pic>
    </p:spTree>
    <p:extLst>
      <p:ext uri="{BB962C8B-B14F-4D97-AF65-F5344CB8AC3E}">
        <p14:creationId xmlns:p14="http://schemas.microsoft.com/office/powerpoint/2010/main" val="3106361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05" y="401774"/>
            <a:ext cx="11808823" cy="4261666"/>
          </a:xfrm>
        </p:spPr>
        <p:txBody>
          <a:bodyPr>
            <a:normAutofit lnSpcReduction="10000"/>
          </a:bodyPr>
          <a:lstStyle/>
          <a:p>
            <a:pPr algn="ctr"/>
            <a:r>
              <a:rPr lang="en-US" b="1" i="1" u="sng" dirty="0" smtClean="0">
                <a:effectLst>
                  <a:outerShdw blurRad="38100" dist="38100" dir="2700000" algn="tl">
                    <a:srgbClr val="000000">
                      <a:alpha val="43137"/>
                    </a:srgbClr>
                  </a:outerShdw>
                </a:effectLst>
              </a:rPr>
              <a:t>HOMEWORK 1</a:t>
            </a:r>
          </a:p>
          <a:p>
            <a:pPr marL="0" indent="0" algn="ctr">
              <a:buNone/>
            </a:pPr>
            <a:endParaRPr lang="en-US" b="1" i="1" u="sng" dirty="0" smtClean="0">
              <a:effectLst>
                <a:outerShdw blurRad="38100" dist="38100" dir="2700000" algn="tl">
                  <a:srgbClr val="000000">
                    <a:alpha val="43137"/>
                  </a:srgbClr>
                </a:outerShdw>
              </a:effectLst>
            </a:endParaRPr>
          </a:p>
          <a:p>
            <a:pPr marL="0" indent="0">
              <a:buNone/>
            </a:pPr>
            <a:r>
              <a:rPr lang="en-US" dirty="0" smtClean="0">
                <a:latin typeface="Times New Roman" panose="02020603050405020304" pitchFamily="18" charset="0"/>
                <a:cs typeface="Times New Roman" panose="02020603050405020304" pitchFamily="18" charset="0"/>
              </a:rPr>
              <a:t>Q1 </a:t>
            </a:r>
            <a:r>
              <a:rPr lang="en-US" dirty="0">
                <a:latin typeface="Times New Roman" panose="02020603050405020304" pitchFamily="18" charset="0"/>
                <a:cs typeface="Times New Roman" panose="02020603050405020304" pitchFamily="18" charset="0"/>
              </a:rPr>
              <a:t>) write a mathematical expression of the </a:t>
            </a:r>
            <a:r>
              <a:rPr lang="en-US" dirty="0" smtClean="0">
                <a:latin typeface="Times New Roman" panose="02020603050405020304" pitchFamily="18" charset="0"/>
                <a:cs typeface="Times New Roman" panose="02020603050405020304" pitchFamily="18" charset="0"/>
              </a:rPr>
              <a:t>following:</a:t>
            </a:r>
          </a:p>
          <a:p>
            <a:pPr marL="0" indent="0">
              <a:buNone/>
            </a:pPr>
            <a:r>
              <a:rPr lang="en-US" dirty="0">
                <a:latin typeface="Times New Roman" panose="02020603050405020304" pitchFamily="18" charset="0"/>
                <a:cs typeface="Times New Roman" panose="02020603050405020304" pitchFamily="18" charset="0"/>
              </a:rPr>
              <a:t>1- Wind speed logarithmic equation in stable conditions.</a:t>
            </a:r>
          </a:p>
          <a:p>
            <a:pPr marL="0" indent="0">
              <a:buNone/>
            </a:pPr>
            <a:r>
              <a:rPr lang="en-US" dirty="0">
                <a:latin typeface="Times New Roman" panose="02020603050405020304" pitchFamily="18" charset="0"/>
                <a:cs typeface="Times New Roman" panose="02020603050405020304" pitchFamily="18" charset="0"/>
              </a:rPr>
              <a:t>2- Wind speed logarithmic equation in unstable conditions.</a:t>
            </a:r>
          </a:p>
          <a:p>
            <a:pPr marL="0" indent="0">
              <a:buNone/>
            </a:pPr>
            <a:r>
              <a:rPr lang="en-US" dirty="0">
                <a:latin typeface="Times New Roman" panose="02020603050405020304" pitchFamily="18" charset="0"/>
                <a:cs typeface="Times New Roman" panose="02020603050405020304" pitchFamily="18" charset="0"/>
              </a:rPr>
              <a:t>3- Wind speed logarithmic equation in neutral conditions.</a:t>
            </a:r>
          </a:p>
          <a:p>
            <a:pPr marL="0" indent="0">
              <a:buNone/>
            </a:pPr>
            <a:r>
              <a:rPr lang="en-US" dirty="0">
                <a:latin typeface="Times New Roman" panose="02020603050405020304" pitchFamily="18" charset="0"/>
                <a:cs typeface="Times New Roman" panose="02020603050405020304" pitchFamily="18" charset="0"/>
              </a:rPr>
              <a:t>4- power-law equation for wind profile</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indent="0" algn="ctr">
              <a:buNone/>
            </a:pPr>
            <a:r>
              <a:rPr lang="en-US" dirty="0" smtClean="0"/>
              <a:t> </a:t>
            </a:r>
          </a:p>
          <a:p>
            <a:endParaRPr lang="en-US" dirty="0"/>
          </a:p>
        </p:txBody>
      </p:sp>
    </p:spTree>
    <p:extLst>
      <p:ext uri="{BB962C8B-B14F-4D97-AF65-F5344CB8AC3E}">
        <p14:creationId xmlns:p14="http://schemas.microsoft.com/office/powerpoint/2010/main" val="3764751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9006" y="401774"/>
            <a:ext cx="11312434" cy="6247220"/>
          </a:xfrm>
        </p:spPr>
        <p:txBody>
          <a:bodyPr>
            <a:normAutofit/>
          </a:bodyPr>
          <a:lstStyle/>
          <a:p>
            <a:pPr algn="ctr"/>
            <a:r>
              <a:rPr lang="en-US" b="1" i="1" u="sng" dirty="0" smtClean="0">
                <a:effectLst>
                  <a:outerShdw blurRad="38100" dist="38100" dir="2700000" algn="tl">
                    <a:srgbClr val="000000">
                      <a:alpha val="43137"/>
                    </a:srgbClr>
                  </a:outerShdw>
                </a:effectLst>
              </a:rPr>
              <a:t>HOMEWORK  2</a:t>
            </a:r>
          </a:p>
          <a:p>
            <a:pPr marL="0" indent="0" algn="ctr">
              <a:buNone/>
            </a:pPr>
            <a:endPar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Q2 </a:t>
            </a:r>
            <a:r>
              <a:rPr lang="en-US" dirty="0">
                <a:latin typeface="Times New Roman" panose="02020603050405020304" pitchFamily="18" charset="0"/>
                <a:cs typeface="Times New Roman" panose="02020603050405020304" pitchFamily="18" charset="0"/>
              </a:rPr>
              <a:t>) write a mathematical expression of the </a:t>
            </a:r>
            <a:r>
              <a:rPr lang="en-US" dirty="0" smtClean="0">
                <a:latin typeface="Times New Roman" panose="02020603050405020304" pitchFamily="18" charset="0"/>
                <a:cs typeface="Times New Roman" panose="02020603050405020304" pitchFamily="18" charset="0"/>
              </a:rPr>
              <a:t>following:</a:t>
            </a:r>
          </a:p>
          <a:p>
            <a:pPr marL="0" indent="0">
              <a:buNone/>
            </a:pPr>
            <a:r>
              <a:rPr lang="en-US" sz="2400" dirty="0">
                <a:latin typeface="Times New Roman" panose="02020603050405020304" pitchFamily="18" charset="0"/>
                <a:cs typeface="Times New Roman" panose="02020603050405020304" pitchFamily="18" charset="0"/>
              </a:rPr>
              <a:t>1- </a:t>
            </a:r>
            <a:r>
              <a:rPr lang="en-US" sz="2400"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he </a:t>
            </a:r>
            <a:r>
              <a:rPr lang="en-US" sz="2400" dirty="0">
                <a:latin typeface="Times New Roman" panose="02020603050405020304" pitchFamily="18" charset="0"/>
                <a:ea typeface="Calibri" panose="020F0502020204030204" pitchFamily="34" charset="0"/>
                <a:cs typeface="Times New Roman" panose="02020603050405020304" pitchFamily="18" charset="0"/>
              </a:rPr>
              <a:t>aerodynamic roughness length </a:t>
            </a:r>
            <a:r>
              <a:rPr lang="en-US" sz="2400" dirty="0" smtClean="0">
                <a:latin typeface="Times New Roman" panose="02020603050405020304" pitchFamily="18" charset="0"/>
                <a:cs typeface="Times New Roman" panose="02020603050405020304" pitchFamily="18" charset="0"/>
              </a:rPr>
              <a:t>equation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when </a:t>
            </a:r>
            <a:r>
              <a:rPr lang="en-US" sz="2400" dirty="0">
                <a:latin typeface="Times New Roman" panose="02020603050405020304" pitchFamily="18" charset="0"/>
                <a:ea typeface="Calibri" panose="020F0502020204030204" pitchFamily="34" charset="0"/>
                <a:cs typeface="Times New Roman" panose="02020603050405020304" pitchFamily="18" charset="0"/>
              </a:rPr>
              <a:t>the roughness elements are evenly spaced</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2- The aerodynamic roughness length equation  which uses  in an urban </a:t>
            </a:r>
            <a:r>
              <a:rPr lang="en-US" sz="2400" dirty="0" smtClean="0">
                <a:latin typeface="Times New Roman" panose="02020603050405020304" pitchFamily="18" charset="0"/>
                <a:cs typeface="Times New Roman" panose="02020603050405020304" pitchFamily="18" charset="0"/>
              </a:rPr>
              <a:t>city</a:t>
            </a:r>
          </a:p>
          <a:p>
            <a:pPr marL="0" indent="0">
              <a:buNone/>
            </a:pPr>
            <a:r>
              <a:rPr lang="en-US" sz="2400" dirty="0" smtClean="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Displacement </a:t>
            </a:r>
            <a:r>
              <a:rPr lang="en-US" sz="2400" dirty="0" smtClean="0">
                <a:latin typeface="Times New Roman" panose="02020603050405020304" pitchFamily="18" charset="0"/>
                <a:cs typeface="Times New Roman" panose="02020603050405020304" pitchFamily="18" charset="0"/>
              </a:rPr>
              <a:t>distance equation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4- Friction </a:t>
            </a:r>
            <a:r>
              <a:rPr lang="en-US" sz="2400" dirty="0" smtClean="0">
                <a:latin typeface="Times New Roman" panose="02020603050405020304" pitchFamily="18" charset="0"/>
                <a:cs typeface="Times New Roman" panose="02020603050405020304" pitchFamily="18" charset="0"/>
              </a:rPr>
              <a:t>velocity equation .</a:t>
            </a:r>
          </a:p>
          <a:p>
            <a:pPr marL="0" indent="0">
              <a:buNone/>
            </a:pPr>
            <a:r>
              <a:rPr lang="en-US" sz="2400" dirty="0" smtClean="0">
                <a:latin typeface="Times New Roman" panose="02020603050405020304" pitchFamily="18" charset="0"/>
                <a:cs typeface="Times New Roman" panose="02020603050405020304" pitchFamily="18" charset="0"/>
              </a:rPr>
              <a:t>5- 𝑑𝑟𝑎𝑔 𝑐𝑜𝑒𝑓𝑓𝑖𝑐𝑖𝑒𝑛𝑡 equation </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indent="0">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indent="0" algn="ctr">
              <a:buNone/>
            </a:pPr>
            <a:r>
              <a:rPr lang="en-US" dirty="0" smtClean="0"/>
              <a:t> </a:t>
            </a:r>
          </a:p>
          <a:p>
            <a:endParaRPr lang="en-US" dirty="0"/>
          </a:p>
        </p:txBody>
      </p:sp>
    </p:spTree>
    <p:extLst>
      <p:ext uri="{BB962C8B-B14F-4D97-AF65-F5344CB8AC3E}">
        <p14:creationId xmlns:p14="http://schemas.microsoft.com/office/powerpoint/2010/main" val="365926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256" y="132992"/>
            <a:ext cx="11573693" cy="1692771"/>
          </a:xfrm>
          <a:prstGeom prst="rect">
            <a:avLst/>
          </a:prstGeom>
        </p:spPr>
        <p:txBody>
          <a:bodyPr wrap="square">
            <a:spAutoFit/>
          </a:bodyPr>
          <a:lstStyle/>
          <a:p>
            <a:pPr algn="ctr"/>
            <a:r>
              <a:rPr lang="en-US" sz="2400" b="1" i="1" u="sng" dirty="0">
                <a:latin typeface="Times New Roman" panose="02020603050405020304" pitchFamily="18" charset="0"/>
                <a:cs typeface="Times New Roman" panose="02020603050405020304" pitchFamily="18" charset="0"/>
              </a:rPr>
              <a:t>Vertical Wind Profile in </a:t>
            </a: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boundary </a:t>
            </a:r>
            <a:r>
              <a:rPr lang="en-US" sz="2400" b="1" i="1" u="sng" dirty="0" smtClean="0">
                <a:latin typeface="Times New Roman" panose="02020603050405020304" pitchFamily="18" charset="0"/>
                <a:ea typeface="Calibri" panose="020F0502020204030204" pitchFamily="34" charset="0"/>
                <a:cs typeface="Times New Roman" panose="02020603050405020304" pitchFamily="18" charset="0"/>
              </a:rPr>
              <a:t>layer </a:t>
            </a:r>
            <a:endParaRPr lang="en-US" sz="2400" b="1" i="1" u="sng" dirty="0" smtClean="0">
              <a:latin typeface="Times New Roman" panose="02020603050405020304" pitchFamily="18" charset="0"/>
              <a:cs typeface="Times New Roman" panose="02020603050405020304" pitchFamily="18" charset="0"/>
            </a:endParaRPr>
          </a:p>
          <a:p>
            <a:pPr algn="ctr"/>
            <a:endParaRPr lang="en-US" sz="2000" b="1" i="1" u="sng" dirty="0"/>
          </a:p>
          <a:p>
            <a:pPr marL="285750" indent="-285750">
              <a:buFont typeface="Wingdings" panose="05000000000000000000" pitchFamily="2" charset="2"/>
              <a:buChar char="Ø"/>
            </a:pPr>
            <a:r>
              <a:rPr lang="en-US" dirty="0"/>
              <a:t> </a:t>
            </a:r>
            <a:r>
              <a:rPr lang="en-US" sz="2000" dirty="0">
                <a:latin typeface="Times New Roman" panose="02020603050405020304" pitchFamily="18" charset="0"/>
                <a:cs typeface="Times New Roman" panose="02020603050405020304" pitchFamily="18" charset="0"/>
              </a:rPr>
              <a:t>Wind speed is zero at the surface and increases sharply in the near surface layer such that the wind speed increases exponentially with height . The shape of the profile is influenced by the nature of the underlying surface, the surrounding topography and nearby obstacles</a:t>
            </a:r>
            <a:r>
              <a:rPr lang="en-US"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rotWithShape="1">
          <a:blip r:embed="rId2"/>
          <a:srcRect l="23327" t="21518" r="17438" b="12768"/>
          <a:stretch/>
        </p:blipFill>
        <p:spPr>
          <a:xfrm>
            <a:off x="2725782" y="1884315"/>
            <a:ext cx="6309360" cy="2717905"/>
          </a:xfrm>
          <a:prstGeom prst="rect">
            <a:avLst/>
          </a:prstGeom>
        </p:spPr>
      </p:pic>
      <p:sp>
        <p:nvSpPr>
          <p:cNvPr id="6" name="Rectangle 5"/>
          <p:cNvSpPr/>
          <p:nvPr/>
        </p:nvSpPr>
        <p:spPr>
          <a:xfrm>
            <a:off x="261256" y="5034069"/>
            <a:ext cx="11808823" cy="646331"/>
          </a:xfrm>
          <a:prstGeom prst="rect">
            <a:avLst/>
          </a:prstGeom>
        </p:spPr>
        <p:txBody>
          <a:bodyPr wrap="square">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Wind speed shows an increase with respect to height and as such it is generally beneficial to discharge pollutants at a greater height as dispersion is greater. The rate of change with height (known as wind shear) is greatest near the surface. </a:t>
            </a:r>
          </a:p>
        </p:txBody>
      </p:sp>
      <p:sp>
        <p:nvSpPr>
          <p:cNvPr id="3" name="TextBox 2"/>
          <p:cNvSpPr txBox="1"/>
          <p:nvPr/>
        </p:nvSpPr>
        <p:spPr>
          <a:xfrm>
            <a:off x="5649685" y="3616563"/>
            <a:ext cx="796834" cy="369332"/>
          </a:xfrm>
          <a:prstGeom prst="rect">
            <a:avLst/>
          </a:prstGeom>
          <a:noFill/>
        </p:spPr>
        <p:txBody>
          <a:bodyPr wrap="square" rtlCol="0">
            <a:spAutoFit/>
          </a:bodyPr>
          <a:lstStyle/>
          <a:p>
            <a:r>
              <a:rPr lang="ar-IQ" b="1" i="1" u="sng" dirty="0" smtClean="0">
                <a:effectLst>
                  <a:outerShdw blurRad="38100" dist="38100" dir="2700000" algn="tl">
                    <a:srgbClr val="000000">
                      <a:alpha val="43137"/>
                    </a:srgbClr>
                  </a:outerShdw>
                </a:effectLst>
              </a:rPr>
              <a:t>شكل 2</a:t>
            </a:r>
            <a:endParaRPr lang="en-US" b="1" i="1" u="sng" dirty="0">
              <a:effectLst>
                <a:outerShdw blurRad="38100" dist="38100" dir="2700000" algn="tl">
                  <a:srgbClr val="000000">
                    <a:alpha val="43137"/>
                  </a:srgbClr>
                </a:outerShdw>
              </a:effectLst>
            </a:endParaRPr>
          </a:p>
        </p:txBody>
      </p:sp>
      <p:sp>
        <p:nvSpPr>
          <p:cNvPr id="7" name="TextBox 6"/>
          <p:cNvSpPr txBox="1"/>
          <p:nvPr/>
        </p:nvSpPr>
        <p:spPr>
          <a:xfrm>
            <a:off x="2669297" y="3616563"/>
            <a:ext cx="796834" cy="369332"/>
          </a:xfrm>
          <a:prstGeom prst="rect">
            <a:avLst/>
          </a:prstGeom>
          <a:noFill/>
        </p:spPr>
        <p:txBody>
          <a:bodyPr wrap="square" rtlCol="0">
            <a:spAutoFit/>
          </a:bodyPr>
          <a:lstStyle/>
          <a:p>
            <a:r>
              <a:rPr lang="ar-IQ" b="1" i="1" u="sng" dirty="0" smtClean="0">
                <a:effectLst>
                  <a:outerShdw blurRad="38100" dist="38100" dir="2700000" algn="tl">
                    <a:srgbClr val="000000">
                      <a:alpha val="43137"/>
                    </a:srgbClr>
                  </a:outerShdw>
                </a:effectLst>
              </a:rPr>
              <a:t>شكل 1</a:t>
            </a:r>
            <a:endParaRPr lang="en-US" b="1" i="1" u="sng" dirty="0">
              <a:effectLst>
                <a:outerShdw blurRad="38100" dist="38100" dir="2700000" algn="tl">
                  <a:srgbClr val="000000">
                    <a:alpha val="43137"/>
                  </a:srgbClr>
                </a:outerShdw>
              </a:effectLst>
            </a:endParaRPr>
          </a:p>
        </p:txBody>
      </p:sp>
      <p:cxnSp>
        <p:nvCxnSpPr>
          <p:cNvPr id="11" name="Elbow Connector 10"/>
          <p:cNvCxnSpPr/>
          <p:nvPr/>
        </p:nvCxnSpPr>
        <p:spPr>
          <a:xfrm rot="5400000" flipH="1" flipV="1">
            <a:off x="3940237" y="2826324"/>
            <a:ext cx="910829" cy="378823"/>
          </a:xfrm>
          <a:prstGeom prst="bentConnector3">
            <a:avLst/>
          </a:prstGeom>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4206240" y="3243268"/>
            <a:ext cx="67926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32720" y="2873937"/>
                <a:ext cx="369308"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𝑑𝑢</m:t>
                          </m:r>
                        </m:num>
                        <m:den>
                          <m:r>
                            <a:rPr lang="en-US" b="0" i="1" smtClean="0">
                              <a:latin typeface="Cambria Math" panose="02040503050406030204" pitchFamily="18" charset="0"/>
                            </a:rPr>
                            <m:t>𝑑𝑧</m:t>
                          </m:r>
                        </m:den>
                      </m:f>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932720" y="2873937"/>
                <a:ext cx="369308" cy="618246"/>
              </a:xfrm>
              <a:prstGeom prst="rect">
                <a:avLst/>
              </a:prstGeom>
              <a:blipFill>
                <a:blip r:embed="rId5"/>
                <a:stretch>
                  <a:fillRect/>
                </a:stretch>
              </a:blipFill>
            </p:spPr>
            <p:txBody>
              <a:bodyPr/>
              <a:lstStyle/>
              <a:p>
                <a:r>
                  <a:rPr lang="en-US">
                    <a:noFill/>
                  </a:rPr>
                  <a:t> </a:t>
                </a:r>
              </a:p>
            </p:txBody>
          </p:sp>
        </mc:Fallback>
      </mc:AlternateContent>
      <p:cxnSp>
        <p:nvCxnSpPr>
          <p:cNvPr id="16" name="Straight Arrow Connector 15"/>
          <p:cNvCxnSpPr/>
          <p:nvPr/>
        </p:nvCxnSpPr>
        <p:spPr>
          <a:xfrm flipH="1" flipV="1">
            <a:off x="4585063" y="2737787"/>
            <a:ext cx="716965" cy="113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97725" y="3362921"/>
            <a:ext cx="896297" cy="369332"/>
          </a:xfrm>
          <a:prstGeom prst="rect">
            <a:avLst/>
          </a:prstGeom>
          <a:noFill/>
        </p:spPr>
        <p:txBody>
          <a:bodyPr wrap="square" rtlCol="0">
            <a:spAutoFit/>
          </a:bodyPr>
          <a:lstStyle/>
          <a:p>
            <a:r>
              <a:rPr lang="ar-IQ" dirty="0" smtClean="0"/>
              <a:t>تغيركبير</a:t>
            </a:r>
            <a:endParaRPr lang="en-US" dirty="0"/>
          </a:p>
        </p:txBody>
      </p:sp>
      <p:sp>
        <p:nvSpPr>
          <p:cNvPr id="18" name="TextBox 17"/>
          <p:cNvSpPr txBox="1"/>
          <p:nvPr/>
        </p:nvSpPr>
        <p:spPr>
          <a:xfrm rot="689023">
            <a:off x="4715399" y="2535784"/>
            <a:ext cx="989229" cy="369332"/>
          </a:xfrm>
          <a:prstGeom prst="rect">
            <a:avLst/>
          </a:prstGeom>
          <a:noFill/>
        </p:spPr>
        <p:txBody>
          <a:bodyPr wrap="square" rtlCol="0">
            <a:spAutoFit/>
          </a:bodyPr>
          <a:lstStyle/>
          <a:p>
            <a:r>
              <a:rPr lang="ar-IQ" dirty="0" smtClean="0"/>
              <a:t>تغيرصغير</a:t>
            </a:r>
            <a:endParaRPr lang="en-US" dirty="0"/>
          </a:p>
        </p:txBody>
      </p:sp>
      <p:cxnSp>
        <p:nvCxnSpPr>
          <p:cNvPr id="20" name="Straight Arrow Connector 19"/>
          <p:cNvCxnSpPr/>
          <p:nvPr/>
        </p:nvCxnSpPr>
        <p:spPr>
          <a:xfrm flipH="1">
            <a:off x="3593091" y="3250663"/>
            <a:ext cx="1267098" cy="37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78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393"/>
            <a:ext cx="12192000" cy="1682512"/>
          </a:xfrm>
          <a:prstGeom prst="rect">
            <a:avLst/>
          </a:prstGeom>
        </p:spPr>
        <p:txBody>
          <a:bodyPr wrap="square">
            <a:spAutoFit/>
          </a:bodyPr>
          <a:lstStyle/>
          <a:p>
            <a:pPr algn="ctr">
              <a:lnSpc>
                <a:spcPct val="115000"/>
              </a:lnSpc>
              <a:spcAft>
                <a:spcPts val="1000"/>
              </a:spcAft>
            </a:pPr>
            <a:r>
              <a:rPr lang="en-US" b="1" u="sng" dirty="0" smtClean="0">
                <a:latin typeface="Times New Roman" panose="02020603050405020304" pitchFamily="18" charset="0"/>
                <a:ea typeface="Calibri" panose="020F0502020204030204" pitchFamily="34" charset="0"/>
                <a:cs typeface="Arial" panose="020B0604020202020204" pitchFamily="34" charset="0"/>
              </a:rPr>
              <a:t> </a:t>
            </a:r>
            <a:r>
              <a:rPr lang="en-US" sz="2000" b="1" i="1" u="sng" dirty="0">
                <a:latin typeface="Times New Roman" panose="02020603050405020304" pitchFamily="18" charset="0"/>
                <a:ea typeface="Calibri" panose="020F0502020204030204" pitchFamily="34" charset="0"/>
                <a:cs typeface="Arial" panose="020B0604020202020204" pitchFamily="34" charset="0"/>
              </a:rPr>
              <a:t>Aerodynamic Roughness Length:</a:t>
            </a:r>
            <a:endParaRPr lang="en-US" sz="2000" b="1" i="1" u="sng" dirty="0">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r>
              <a:rPr lang="en-US" dirty="0">
                <a:latin typeface="Times New Roman" panose="02020603050405020304" pitchFamily="18" charset="0"/>
                <a:ea typeface="Calibri" panose="020F0502020204030204" pitchFamily="34" charset="0"/>
              </a:rPr>
              <a:t>the aerodynamic roughness length, z</a:t>
            </a:r>
            <a:r>
              <a:rPr lang="en-US" baseline="-25000" dirty="0">
                <a:latin typeface="Times New Roman" panose="02020603050405020304" pitchFamily="18" charset="0"/>
                <a:ea typeface="Calibri" panose="020F0502020204030204" pitchFamily="34" charset="0"/>
              </a:rPr>
              <a:t>0</a:t>
            </a:r>
            <a:r>
              <a:rPr lang="en-US" dirty="0">
                <a:latin typeface="Times New Roman" panose="02020603050405020304" pitchFamily="18" charset="0"/>
                <a:ea typeface="Calibri" panose="020F0502020204030204" pitchFamily="34" charset="0"/>
              </a:rPr>
              <a:t>, is defined as the height where the wind speed becomes zero. the aerodynamic roughness length is determined for a particular surface, it does not change with wind speed, stability, or stress. it can change if the roughness elements on the surface change such as caused by changes in the height and coverage of vegetation, manufacture of fences, construction of houses, deforestation or lumbering, etc.</a:t>
            </a:r>
            <a:endParaRPr lang="en-US" dirty="0"/>
          </a:p>
        </p:txBody>
      </p:sp>
      <p:sp>
        <p:nvSpPr>
          <p:cNvPr id="5" name="Rectangle 4"/>
          <p:cNvSpPr/>
          <p:nvPr/>
        </p:nvSpPr>
        <p:spPr>
          <a:xfrm>
            <a:off x="0" y="1936910"/>
            <a:ext cx="12043953" cy="1494768"/>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cs typeface="Arial" panose="020B0604020202020204" pitchFamily="34" charset="0"/>
              </a:rPr>
              <a:t>Letta (1969) suggested a method for estimating the aerodynamic roughness length based on the average vertical extent of the roughness elements (</a:t>
            </a:r>
            <a:r>
              <a:rPr lang="en-US" dirty="0" smtClean="0">
                <a:latin typeface="Cambria Math" panose="02040503050406030204" pitchFamily="18" charset="0"/>
                <a:ea typeface="Calibri" panose="020F0502020204030204" pitchFamily="34" charset="0"/>
                <a:cs typeface="Cambria Math" panose="02040503050406030204" pitchFamily="18" charset="0"/>
              </a:rPr>
              <a:t>𝒉∗</a:t>
            </a:r>
            <a:r>
              <a:rPr lang="en-US" dirty="0" smtClean="0">
                <a:latin typeface="Times New Roman" panose="02020603050405020304" pitchFamily="18" charset="0"/>
                <a:ea typeface="Calibri" panose="020F0502020204030204" pitchFamily="34" charset="0"/>
                <a:cs typeface="Arial" panose="020B0604020202020204" pitchFamily="34" charset="0"/>
              </a:rPr>
              <a:t>), the average vertical cross –section area obtainable to the wind by one element (</a:t>
            </a:r>
            <a:r>
              <a:rPr lang="en-US" dirty="0" smtClean="0">
                <a:latin typeface="Cambria Math" panose="02040503050406030204" pitchFamily="18" charset="0"/>
                <a:ea typeface="Calibri" panose="020F0502020204030204" pitchFamily="34" charset="0"/>
                <a:cs typeface="Cambria Math" panose="02040503050406030204" pitchFamily="18" charset="0"/>
              </a:rPr>
              <a:t>S𝒔</a:t>
            </a:r>
            <a:r>
              <a:rPr lang="en-US" dirty="0" smtClean="0">
                <a:latin typeface="Times New Roman" panose="02020603050405020304" pitchFamily="18" charset="0"/>
                <a:ea typeface="Calibri" panose="020F0502020204030204" pitchFamily="34" charset="0"/>
                <a:cs typeface="Arial" panose="020B0604020202020204" pitchFamily="34" charset="0"/>
              </a:rPr>
              <a:t>), and [ S</a:t>
            </a:r>
            <a:r>
              <a:rPr lang="en-US" baseline="-25000" dirty="0" smtClean="0">
                <a:latin typeface="Times New Roman" panose="02020603050405020304" pitchFamily="18" charset="0"/>
                <a:ea typeface="Calibri" panose="020F0502020204030204" pitchFamily="34" charset="0"/>
                <a:cs typeface="Arial" panose="020B0604020202020204" pitchFamily="34" charset="0"/>
              </a:rPr>
              <a:t>L</a:t>
            </a:r>
            <a:r>
              <a:rPr lang="en-US" dirty="0" smtClean="0">
                <a:latin typeface="Times New Roman" panose="02020603050405020304" pitchFamily="18" charset="0"/>
                <a:ea typeface="Calibri" panose="020F0502020204030204" pitchFamily="34" charset="0"/>
                <a:cs typeface="Arial" panose="020B0604020202020204" pitchFamily="34" charset="0"/>
              </a:rPr>
              <a:t> = (total ground surface area / number of elements)].</a:t>
            </a:r>
            <a:endParaRPr lang="en-US" sz="1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b="1" dirty="0" smtClean="0">
                <a:latin typeface="Cambria Math" panose="02040503050406030204" pitchFamily="18" charset="0"/>
                <a:ea typeface="Calibri" panose="020F0502020204030204" pitchFamily="34" charset="0"/>
                <a:cs typeface="Cambria Math" panose="02040503050406030204" pitchFamily="18" charset="0"/>
              </a:rPr>
              <a:t>𝑧</a:t>
            </a:r>
            <a:r>
              <a:rPr lang="en-US" b="1" baseline="-25000" dirty="0" smtClean="0">
                <a:latin typeface="Times New Roman" panose="02020603050405020304" pitchFamily="18" charset="0"/>
                <a:ea typeface="Calibri" panose="020F0502020204030204" pitchFamily="34" charset="0"/>
                <a:cs typeface="Arial" panose="020B0604020202020204" pitchFamily="34" charset="0"/>
              </a:rPr>
              <a:t>0</a:t>
            </a:r>
            <a:r>
              <a:rPr lang="en-US" b="1" dirty="0" smtClean="0">
                <a:latin typeface="Times New Roman" panose="02020603050405020304" pitchFamily="18" charset="0"/>
                <a:ea typeface="Calibri" panose="020F0502020204030204" pitchFamily="34" charset="0"/>
                <a:cs typeface="Arial" panose="020B0604020202020204" pitchFamily="34" charset="0"/>
              </a:rPr>
              <a:t> = 0.5 ℎ</a:t>
            </a:r>
            <a:r>
              <a:rPr lang="en-US" b="1" dirty="0" smtClean="0">
                <a:latin typeface="Cambria Math" panose="02040503050406030204" pitchFamily="18" charset="0"/>
                <a:ea typeface="Calibri" panose="020F0502020204030204" pitchFamily="34" charset="0"/>
                <a:cs typeface="Cambria Math" panose="02040503050406030204" pitchFamily="18" charset="0"/>
              </a:rPr>
              <a:t>∗</a:t>
            </a:r>
            <a:r>
              <a:rPr lang="en-US" b="1" dirty="0" smtClean="0">
                <a:latin typeface="Times New Roman" panose="02020603050405020304" pitchFamily="18" charset="0"/>
                <a:ea typeface="Calibri" panose="020F0502020204030204" pitchFamily="34" charset="0"/>
                <a:cs typeface="Arial" panose="020B0604020202020204" pitchFamily="34" charset="0"/>
              </a:rPr>
              <a:t> (S</a:t>
            </a:r>
            <a:r>
              <a:rPr lang="en-US" b="1" dirty="0" smtClean="0">
                <a:latin typeface="Cambria Math" panose="02040503050406030204" pitchFamily="18" charset="0"/>
                <a:ea typeface="Calibri" panose="020F0502020204030204" pitchFamily="34" charset="0"/>
                <a:cs typeface="Cambria Math" panose="02040503050406030204" pitchFamily="18" charset="0"/>
              </a:rPr>
              <a:t>𝑠/</a:t>
            </a:r>
            <a:r>
              <a:rPr lang="en-US" b="1" dirty="0" smtClean="0">
                <a:latin typeface="Times New Roman" panose="02020603050405020304" pitchFamily="18" charset="0"/>
                <a:ea typeface="Calibri" panose="020F0502020204030204" pitchFamily="34" charset="0"/>
                <a:cs typeface="Arial" panose="020B0604020202020204" pitchFamily="34" charset="0"/>
              </a:rPr>
              <a:t> </a:t>
            </a:r>
            <a:r>
              <a:rPr lang="en-US" b="1" dirty="0" smtClean="0">
                <a:latin typeface="Cambria Math" panose="02040503050406030204" pitchFamily="18" charset="0"/>
                <a:ea typeface="Calibri" panose="020F0502020204030204" pitchFamily="34" charset="0"/>
                <a:cs typeface="Cambria Math" panose="02040503050406030204" pitchFamily="18" charset="0"/>
              </a:rPr>
              <a:t>𝑆</a:t>
            </a:r>
            <a:r>
              <a:rPr lang="en-US" b="1" baseline="-25000" dirty="0" smtClean="0">
                <a:latin typeface="Cambria Math" panose="02040503050406030204" pitchFamily="18" charset="0"/>
                <a:ea typeface="Calibri" panose="020F0502020204030204" pitchFamily="34" charset="0"/>
                <a:cs typeface="Cambria Math" panose="02040503050406030204" pitchFamily="18" charset="0"/>
              </a:rPr>
              <a:t>𝐿</a:t>
            </a:r>
            <a:r>
              <a:rPr lang="en-US" b="1" dirty="0" smtClean="0">
                <a:latin typeface="Times New Roman" panose="02020603050405020304" pitchFamily="18" charset="0"/>
                <a:ea typeface="Calibri" panose="020F0502020204030204" pitchFamily="34" charset="0"/>
                <a:cs typeface="Arial" panose="020B0604020202020204" pitchFamily="34" charset="0"/>
              </a:rPr>
              <a:t>) ………………………………… (1.1)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0" y="3622998"/>
            <a:ext cx="12192000"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This relationship is acceptable when the roughness elements are evenly spaced, not too close together, and have similar height and shape. </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1" y="4288607"/>
                <a:ext cx="12043953" cy="2321341"/>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cs typeface="Arial" panose="020B0604020202020204" pitchFamily="34" charset="0"/>
                  </a:rPr>
                  <a:t>Kondo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err="1">
                    <a:latin typeface="Times New Roman" panose="02020603050405020304" pitchFamily="18" charset="0"/>
                    <a:ea typeface="Calibri" panose="020F0502020204030204" pitchFamily="34" charset="0"/>
                    <a:cs typeface="Arial" panose="020B0604020202020204" pitchFamily="34" charset="0"/>
                  </a:rPr>
                  <a:t>Yamazawa</a:t>
                </a:r>
                <a:r>
                  <a:rPr lang="en-US" dirty="0">
                    <a:latin typeface="Times New Roman" panose="02020603050405020304" pitchFamily="18" charset="0"/>
                    <a:ea typeface="Calibri" panose="020F0502020204030204" pitchFamily="34" charset="0"/>
                    <a:cs typeface="Arial" panose="020B0604020202020204" pitchFamily="34" charset="0"/>
                  </a:rPr>
                  <a:t> (1986) proposed a similar relationship, where variations in individual roughness elements were accounted for.  (S</a:t>
                </a:r>
                <a:r>
                  <a:rPr lang="en-US" baseline="-25000" dirty="0">
                    <a:latin typeface="Times New Roman" panose="02020603050405020304" pitchFamily="18" charset="0"/>
                    <a:ea typeface="Calibri" panose="020F0502020204030204" pitchFamily="34" charset="0"/>
                    <a:cs typeface="Arial" panose="020B0604020202020204" pitchFamily="34" charset="0"/>
                  </a:rPr>
                  <a:t>i</a:t>
                </a:r>
                <a:r>
                  <a:rPr lang="en-US" dirty="0">
                    <a:latin typeface="Times New Roman" panose="02020603050405020304" pitchFamily="18" charset="0"/>
                    <a:ea typeface="Calibri" panose="020F0502020204030204" pitchFamily="34" charset="0"/>
                    <a:cs typeface="Arial" panose="020B0604020202020204" pitchFamily="34" charset="0"/>
                  </a:rPr>
                  <a:t>) represent the actual horizontal surface area occupied by element (</a:t>
                </a:r>
                <a:r>
                  <a:rPr lang="en-US" dirty="0" err="1">
                    <a:latin typeface="Times New Roman" panose="02020603050405020304" pitchFamily="18" charset="0"/>
                    <a:ea typeface="Calibri" panose="020F0502020204030204" pitchFamily="34" charset="0"/>
                    <a:cs typeface="Arial" panose="020B0604020202020204" pitchFamily="34" charset="0"/>
                  </a:rPr>
                  <a:t>i</a:t>
                </a:r>
                <a:r>
                  <a:rPr lang="en-US" dirty="0">
                    <a:latin typeface="Times New Roman" panose="02020603050405020304" pitchFamily="18" charset="0"/>
                    <a:ea typeface="Calibri" panose="020F0502020204030204" pitchFamily="34" charset="0"/>
                    <a:cs typeface="Arial" panose="020B0604020202020204" pitchFamily="34" charset="0"/>
                  </a:rPr>
                  <a:t>), and (h</a:t>
                </a:r>
                <a:r>
                  <a:rPr lang="en-US" baseline="-25000" dirty="0">
                    <a:latin typeface="Times New Roman" panose="02020603050405020304" pitchFamily="18" charset="0"/>
                    <a:ea typeface="Calibri" panose="020F0502020204030204" pitchFamily="34" charset="0"/>
                    <a:cs typeface="Arial" panose="020B0604020202020204" pitchFamily="34" charset="0"/>
                  </a:rPr>
                  <a:t>i</a:t>
                </a:r>
                <a:r>
                  <a:rPr lang="en-US" dirty="0">
                    <a:latin typeface="Times New Roman" panose="02020603050405020304" pitchFamily="18" charset="0"/>
                    <a:ea typeface="Calibri" panose="020F0502020204030204" pitchFamily="34" charset="0"/>
                    <a:cs typeface="Arial" panose="020B0604020202020204" pitchFamily="34" charset="0"/>
                  </a:rPr>
                  <a:t>) be the height of that element. if (n) elements occupy a total area of (S</a:t>
                </a:r>
                <a:r>
                  <a:rPr lang="en-US" baseline="-25000" dirty="0">
                    <a:latin typeface="Times New Roman" panose="02020603050405020304" pitchFamily="18" charset="0"/>
                    <a:ea typeface="Calibri" panose="020F0502020204030204" pitchFamily="34" charset="0"/>
                    <a:cs typeface="Arial" panose="020B0604020202020204" pitchFamily="34" charset="0"/>
                  </a:rPr>
                  <a:t>t</a:t>
                </a:r>
                <a:r>
                  <a:rPr lang="en-US" dirty="0">
                    <a:latin typeface="Times New Roman" panose="02020603050405020304" pitchFamily="18" charset="0"/>
                    <a:ea typeface="Calibri" panose="020F0502020204030204" pitchFamily="34" charset="0"/>
                    <a:cs typeface="Arial" panose="020B0604020202020204" pitchFamily="34" charset="0"/>
                  </a:rPr>
                  <a:t>), then the roughness length can be approximated by: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𝒁</m:t>
                          </m:r>
                        </m:e>
                        <m:sub>
                          <m:r>
                            <a:rPr lang="en-US" b="1" i="1">
                              <a:latin typeface="Cambria Math" panose="02040503050406030204" pitchFamily="18" charset="0"/>
                              <a:ea typeface="Calibri" panose="020F0502020204030204" pitchFamily="34" charset="0"/>
                              <a:cs typeface="Times New Roman" panose="02020603050405020304" pitchFamily="18" charset="0"/>
                            </a:rPr>
                            <m:t>𝟎</m:t>
                          </m:r>
                        </m:sub>
                      </m:sSub>
                      <m:r>
                        <a:rPr lang="en-US" b="1" i="1">
                          <a:latin typeface="Cambria Math" panose="02040503050406030204" pitchFamily="18" charset="0"/>
                          <a:ea typeface="Calibri" panose="020F0502020204030204" pitchFamily="34" charset="0"/>
                          <a:cs typeface="Times New Roman" panose="02020603050405020304" pitchFamily="18" charset="0"/>
                        </a:rPr>
                        <m:t> =  </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𝟎</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𝟐𝟓</m:t>
                          </m:r>
                        </m:num>
                        <m:den>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𝒔</m:t>
                              </m:r>
                            </m:e>
                            <m:sub>
                              <m:r>
                                <a:rPr lang="en-US" b="1" i="1">
                                  <a:latin typeface="Cambria Math" panose="02040503050406030204" pitchFamily="18" charset="0"/>
                                  <a:ea typeface="Calibri" panose="020F0502020204030204" pitchFamily="34" charset="0"/>
                                  <a:cs typeface="Times New Roman" panose="02020603050405020304" pitchFamily="18" charset="0"/>
                                </a:rPr>
                                <m:t>𝒕</m:t>
                              </m:r>
                            </m:sub>
                          </m:sSub>
                        </m:den>
                      </m:f>
                      <m:r>
                        <a:rPr lang="en-US" b="1" i="1">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en-US" b="1" i="1">
                              <a:latin typeface="Cambria Math" panose="02040503050406030204" pitchFamily="18" charset="0"/>
                              <a:ea typeface="Calibri" panose="020F0502020204030204" pitchFamily="34" charset="0"/>
                              <a:cs typeface="Times New Roman" panose="02020603050405020304" pitchFamily="18" charset="0"/>
                            </a:rPr>
                          </m:ctrlPr>
                        </m:naryPr>
                        <m:sub>
                          <m:r>
                            <a:rPr lang="en-US" b="1" i="1">
                              <a:latin typeface="Cambria Math" panose="02040503050406030204" pitchFamily="18" charset="0"/>
                              <a:ea typeface="Calibri" panose="020F0502020204030204" pitchFamily="34" charset="0"/>
                              <a:cs typeface="Times New Roman" panose="02020603050405020304" pitchFamily="18" charset="0"/>
                            </a:rPr>
                            <m:t>𝒊</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sub>
                        <m:sup>
                          <m:r>
                            <a:rPr lang="en-US" b="1" i="1">
                              <a:latin typeface="Cambria Math" panose="02040503050406030204" pitchFamily="18" charset="0"/>
                              <a:ea typeface="Calibri" panose="020F0502020204030204" pitchFamily="34" charset="0"/>
                              <a:cs typeface="Times New Roman" panose="02020603050405020304" pitchFamily="18" charset="0"/>
                            </a:rPr>
                            <m:t>𝒏</m:t>
                          </m:r>
                          <m:r>
                            <a:rPr lang="en-US" b="1" i="1">
                              <a:latin typeface="Cambria Math" panose="02040503050406030204" pitchFamily="18" charset="0"/>
                              <a:ea typeface="Calibri" panose="020F0502020204030204" pitchFamily="34" charset="0"/>
                              <a:cs typeface="Times New Roman" panose="02020603050405020304" pitchFamily="18" charset="0"/>
                            </a:rPr>
                            <m:t> </m:t>
                          </m:r>
                        </m:sup>
                        <m:e>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𝒉</m:t>
                              </m:r>
                            </m:e>
                            <m:sub>
                              <m:r>
                                <a:rPr lang="en-US" b="1" i="1">
                                  <a:latin typeface="Cambria Math" panose="02040503050406030204" pitchFamily="18" charset="0"/>
                                  <a:ea typeface="Calibri" panose="020F0502020204030204" pitchFamily="34" charset="0"/>
                                  <a:cs typeface="Times New Roman" panose="02020603050405020304" pitchFamily="18" charset="0"/>
                                </a:rPr>
                                <m:t>𝒊</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𝒔</m:t>
                              </m:r>
                            </m:e>
                            <m:sub>
                              <m:r>
                                <a:rPr lang="en-US" b="1" i="1">
                                  <a:latin typeface="Cambria Math" panose="02040503050406030204" pitchFamily="18" charset="0"/>
                                  <a:ea typeface="Calibri" panose="020F0502020204030204" pitchFamily="34" charset="0"/>
                                  <a:cs typeface="Times New Roman" panose="02020603050405020304" pitchFamily="18" charset="0"/>
                                </a:rPr>
                                <m:t>𝒊</m:t>
                              </m:r>
                            </m:sub>
                          </m:sSub>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smtClean="0">
                              <a:latin typeface="Cambria Math" panose="02040503050406030204" pitchFamily="18" charset="0"/>
                              <a:ea typeface="Calibri" panose="020F0502020204030204" pitchFamily="34" charset="0"/>
                              <a:cs typeface="Times New Roman" panose="02020603050405020304" pitchFamily="18" charset="0"/>
                            </a:rPr>
                            <m:t>𝟏</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 </m:t>
                          </m:r>
                        </m:e>
                      </m:nary>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p>
                <a:r>
                  <a:rPr lang="en-US" dirty="0">
                    <a:latin typeface="Times New Roman" panose="02020603050405020304" pitchFamily="18" charset="0"/>
                    <a:ea typeface="Calibri" panose="020F0502020204030204" pitchFamily="34" charset="0"/>
                  </a:rPr>
                  <a:t>these expressions have been applied successfully to buildings in cities.</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 y="4288607"/>
                <a:ext cx="12043953" cy="2321341"/>
              </a:xfrm>
              <a:prstGeom prst="rect">
                <a:avLst/>
              </a:prstGeom>
              <a:blipFill>
                <a:blip r:embed="rId4"/>
                <a:stretch>
                  <a:fillRect l="-405" t="-789" r="-405" b="-3158"/>
                </a:stretch>
              </a:blipFill>
            </p:spPr>
            <p:txBody>
              <a:bodyPr/>
              <a:lstStyle/>
              <a:p>
                <a:r>
                  <a:rPr lang="en-US">
                    <a:noFill/>
                  </a:rPr>
                  <a:t> </a:t>
                </a:r>
              </a:p>
            </p:txBody>
          </p:sp>
        </mc:Fallback>
      </mc:AlternateContent>
    </p:spTree>
    <p:extLst>
      <p:ext uri="{BB962C8B-B14F-4D97-AF65-F5344CB8AC3E}">
        <p14:creationId xmlns:p14="http://schemas.microsoft.com/office/powerpoint/2010/main" val="11475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09451" y="246510"/>
                <a:ext cx="10855235" cy="3461332"/>
              </a:xfrm>
              <a:prstGeom prst="rect">
                <a:avLst/>
              </a:prstGeom>
            </p:spPr>
            <p:txBody>
              <a:bodyPr wrap="square">
                <a:spAutoFit/>
              </a:bodyPr>
              <a:lstStyle/>
              <a:p>
                <a:pPr algn="ctr">
                  <a:lnSpc>
                    <a:spcPct val="115000"/>
                  </a:lnSpc>
                  <a:spcAft>
                    <a:spcPts val="1000"/>
                  </a:spcAft>
                </a:pPr>
                <a:r>
                  <a:rPr lang="en-US" sz="20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Friction </a:t>
                </a:r>
                <a:r>
                  <a:rPr lang="en-US" sz="2400" b="1" i="1" u="sng" dirty="0" smtClean="0">
                    <a:latin typeface="Times New Roman" panose="02020603050405020304" pitchFamily="18" charset="0"/>
                    <a:ea typeface="Calibri" panose="020F0502020204030204" pitchFamily="34" charset="0"/>
                    <a:cs typeface="Times New Roman" panose="02020603050405020304" pitchFamily="18" charset="0"/>
                  </a:rPr>
                  <a:t>Velocity</a:t>
                </a:r>
              </a:p>
              <a:p>
                <a:pPr algn="ctr">
                  <a:lnSpc>
                    <a:spcPct val="115000"/>
                  </a:lnSpc>
                  <a:spcAft>
                    <a:spcPts val="1000"/>
                  </a:spcAft>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momentum flux (i.e. momentum transfer per unit area) is also known as the shear stress or the drag force. The dimensions of drag are in [N m-2]. In the atmospheric surface layer, wind always increases with height and the momentum transfer is always downwards. </a:t>
                </a: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drag is a force on the surface along the direction of the wind. The friction velocity, (</a:t>
                </a:r>
                <a:r>
                  <a:rPr lang="en-US" dirty="0">
                    <a:latin typeface="Cambria Math" panose="02040503050406030204" pitchFamily="18" charset="0"/>
                    <a:ea typeface="Calibri" panose="020F0502020204030204" pitchFamily="34" charset="0"/>
                    <a:cs typeface="Cambria Math" panose="02040503050406030204" pitchFamily="18" charset="0"/>
                  </a:rPr>
                  <a:t>𝑢∗)</a:t>
                </a:r>
                <a:r>
                  <a:rPr lang="en-US" dirty="0">
                    <a:latin typeface="Times New Roman" panose="02020603050405020304" pitchFamily="18" charset="0"/>
                    <a:ea typeface="Calibri" panose="020F0502020204030204" pitchFamily="34" charset="0"/>
                    <a:cs typeface="Arial" panose="020B0604020202020204" pitchFamily="34" charset="0"/>
                  </a:rPr>
                  <a:t>, is defined as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b="1" dirty="0">
                    <a:latin typeface="Cambria Math" panose="02040503050406030204" pitchFamily="18" charset="0"/>
                    <a:ea typeface="Calibri" panose="020F0502020204030204" pitchFamily="34" charset="0"/>
                    <a:cs typeface="Cambria Math" panose="02040503050406030204" pitchFamily="18" charset="0"/>
                  </a:rPr>
                  <a:t>𝑢∗</a:t>
                </a:r>
                <a:r>
                  <a:rPr lang="en-US" b="1" dirty="0">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b="1"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latin typeface="Cambria Math" panose="02040503050406030204" pitchFamily="18" charset="0"/>
                                <a:ea typeface="Calibri" panose="020F0502020204030204" pitchFamily="34" charset="0"/>
                                <a:cs typeface="Cambria Math" panose="02040503050406030204" pitchFamily="18" charset="0"/>
                              </a:rPr>
                              <m:t>τ</m:t>
                            </m:r>
                          </m:num>
                          <m:den>
                            <m:r>
                              <a:rPr lang="en-US" b="1" i="1">
                                <a:latin typeface="Cambria Math" panose="02040503050406030204" pitchFamily="18" charset="0"/>
                                <a:ea typeface="Calibri" panose="020F0502020204030204" pitchFamily="34" charset="0"/>
                                <a:cs typeface="Times New Roman" panose="02020603050405020304" pitchFamily="18" charset="0"/>
                              </a:rPr>
                              <m:t>𝝆</m:t>
                            </m:r>
                          </m:den>
                        </m:f>
                      </m:e>
                    </m:rad>
                  </m:oMath>
                </a14:m>
                <a:r>
                  <a:rPr lang="en-US" b="1" dirty="0">
                    <a:latin typeface="Times New Roman" panose="02020603050405020304" pitchFamily="18" charset="0"/>
                    <a:ea typeface="Calibri" panose="020F0502020204030204" pitchFamily="34" charset="0"/>
                    <a:cs typeface="Arial" panose="020B0604020202020204" pitchFamily="34" charset="0"/>
                  </a:rPr>
                  <a:t>   …………………………. </a:t>
                </a:r>
                <a:r>
                  <a:rPr lang="en-US" b="1" dirty="0" smtClean="0">
                    <a:latin typeface="Times New Roman" panose="02020603050405020304" pitchFamily="18" charset="0"/>
                    <a:ea typeface="Calibri" panose="020F0502020204030204" pitchFamily="34" charset="0"/>
                    <a:cs typeface="Arial" panose="020B0604020202020204" pitchFamily="34" charset="0"/>
                  </a:rPr>
                  <a:t>(1.4</a:t>
                </a:r>
                <a:r>
                  <a:rPr lang="en-US" b="1" dirty="0">
                    <a:latin typeface="Times New Roman" panose="02020603050405020304" pitchFamily="18"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 shear stress, (</a:t>
                </a:r>
                <a:r>
                  <a:rPr lang="en-US" dirty="0">
                    <a:latin typeface="Cambria Math" panose="02040503050406030204" pitchFamily="18" charset="0"/>
                    <a:ea typeface="Calibri" panose="020F0502020204030204" pitchFamily="34" charset="0"/>
                    <a:cs typeface="Cambria Math" panose="02040503050406030204" pitchFamily="18" charset="0"/>
                  </a:rPr>
                  <a:t>𝜏)</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Cambria Math" panose="02040503050406030204" pitchFamily="18" charset="0"/>
                    <a:ea typeface="Calibri" panose="020F0502020204030204" pitchFamily="34" charset="0"/>
                    <a:cs typeface="Cambria Math" panose="02040503050406030204" pitchFamily="18" charset="0"/>
                  </a:rPr>
                  <a:t>𝑢∗)</a:t>
                </a:r>
                <a:r>
                  <a:rPr lang="en-US" dirty="0">
                    <a:latin typeface="Times New Roman" panose="02020603050405020304" pitchFamily="18" charset="0"/>
                    <a:ea typeface="Calibri" panose="020F0502020204030204" pitchFamily="34" charset="0"/>
                    <a:cs typeface="Arial" panose="020B0604020202020204" pitchFamily="34" charset="0"/>
                  </a:rPr>
                  <a:t> is not the speed of the flow but simply another expression for the momentum flux at the surface</a:t>
                </a:r>
                <a:r>
                  <a:rPr lang="en-US"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b="0" i="0" smtClean="0">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𝝆</m:t>
                    </m:r>
                  </m:oMath>
                </a14:m>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 air density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09451" y="246510"/>
                <a:ext cx="10855235" cy="3461332"/>
              </a:xfrm>
              <a:prstGeom prst="rect">
                <a:avLst/>
              </a:prstGeom>
              <a:blipFill>
                <a:blip r:embed="rId4"/>
                <a:stretch>
                  <a:fillRect l="-506" t="-704" r="-506" b="-1056"/>
                </a:stretch>
              </a:blipFill>
            </p:spPr>
            <p:txBody>
              <a:bodyPr/>
              <a:lstStyle/>
              <a:p>
                <a:r>
                  <a:rPr lang="en-US">
                    <a:noFill/>
                  </a:rPr>
                  <a:t> </a:t>
                </a:r>
              </a:p>
            </p:txBody>
          </p:sp>
        </mc:Fallback>
      </mc:AlternateContent>
      <p:sp>
        <p:nvSpPr>
          <p:cNvPr id="2" name="Rectangle 1"/>
          <p:cNvSpPr/>
          <p:nvPr/>
        </p:nvSpPr>
        <p:spPr>
          <a:xfrm>
            <a:off x="509451" y="3819411"/>
            <a:ext cx="11521439" cy="1029256"/>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v"/>
            </a:pPr>
            <a:r>
              <a:rPr lang="en-US" dirty="0">
                <a:latin typeface="Times New Roman" panose="02020603050405020304" pitchFamily="18" charset="0"/>
                <a:ea typeface="Calibri" panose="020F0502020204030204" pitchFamily="34" charset="0"/>
                <a:cs typeface="Times New Roman" panose="02020603050405020304" pitchFamily="18" charset="0"/>
              </a:rPr>
              <a:t>The </a:t>
            </a:r>
            <a:r>
              <a:rPr lang="en-US"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shearing stress</a:t>
            </a:r>
            <a:r>
              <a:rPr lang="en-US" dirty="0">
                <a:latin typeface="Times New Roman" panose="02020603050405020304" pitchFamily="18" charset="0"/>
                <a:ea typeface="Calibri" panose="020F0502020204030204" pitchFamily="34" charset="0"/>
                <a:cs typeface="Times New Roman" panose="02020603050405020304" pitchFamily="18" charset="0"/>
              </a:rPr>
              <a:t> exerted on a surface by fluid flow is generated within the boundary layer and transmitted downwards to the surface in the form of a momentum flux</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shearing stress can be expressed , force per unit area , or </a:t>
            </a:r>
            <a:r>
              <a:rPr lang="en-US" dirty="0" smtClean="0">
                <a:latin typeface="Times New Roman" panose="02020603050405020304" pitchFamily="18" charset="0"/>
                <a:cs typeface="Times New Roman" panose="02020603050405020304" pitchFamily="18" charset="0"/>
              </a:rPr>
              <a:t>momentum </a:t>
            </a:r>
            <a:r>
              <a:rPr lang="en-US" dirty="0">
                <a:latin typeface="Times New Roman" panose="02020603050405020304" pitchFamily="18" charset="0"/>
                <a:cs typeface="Times New Roman" panose="02020603050405020304" pitchFamily="18" charset="0"/>
              </a:rPr>
              <a:t>per unit area per unit time ) .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5"/>
          <a:srcRect l="22425" t="24196" r="53881" b="20446"/>
          <a:stretch/>
        </p:blipFill>
        <p:spPr>
          <a:xfrm>
            <a:off x="6603275" y="4573824"/>
            <a:ext cx="5120640" cy="222068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09111" y="5010728"/>
                <a:ext cx="1500219" cy="559897"/>
              </a:xfrm>
              <a:prstGeom prst="rect">
                <a:avLst/>
              </a:prstGeom>
            </p:spPr>
            <p:txBody>
              <a:bodyPr wrap="none">
                <a:spAutoFit/>
              </a:bodyPr>
              <a:lstStyle/>
              <a:p>
                <a:pPr marL="285750" indent="-285750">
                  <a:buFont typeface="Wingdings" panose="05000000000000000000" pitchFamily="2" charset="2"/>
                  <a:buChar char="v"/>
                </a:pPr>
                <a:r>
                  <a:rPr lang="en-US" b="0" dirty="0" smtClean="0"/>
                  <a:t>C</a:t>
                </a:r>
                <a14:m>
                  <m:oMath xmlns:m="http://schemas.openxmlformats.org/officeDocument/2006/math">
                    <m:r>
                      <a:rPr lang="en-US" b="0" i="1" smtClean="0">
                        <a:latin typeface="Cambria Math" panose="02040503050406030204" pitchFamily="18" charset="0"/>
                      </a:rPr>
                      <m:t>𝐷</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r>
                              <a:rPr lang="en-US" b="0" i="1" smtClean="0">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e>
                          <m:sup>
                            <m:r>
                              <a:rPr lang="en-US" i="1">
                                <a:latin typeface="Cambria Math" panose="02040503050406030204" pitchFamily="18" charset="0"/>
                              </a:rPr>
                              <m:t>2</m:t>
                            </m:r>
                          </m:sup>
                        </m:sSup>
                      </m:den>
                    </m:f>
                  </m:oMath>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909111" y="5010728"/>
                <a:ext cx="1500219" cy="559897"/>
              </a:xfrm>
              <a:prstGeom prst="rect">
                <a:avLst/>
              </a:prstGeom>
              <a:blipFill>
                <a:blip r:embed="rId6"/>
                <a:stretch>
                  <a:fillRect l="-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904630" y="5010728"/>
                <a:ext cx="2453236" cy="369332"/>
              </a:xfrm>
              <a:prstGeom prst="rect">
                <a:avLst/>
              </a:prstGeom>
            </p:spPr>
            <p:txBody>
              <a:bodyPr wrap="none">
                <a:spAutoFit/>
              </a:bodyPr>
              <a:lstStyle/>
              <a:p>
                <a:r>
                  <a:rPr lang="en-US" dirty="0" smtClean="0"/>
                  <a:t>(C</a:t>
                </a:r>
                <a14:m>
                  <m:oMath xmlns:m="http://schemas.openxmlformats.org/officeDocument/2006/math">
                    <m:r>
                      <a:rPr lang="en-US" i="1">
                        <a:latin typeface="Cambria Math" panose="02040503050406030204" pitchFamily="18" charset="0"/>
                      </a:rPr>
                      <m:t>𝐷</m:t>
                    </m:r>
                    <m:r>
                      <a:rPr lang="en-US" b="0" i="1" smtClean="0">
                        <a:latin typeface="Cambria Math" panose="02040503050406030204" pitchFamily="18" charset="0"/>
                      </a:rPr>
                      <m:t>) </m:t>
                    </m:r>
                    <m:r>
                      <a:rPr lang="en-US" b="0" i="1" smtClean="0">
                        <a:latin typeface="Cambria Math" panose="02040503050406030204" pitchFamily="18" charset="0"/>
                      </a:rPr>
                      <m:t>𝑑𝑟𝑎𝑔</m:t>
                    </m:r>
                    <m:r>
                      <a:rPr lang="en-US" b="0" i="1" smtClean="0">
                        <a:latin typeface="Cambria Math" panose="02040503050406030204" pitchFamily="18" charset="0"/>
                      </a:rPr>
                      <m:t> </m:t>
                    </m:r>
                    <m:r>
                      <a:rPr lang="en-US" b="0" i="1" smtClean="0">
                        <a:latin typeface="Cambria Math" panose="02040503050406030204" pitchFamily="18" charset="0"/>
                      </a:rPr>
                      <m:t>𝑐𝑜𝑒𝑓𝑓𝑖𝑐𝑖𝑒𝑛𝑡</m:t>
                    </m:r>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904630" y="5010728"/>
                <a:ext cx="2453236" cy="369332"/>
              </a:xfrm>
              <a:prstGeom prst="rect">
                <a:avLst/>
              </a:prstGeom>
              <a:blipFill>
                <a:blip r:embed="rId7"/>
                <a:stretch>
                  <a:fillRect l="-1985"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3196881171"/>
      </p:ext>
    </p:extLst>
  </p:cSld>
  <p:clrMapOvr>
    <a:masterClrMapping/>
  </p:clrMapOvr>
  <mc:AlternateContent xmlns:mc="http://schemas.openxmlformats.org/markup-compatibility/2006" xmlns:p14="http://schemas.microsoft.com/office/powerpoint/2010/main">
    <mc:Choice Requires="p14">
      <p:transition spd="slow" p14:dur="2000" advTm="96202"/>
    </mc:Choice>
    <mc:Fallback xmlns="">
      <p:transition spd="slow" advTm="9620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0276" y="764441"/>
            <a:ext cx="10604310" cy="1323439"/>
          </a:xfrm>
          <a:prstGeom prst="rect">
            <a:avLst/>
          </a:prstGeom>
        </p:spPr>
        <p:txBody>
          <a:bodyPr wrap="square">
            <a:spAutoFit/>
          </a:bodyPr>
          <a:lstStyle/>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There are two mathematical models that are widely used to model the vertical profile of wind speed over regions of homogeneous and flat terrain, which are </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	Logarithmic Law profile.</a:t>
            </a:r>
          </a:p>
          <a:p>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b-	Power Law profile. </a:t>
            </a:r>
          </a:p>
        </p:txBody>
      </p:sp>
      <mc:AlternateContent xmlns:mc="http://schemas.openxmlformats.org/markup-compatibility/2006" xmlns:a14="http://schemas.microsoft.com/office/drawing/2010/main">
        <mc:Choice Requires="a14">
          <p:sp>
            <p:nvSpPr>
              <p:cNvPr id="3" name="Rectangle 2"/>
              <p:cNvSpPr/>
              <p:nvPr/>
            </p:nvSpPr>
            <p:spPr>
              <a:xfrm>
                <a:off x="470262" y="2748119"/>
                <a:ext cx="11194869" cy="2828467"/>
              </a:xfrm>
              <a:prstGeom prst="rect">
                <a:avLst/>
              </a:prstGeom>
            </p:spPr>
            <p:txBody>
              <a:bodyPr wrap="square">
                <a:spAutoFit/>
              </a:bodyPr>
              <a:lstStyle/>
              <a:p>
                <a:pPr>
                  <a:lnSpc>
                    <a:spcPct val="115000"/>
                  </a:lnSpc>
                  <a:spcAft>
                    <a:spcPts val="1000"/>
                  </a:spcAft>
                </a:pP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Wind </a:t>
                </a:r>
                <a:r>
                  <a:rPr lang="en-US" sz="2400" b="1" i="1" u="sng" dirty="0">
                    <a:latin typeface="Times New Roman" panose="02020603050405020304" pitchFamily="18" charset="0"/>
                    <a:cs typeface="Times New Roman" panose="02020603050405020304" pitchFamily="18" charset="0"/>
                  </a:rPr>
                  <a:t>logarithmic </a:t>
                </a:r>
                <a:r>
                  <a:rPr lang="en-US" sz="2400" b="1" i="1" u="sng" dirty="0">
                    <a:latin typeface="Times New Roman" panose="02020603050405020304" pitchFamily="18" charset="0"/>
                    <a:ea typeface="Calibri" panose="020F0502020204030204" pitchFamily="34" charset="0"/>
                    <a:cs typeface="Times New Roman" panose="02020603050405020304" pitchFamily="18" charset="0"/>
                  </a:rPr>
                  <a:t>profile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in Statically Neutral and Non-Neutral Conditions: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indent="360045" algn="just">
                  <a:lnSpc>
                    <a:spcPct val="150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estimate the mean wind speed u(z), as a function of height, z, above the ground, we speculate that the following variables are relevant: surface stress (represented by the friction velocity, u*, and surface roughness (represented by the aerodynamic roughness length, z</a:t>
                </a:r>
                <a:r>
                  <a:rPr lang="en-US"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determine wind speed </a:t>
                </a:r>
                <a14:m>
                  <m:oMath xmlns:m="http://schemas.openxmlformats.org/officeDocument/2006/math">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 height </a:t>
                </a:r>
                <a14:m>
                  <m:oMath xmlns:m="http://schemas.openxmlformats.org/officeDocument/2006/math">
                    <m:d>
                      <m:d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e>
                    </m:d>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it is commonly expressed as follows:   </a:t>
                </a: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360045" algn="just">
                  <a:lnSpc>
                    <a:spcPct val="150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d>
                        <m:d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e>
                      </m:d>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ub>
                          </m:sSub>
                        </m:num>
                        <m:den>
                          <m:r>
                            <a:rPr lang="en-US">
                              <a:solidFill>
                                <a:srgbClr val="000000"/>
                              </a:solidFill>
                              <a:latin typeface="Cambria Math" panose="02040503050406030204" pitchFamily="18" charset="0"/>
                              <a:ea typeface="Calibri" panose="020F0502020204030204" pitchFamily="34" charset="0"/>
                              <a:cs typeface="Times New Roman" panose="02020603050405020304" pitchFamily="18" charset="0"/>
                            </a:rPr>
                            <m:t>ĸ</m:t>
                          </m:r>
                        </m:den>
                      </m:f>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unc>
                        <m:func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a:solidFill>
                                <a:srgbClr val="000000"/>
                              </a:solidFill>
                              <a:latin typeface="Cambria Math" panose="02040503050406030204" pitchFamily="18" charset="0"/>
                              <a:ea typeface="Calibri" panose="020F0502020204030204" pitchFamily="34" charset="0"/>
                              <a:cs typeface="Times New Roman" panose="02020603050405020304" pitchFamily="18" charset="0"/>
                            </a:rPr>
                            <m:t>ln</m:t>
                          </m:r>
                        </m:fName>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num>
                            <m:den>
                              <m:sSub>
                                <m:sSub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e>
                                <m:sub>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𝑜</m:t>
                                  </m:r>
                                </m:sub>
                              </m:sSub>
                            </m:den>
                          </m:f>
                        </m:e>
                      </m:func>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 −−−−−−−  </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70262" y="2748119"/>
                <a:ext cx="11194869" cy="2828467"/>
              </a:xfrm>
              <a:prstGeom prst="rect">
                <a:avLst/>
              </a:prstGeom>
              <a:blipFill>
                <a:blip r:embed="rId2"/>
                <a:stretch>
                  <a:fillRect l="-817" t="-862" r="-435"/>
                </a:stretch>
              </a:blipFill>
            </p:spPr>
            <p:txBody>
              <a:bodyPr/>
              <a:lstStyle/>
              <a:p>
                <a:r>
                  <a:rPr lang="en-US">
                    <a:noFill/>
                  </a:rPr>
                  <a:t> </a:t>
                </a:r>
              </a:p>
            </p:txBody>
          </p:sp>
        </mc:Fallback>
      </mc:AlternateContent>
    </p:spTree>
    <p:extLst>
      <p:ext uri="{BB962C8B-B14F-4D97-AF65-F5344CB8AC3E}">
        <p14:creationId xmlns:p14="http://schemas.microsoft.com/office/powerpoint/2010/main" val="338274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35577" y="240908"/>
                <a:ext cx="11116492" cy="3477427"/>
              </a:xfrm>
              <a:prstGeom prst="rect">
                <a:avLst/>
              </a:prstGeom>
            </p:spPr>
            <p:txBody>
              <a:bodyPr wrap="square">
                <a:spAutoFit/>
              </a:bodyPr>
              <a:lstStyle/>
              <a:p>
                <a:r>
                  <a:rPr lang="en-US" dirty="0" smtClean="0">
                    <a:latin typeface="Times New Roman" panose="02020603050405020304" pitchFamily="18" charset="0"/>
                    <a:ea typeface="Calibri" panose="020F0502020204030204" pitchFamily="34" charset="0"/>
                    <a:cs typeface="Times New Roman" panose="02020603050405020304" pitchFamily="18" charset="0"/>
                  </a:rPr>
                  <a:t>Where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𝑧</m:t>
                    </m:r>
                    <m:r>
                      <a:rPr lang="en-US" i="1">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Times New Roman" panose="02020603050405020304" pitchFamily="18" charset="0"/>
                    <a:ea typeface="Calibri" panose="020F0502020204030204" pitchFamily="34" charset="0"/>
                    <a:cs typeface="Times New Roman" panose="02020603050405020304" pitchFamily="18" charset="0"/>
                  </a:rPr>
                  <a:t> is the elevation above the ground,</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𝑧</m:t>
                        </m:r>
                      </m:e>
                      <m:sub>
                        <m:r>
                          <a:rPr lang="en-US" i="1">
                            <a:latin typeface="Cambria Math" panose="02040503050406030204" pitchFamily="18" charset="0"/>
                            <a:ea typeface="Calibri" panose="020F0502020204030204" pitchFamily="34" charset="0"/>
                            <a:cs typeface="Times New Roman" panose="02020603050405020304" pitchFamily="18" charset="0"/>
                          </a:rPr>
                          <m:t>𝑜</m:t>
                        </m:r>
                      </m:sub>
                    </m:sSub>
                    <m:r>
                      <a:rPr lang="en-US" i="1">
                        <a:latin typeface="Cambria Math" panose="02040503050406030204" pitchFamily="18" charset="0"/>
                        <a:ea typeface="Calibri" panose="020F0502020204030204" pitchFamily="34" charset="0"/>
                        <a:cs typeface="Times New Roman" panose="02020603050405020304" pitchFamily="18" charset="0"/>
                      </a:rPr>
                      <m:t>)</m:t>
                    </m:r>
                  </m:oMath>
                </a14:m>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is the surface roughness length, and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ĸ</m:t>
                    </m:r>
                  </m:oMath>
                </a14:m>
                <a:r>
                  <a:rPr lang="en-US" dirty="0">
                    <a:latin typeface="Times New Roman" panose="02020603050405020304" pitchFamily="18" charset="0"/>
                    <a:ea typeface="Calibri" panose="020F0502020204030204" pitchFamily="34" charset="0"/>
                    <a:cs typeface="Times New Roman" panose="02020603050405020304" pitchFamily="18" charset="0"/>
                  </a:rPr>
                  <a:t> =0.4) is von Karman constant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 ( </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m:t>
                        </m:r>
                      </m:sub>
                    </m:sSub>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d>
                          <m:dPr>
                            <m:endChr m:val=""/>
                            <m:ctrlPr>
                              <a:rPr lang="en-US" i="1">
                                <a:latin typeface="Cambria Math" panose="02040503050406030204" pitchFamily="18" charset="0"/>
                                <a:cs typeface="Times New Roman" panose="02020603050405020304" pitchFamily="18" charset="0"/>
                              </a:rPr>
                            </m:ctrlPr>
                          </m:dPr>
                          <m:e>
                            <m:d>
                              <m:dPr>
                                <m:begChr m:val=""/>
                                <m:ctrlPr>
                                  <a:rPr lang="en-US" i="1">
                                    <a:latin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𝜏</m:t>
                                    </m:r>
                                  </m:num>
                                  <m:den>
                                    <m:r>
                                      <a:rPr lang="en-US" i="1">
                                        <a:latin typeface="Cambria Math" panose="02040503050406030204" pitchFamily="18" charset="0"/>
                                        <a:ea typeface="Calibri" panose="020F0502020204030204" pitchFamily="34" charset="0"/>
                                        <a:cs typeface="Times New Roman" panose="02020603050405020304" pitchFamily="18" charset="0"/>
                                      </a:rPr>
                                      <m:t>𝜌</m:t>
                                    </m:r>
                                  </m:den>
                                </m:f>
                              </m:e>
                            </m:d>
                          </m:e>
                        </m:d>
                      </m:e>
                      <m:sup>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1</m:t>
                            </m:r>
                          </m:num>
                          <m:den>
                            <m:r>
                              <a:rPr lang="en-US" i="1">
                                <a:latin typeface="Cambria Math" panose="02040503050406030204" pitchFamily="18" charset="0"/>
                                <a:ea typeface="Calibri" panose="020F0502020204030204" pitchFamily="34" charset="0"/>
                                <a:cs typeface="Times New Roman" panose="02020603050405020304" pitchFamily="18" charset="0"/>
                              </a:rPr>
                              <m:t>2</m:t>
                            </m:r>
                          </m:den>
                        </m:f>
                      </m:sup>
                    </m:sSup>
                    <m:r>
                      <a:rPr lang="en-US" i="1">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Times New Roman" panose="02020603050405020304" pitchFamily="18" charset="0"/>
                    <a:ea typeface="Calibri" panose="020F0502020204030204" pitchFamily="34" charset="0"/>
                    <a:cs typeface="Times New Roman" panose="02020603050405020304" pitchFamily="18" charset="0"/>
                  </a:rPr>
                  <a:t> is defined as the friction velocity, </a:t>
                </a:r>
                <a:r>
                  <a:rPr lang="en-US" dirty="0">
                    <a:latin typeface="Times New Roman" panose="02020603050405020304" pitchFamily="18" charset="0"/>
                    <a:cs typeface="Times New Roman" panose="02020603050405020304" pitchFamily="18" charset="0"/>
                  </a:rPr>
                  <a:t>where (</a:t>
                </a:r>
                <a:r>
                  <a:rPr lang="en-US" i="1" dirty="0">
                    <a:latin typeface="Times New Roman" panose="02020603050405020304" pitchFamily="18" charset="0"/>
                    <a:cs typeface="Times New Roman" panose="02020603050405020304" pitchFamily="18" charset="0"/>
                  </a:rPr>
                  <a:t>ρ</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density of the air and (</a:t>
                </a:r>
                <a:r>
                  <a:rPr lang="en-US" i="1" dirty="0">
                    <a:latin typeface="Times New Roman" panose="02020603050405020304" pitchFamily="18" charset="0"/>
                    <a:cs typeface="Times New Roman" panose="02020603050405020304" pitchFamily="18" charset="0"/>
                  </a:rPr>
                  <a:t>τ</a:t>
                </a:r>
                <a:r>
                  <a:rPr lang="en-US" dirty="0">
                    <a:latin typeface="Times New Roman" panose="02020603050405020304" pitchFamily="18" charset="0"/>
                    <a:cs typeface="Times New Roman" panose="02020603050405020304" pitchFamily="18" charset="0"/>
                  </a:rPr>
                  <a:t>) is the surface value of the shear stress. The roughness length</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𝑧</m:t>
                        </m:r>
                      </m:e>
                      <m:sub>
                        <m:r>
                          <a:rPr lang="en-US" i="1">
                            <a:latin typeface="Cambria Math" panose="02040503050406030204" pitchFamily="18" charset="0"/>
                          </a:rPr>
                          <m:t>𝑜</m:t>
                        </m:r>
                      </m:sub>
                    </m:sSub>
                    <m:r>
                      <a:rPr lang="en-US" i="1">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describes the roughness of the ground or terrain where the wind is blowing. There are cases where wind speed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r>
                      <a:rPr lang="en-US" i="1">
                        <a:latin typeface="Cambria Math" panose="02040503050406030204" pitchFamily="18" charset="0"/>
                      </a:rPr>
                      <m:t>)</m:t>
                    </m:r>
                  </m:oMath>
                </a14:m>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known at a reference height</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𝑧</m:t>
                        </m:r>
                      </m:e>
                      <m:sub>
                        <m:r>
                          <a:rPr lang="en-US"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and required at another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𝑧</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in a case that can be derived from equation </a:t>
                </a:r>
                <a:r>
                  <a:rPr lang="en-US" dirty="0" smtClean="0">
                    <a:latin typeface="Times New Roman" panose="02020603050405020304" pitchFamily="18" charset="0"/>
                    <a:cs typeface="Times New Roman" panose="02020603050405020304" pitchFamily="18" charset="0"/>
                  </a:rPr>
                  <a:t>(1.5):  </a:t>
                </a:r>
                <a:r>
                  <a:rPr lang="en-US" dirty="0">
                    <a:latin typeface="Times New Roman" panose="02020603050405020304" pitchFamily="18" charset="0"/>
                    <a:cs typeface="Times New Roman" panose="02020603050405020304" pitchFamily="18" charset="0"/>
                  </a:rPr>
                  <a:t>(in neutral conditions)  </a:t>
                </a:r>
              </a:p>
              <a:p>
                <a:r>
                  <a:rPr lang="en-US" dirty="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a:rPr lang="en-US" i="1">
                                  <a:latin typeface="Cambria Math" panose="02040503050406030204" pitchFamily="18" charset="0"/>
                                </a:rPr>
                                <m:t>𝑙𝑛</m:t>
                              </m:r>
                            </m:fName>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𝑧</m:t>
                                  </m:r>
                                </m:e>
                                <m:sub>
                                  <m:r>
                                    <a:rPr lang="en-US" i="1">
                                      <a:latin typeface="Cambria Math" panose="02040503050406030204" pitchFamily="18" charset="0"/>
                                    </a:rPr>
                                    <m:t>2</m:t>
                                  </m:r>
                                </m:sub>
                              </m:sSub>
                              <m:r>
                                <a:rPr lang="en-US" i="1">
                                  <a:latin typeface="Cambria Math" panose="02040503050406030204" pitchFamily="18" charset="0"/>
                                </a:rPr>
                                <m:t>)−</m:t>
                              </m:r>
                            </m:e>
                          </m:func>
                          <m:r>
                            <a:rPr lang="en-US" i="1">
                              <a:latin typeface="Cambria Math" panose="02040503050406030204" pitchFamily="18" charset="0"/>
                            </a:rPr>
                            <m:t> </m:t>
                          </m:r>
                          <m:func>
                            <m:funcPr>
                              <m:ctrlPr>
                                <a:rPr lang="en-US" i="1">
                                  <a:latin typeface="Cambria Math" panose="02040503050406030204" pitchFamily="18" charset="0"/>
                                </a:rPr>
                              </m:ctrlPr>
                            </m:funcPr>
                            <m:fName>
                              <m:r>
                                <a:rPr lang="en-US" i="1">
                                  <a:latin typeface="Cambria Math" panose="02040503050406030204" pitchFamily="18" charset="0"/>
                                </a:rPr>
                                <m:t>𝑙𝑛</m:t>
                              </m:r>
                            </m:fName>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𝑧</m:t>
                                  </m:r>
                                </m:e>
                                <m:sub>
                                  <m:r>
                                    <a:rPr lang="en-US" i="1">
                                      <a:latin typeface="Cambria Math" panose="02040503050406030204" pitchFamily="18" charset="0"/>
                                    </a:rPr>
                                    <m:t>𝑜</m:t>
                                  </m:r>
                                </m:sub>
                              </m:sSub>
                              <m:r>
                                <a:rPr lang="en-US" i="1">
                                  <a:latin typeface="Cambria Math" panose="02040503050406030204" pitchFamily="18" charset="0"/>
                                </a:rPr>
                                <m:t>)</m:t>
                              </m:r>
                            </m:e>
                          </m:func>
                        </m:num>
                        <m:den>
                          <m:func>
                            <m:funcPr>
                              <m:ctrlPr>
                                <a:rPr lang="en-US" i="1">
                                  <a:latin typeface="Cambria Math" panose="02040503050406030204" pitchFamily="18" charset="0"/>
                                </a:rPr>
                              </m:ctrlPr>
                            </m:funcPr>
                            <m:fName>
                              <m:r>
                                <a:rPr lang="en-US" i="1">
                                  <a:latin typeface="Cambria Math" panose="02040503050406030204" pitchFamily="18" charset="0"/>
                                </a:rPr>
                                <m:t>𝑙𝑛</m:t>
                              </m:r>
                            </m:fName>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𝑧</m:t>
                                  </m:r>
                                </m:e>
                                <m:sub>
                                  <m:r>
                                    <a:rPr lang="en-US" i="1">
                                      <a:latin typeface="Cambria Math" panose="02040503050406030204" pitchFamily="18" charset="0"/>
                                    </a:rPr>
                                    <m:t>1</m:t>
                                  </m:r>
                                </m:sub>
                              </m:sSub>
                              <m:r>
                                <a:rPr lang="en-US" i="1">
                                  <a:latin typeface="Cambria Math" panose="02040503050406030204" pitchFamily="18" charset="0"/>
                                </a:rPr>
                                <m:t>)−</m:t>
                              </m:r>
                            </m:e>
                          </m:func>
                          <m:r>
                            <a:rPr lang="en-US" i="1">
                              <a:latin typeface="Cambria Math" panose="02040503050406030204" pitchFamily="18" charset="0"/>
                            </a:rPr>
                            <m:t> </m:t>
                          </m:r>
                          <m:func>
                            <m:funcPr>
                              <m:ctrlPr>
                                <a:rPr lang="en-US" i="1">
                                  <a:latin typeface="Cambria Math" panose="02040503050406030204" pitchFamily="18" charset="0"/>
                                </a:rPr>
                              </m:ctrlPr>
                            </m:funcPr>
                            <m:fName>
                              <m:r>
                                <a:rPr lang="en-US" i="1">
                                  <a:latin typeface="Cambria Math" panose="02040503050406030204" pitchFamily="18" charset="0"/>
                                </a:rPr>
                                <m:t>𝑙𝑛</m:t>
                              </m:r>
                            </m:fName>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𝑧</m:t>
                                  </m:r>
                                </m:e>
                                <m:sub>
                                  <m:r>
                                    <a:rPr lang="en-US" i="1">
                                      <a:latin typeface="Cambria Math" panose="02040503050406030204" pitchFamily="18" charset="0"/>
                                    </a:rPr>
                                    <m:t>𝑜</m:t>
                                  </m:r>
                                </m:sub>
                              </m:sSub>
                              <m:r>
                                <a:rPr lang="en-US" i="1">
                                  <a:latin typeface="Cambria Math" panose="02040503050406030204" pitchFamily="18" charset="0"/>
                                </a:rPr>
                                <m:t>)</m:t>
                              </m:r>
                            </m:e>
                          </m:func>
                        </m:den>
                      </m:f>
                      <m:r>
                        <a:rPr lang="en-US" i="1">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m:t>
                      </m:r>
                      <m:r>
                        <m:rPr>
                          <m:nor/>
                        </m:rPr>
                        <a:rPr lang="ar-SA"/>
                        <m:t>6</m:t>
                      </m:r>
                    </m:oMath>
                  </m:oMathPara>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Businger</a:t>
                </a:r>
                <a:r>
                  <a:rPr lang="en-US" dirty="0">
                    <a:latin typeface="Times New Roman" panose="02020603050405020304" pitchFamily="18" charset="0"/>
                    <a:cs typeface="Times New Roman" panose="02020603050405020304" pitchFamily="18" charset="0"/>
                  </a:rPr>
                  <a:t> –Dyer Relationships can be integrated with  height to yield the wind  speed  profiles</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num>
                        <m:den>
                          <m:r>
                            <a:rPr lang="en-US" i="1">
                              <a:latin typeface="Cambria Math" panose="02040503050406030204" pitchFamily="18" charset="0"/>
                            </a:rPr>
                            <m:t>𝑘</m:t>
                          </m:r>
                        </m:den>
                      </m:f>
                      <m:func>
                        <m:funcPr>
                          <m:ctrlPr>
                            <a:rPr lang="en-US" i="1">
                              <a:latin typeface="Cambria Math" panose="02040503050406030204" pitchFamily="18" charset="0"/>
                            </a:rPr>
                          </m:ctrlPr>
                        </m:funcPr>
                        <m:fName>
                          <m:r>
                            <m:rPr>
                              <m:sty m:val="p"/>
                            </m:rPr>
                            <a:rPr lang="en-US">
                              <a:latin typeface="Cambria Math" panose="02040503050406030204" pitchFamily="18" charset="0"/>
                            </a:rPr>
                            <m:t>ln</m:t>
                          </m:r>
                          <m:r>
                            <a:rPr lang="en-US">
                              <a:latin typeface="Cambria Math" panose="02040503050406030204" pitchFamily="18" charset="0"/>
                            </a:rPr>
                            <m:t>(</m:t>
                          </m:r>
                        </m:fName>
                        <m:e>
                          <m:f>
                            <m:fPr>
                              <m:ctrlPr>
                                <a:rPr lang="en-US" i="1">
                                  <a:latin typeface="Cambria Math" panose="02040503050406030204" pitchFamily="18" charset="0"/>
                                </a:rPr>
                              </m:ctrlPr>
                            </m:fPr>
                            <m:num>
                              <m:r>
                                <a:rPr lang="en-US" i="1">
                                  <a:latin typeface="Cambria Math" panose="02040503050406030204" pitchFamily="18" charset="0"/>
                                </a:rPr>
                                <m:t>𝑧</m:t>
                              </m:r>
                            </m:num>
                            <m:den>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𝑜</m:t>
                                  </m:r>
                                </m:sub>
                              </m:sSub>
                            </m:den>
                          </m:f>
                        </m:e>
                      </m:func>
                      <m:r>
                        <a:rPr lang="en-US" i="1">
                          <a:latin typeface="Cambria Math" panose="02040503050406030204" pitchFamily="18" charset="0"/>
                        </a:rPr>
                        <m:t>)−</m:t>
                      </m:r>
                      <m:r>
                        <m:rPr>
                          <m:sty m:val="p"/>
                        </m:rPr>
                        <a:rPr lang="en-US">
                          <a:latin typeface="Cambria Math" panose="02040503050406030204" pitchFamily="18" charset="0"/>
                        </a:rPr>
                        <m:t>Ψ</m:t>
                      </m:r>
                      <m:r>
                        <a:rPr lang="en-US">
                          <a:latin typeface="Cambria Math" panose="02040503050406030204" pitchFamily="18" charset="0"/>
                        </a:rPr>
                        <m:t> (</m:t>
                      </m:r>
                      <m:r>
                        <m:rPr>
                          <m:sty m:val="p"/>
                        </m:rPr>
                        <a:rPr lang="en-US">
                          <a:latin typeface="Cambria Math" panose="02040503050406030204" pitchFamily="18" charset="0"/>
                        </a:rPr>
                        <m:t>z</m:t>
                      </m:r>
                      <m:r>
                        <a:rPr lang="en-US">
                          <a:latin typeface="Cambria Math" panose="02040503050406030204" pitchFamily="18" charset="0"/>
                        </a:rPr>
                        <m:t>/</m:t>
                      </m:r>
                      <m:r>
                        <m:rPr>
                          <m:sty m:val="p"/>
                        </m:rPr>
                        <a:rPr lang="en-US">
                          <a:latin typeface="Cambria Math" panose="02040503050406030204" pitchFamily="18" charset="0"/>
                        </a:rPr>
                        <m:t>L</m:t>
                      </m:r>
                      <m:r>
                        <a:rPr lang="en-US">
                          <a:latin typeface="Cambria Math" panose="02040503050406030204" pitchFamily="18" charset="0"/>
                        </a:rPr>
                        <m:t>)</m:t>
                      </m:r>
                      <m:r>
                        <a:rPr lang="en-US" i="1">
                          <a:latin typeface="Cambria Math" panose="02040503050406030204" pitchFamily="18" charset="0"/>
                        </a:rPr>
                        <m:t> −−−−−−−</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7</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535577" y="240908"/>
                <a:ext cx="11116492" cy="3477427"/>
              </a:xfrm>
              <a:prstGeom prst="rect">
                <a:avLst/>
              </a:prstGeom>
              <a:blipFill>
                <a:blip r:embed="rId2"/>
                <a:stretch>
                  <a:fillRect l="-494" t="-1053" r="-384"/>
                </a:stretch>
              </a:blipFill>
            </p:spPr>
            <p:txBody>
              <a:bodyPr/>
              <a:lstStyle/>
              <a:p>
                <a:r>
                  <a:rPr lang="en-US">
                    <a:noFill/>
                  </a:rPr>
                  <a:t> </a:t>
                </a:r>
              </a:p>
            </p:txBody>
          </p:sp>
        </mc:Fallback>
      </mc:AlternateContent>
      <p:sp>
        <p:nvSpPr>
          <p:cNvPr id="2" name="Rectangle 1"/>
          <p:cNvSpPr/>
          <p:nvPr/>
        </p:nvSpPr>
        <p:spPr>
          <a:xfrm>
            <a:off x="535577" y="3970861"/>
            <a:ext cx="11495314" cy="2198038"/>
          </a:xfrm>
          <a:prstGeom prst="rect">
            <a:avLst/>
          </a:prstGeom>
        </p:spPr>
        <p:txBody>
          <a:bodyPr wrap="square">
            <a:spAutoFit/>
          </a:bodyPr>
          <a:lstStyle/>
          <a:p>
            <a:pPr>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Where (</a:t>
            </a:r>
            <a:r>
              <a:rPr lang="en-US" dirty="0">
                <a:latin typeface="Times New Roman" panose="02020603050405020304" pitchFamily="18" charset="0"/>
                <a:cs typeface="Times New Roman" panose="02020603050405020304" pitchFamily="18" charset="0"/>
              </a:rPr>
              <a:t>L) is the  </a:t>
            </a:r>
            <a:r>
              <a:rPr lang="en-US" dirty="0" err="1">
                <a:latin typeface="Times New Roman" panose="02020603050405020304" pitchFamily="18" charset="0"/>
                <a:cs typeface="Times New Roman" panose="02020603050405020304" pitchFamily="18" charset="0"/>
              </a:rPr>
              <a:t>Obukhov</a:t>
            </a:r>
            <a:r>
              <a:rPr lang="en-US" dirty="0">
                <a:latin typeface="Times New Roman" panose="02020603050405020304" pitchFamily="18" charset="0"/>
                <a:cs typeface="Times New Roman" panose="02020603050405020304" pitchFamily="18" charset="0"/>
              </a:rPr>
              <a:t> length and </a:t>
            </a:r>
            <a:r>
              <a:rPr lang="en-US" dirty="0">
                <a:latin typeface="Times New Roman" panose="02020603050405020304" pitchFamily="18" charset="0"/>
                <a:ea typeface="Calibri" panose="020F0502020204030204" pitchFamily="34" charset="0"/>
                <a:cs typeface="Arial" panose="020B0604020202020204" pitchFamily="34" charset="0"/>
              </a:rPr>
              <a:t>the function Ψ (</a:t>
            </a:r>
            <a:r>
              <a:rPr lang="en-US" dirty="0">
                <a:latin typeface="Cambria Math" panose="02040503050406030204" pitchFamily="18" charset="0"/>
                <a:ea typeface="Calibri" panose="020F0502020204030204" pitchFamily="34" charset="0"/>
                <a:cs typeface="Cambria Math" panose="02040503050406030204" pitchFamily="18" charset="0"/>
              </a:rPr>
              <a:t>𝑧/𝐿</a:t>
            </a:r>
            <a:r>
              <a:rPr lang="en-US" dirty="0">
                <a:latin typeface="Times New Roman" panose="02020603050405020304" pitchFamily="18" charset="0"/>
                <a:ea typeface="Calibri" panose="020F0502020204030204" pitchFamily="34" charset="0"/>
                <a:cs typeface="Arial" panose="020B0604020202020204" pitchFamily="34" charset="0"/>
              </a:rPr>
              <a:t>) is given for stable conditions (z/L &gt; 0) by :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 Ψ (</a:t>
            </a:r>
            <a:r>
              <a:rPr lang="en-US" dirty="0">
                <a:latin typeface="Cambria Math" panose="02040503050406030204" pitchFamily="18" charset="0"/>
                <a:ea typeface="Calibri" panose="020F0502020204030204" pitchFamily="34" charset="0"/>
                <a:cs typeface="Cambria Math" panose="02040503050406030204" pitchFamily="18" charset="0"/>
              </a:rPr>
              <a:t>𝑧/𝐿</a:t>
            </a:r>
            <a:r>
              <a:rPr lang="en-US" dirty="0">
                <a:latin typeface="Times New Roman" panose="02020603050405020304" pitchFamily="18" charset="0"/>
                <a:ea typeface="Calibri" panose="020F0502020204030204" pitchFamily="34" charset="0"/>
                <a:cs typeface="Arial" panose="020B0604020202020204" pitchFamily="34" charset="0"/>
              </a:rPr>
              <a:t>) = 4.7 (</a:t>
            </a:r>
            <a:r>
              <a:rPr lang="en-US" dirty="0">
                <a:latin typeface="Cambria Math" panose="02040503050406030204" pitchFamily="18" charset="0"/>
                <a:ea typeface="Calibri" panose="020F0502020204030204" pitchFamily="34" charset="0"/>
                <a:cs typeface="Cambria Math" panose="02040503050406030204" pitchFamily="18" charset="0"/>
              </a:rPr>
              <a:t>𝑧/</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Cambria Math" panose="02040503050406030204" pitchFamily="18" charset="0"/>
                <a:ea typeface="Calibri" panose="020F0502020204030204" pitchFamily="34" charset="0"/>
                <a:cs typeface="Cambria Math" panose="02040503050406030204" pitchFamily="18" charset="0"/>
              </a:rPr>
              <a:t>𝐿</a:t>
            </a:r>
            <a:r>
              <a:rPr lang="en-US" dirty="0">
                <a:latin typeface="Times New Roman" panose="02020603050405020304" pitchFamily="18" charset="0"/>
                <a:ea typeface="Calibri" panose="020F0502020204030204" pitchFamily="34" charset="0"/>
                <a:cs typeface="Arial" panose="020B0604020202020204" pitchFamily="34" charset="0"/>
              </a:rPr>
              <a:t>) …………………….……………  1.8</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And for unstable (z/L &lt; 0) by:</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Ψ (</a:t>
            </a:r>
            <a:r>
              <a:rPr lang="en-US" dirty="0">
                <a:latin typeface="Cambria Math" panose="02040503050406030204" pitchFamily="18" charset="0"/>
                <a:ea typeface="Calibri" panose="020F0502020204030204" pitchFamily="34" charset="0"/>
                <a:cs typeface="Cambria Math" panose="02040503050406030204" pitchFamily="18" charset="0"/>
              </a:rPr>
              <a:t>𝑧/𝐿</a:t>
            </a:r>
            <a:r>
              <a:rPr lang="en-US" dirty="0">
                <a:latin typeface="Times New Roman" panose="02020603050405020304" pitchFamily="18" charset="0"/>
                <a:ea typeface="Calibri" panose="020F0502020204030204" pitchFamily="34" charset="0"/>
                <a:cs typeface="Arial" panose="020B0604020202020204" pitchFamily="34" charset="0"/>
              </a:rPr>
              <a:t>) = −2ln[(1+</a:t>
            </a:r>
            <a:r>
              <a:rPr lang="en-US" dirty="0">
                <a:latin typeface="Cambria Math" panose="02040503050406030204" pitchFamily="18" charset="0"/>
                <a:ea typeface="Calibri" panose="020F0502020204030204" pitchFamily="34" charset="0"/>
                <a:cs typeface="Cambria Math" panose="02040503050406030204" pitchFamily="18" charset="0"/>
              </a:rPr>
              <a:t>𝑥</a:t>
            </a:r>
            <a:r>
              <a:rPr lang="en-US" dirty="0">
                <a:latin typeface="Times New Roman" panose="02020603050405020304" pitchFamily="18" charset="0"/>
                <a:ea typeface="Calibri" panose="020F0502020204030204" pitchFamily="34" charset="0"/>
                <a:cs typeface="Arial" panose="020B0604020202020204" pitchFamily="34" charset="0"/>
              </a:rPr>
              <a:t>)/ 2] −ln[(1+</a:t>
            </a:r>
            <a:r>
              <a:rPr lang="en-US" dirty="0">
                <a:latin typeface="Cambria Math" panose="02040503050406030204" pitchFamily="18" charset="0"/>
                <a:ea typeface="Calibri" panose="020F0502020204030204" pitchFamily="34" charset="0"/>
                <a:cs typeface="Cambria Math" panose="02040503050406030204" pitchFamily="18" charset="0"/>
              </a:rPr>
              <a:t>𝑥</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2] +2</a:t>
            </a:r>
            <a:r>
              <a:rPr lang="en-US" dirty="0">
                <a:latin typeface="Cambria Math" panose="02040503050406030204" pitchFamily="18" charset="0"/>
                <a:ea typeface="Calibri" panose="020F0502020204030204" pitchFamily="34" charset="0"/>
                <a:cs typeface="Cambria Math" panose="02040503050406030204" pitchFamily="18" charset="0"/>
              </a:rPr>
              <a:t>𝑡𝑎𝑛</a:t>
            </a:r>
            <a:r>
              <a:rPr lang="en-US" baseline="30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latin typeface="Cambria Math" panose="02040503050406030204" pitchFamily="18" charset="0"/>
                <a:ea typeface="Calibri" panose="020F0502020204030204" pitchFamily="34" charset="0"/>
                <a:cs typeface="Cambria Math" panose="02040503050406030204" pitchFamily="18" charset="0"/>
              </a:rPr>
              <a:t>𝑥</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latin typeface="Cambria Math" panose="02040503050406030204" pitchFamily="18" charset="0"/>
                <a:ea typeface="Calibri" panose="020F0502020204030204" pitchFamily="34" charset="0"/>
                <a:cs typeface="Cambria Math" panose="02040503050406030204" pitchFamily="18" charset="0"/>
              </a:rPr>
              <a:t>𝜋</a:t>
            </a:r>
            <a:r>
              <a:rPr lang="en-US" dirty="0">
                <a:latin typeface="Times New Roman" panose="02020603050405020304" pitchFamily="18" charset="0"/>
                <a:ea typeface="Calibri" panose="020F0502020204030204" pitchFamily="34" charset="0"/>
                <a:cs typeface="Arial" panose="020B0604020202020204" pitchFamily="34" charset="0"/>
              </a:rPr>
              <a:t> /2………………. 1.9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Where     </a:t>
            </a:r>
            <a:r>
              <a:rPr lang="en-US" dirty="0">
                <a:latin typeface="Cambria Math" panose="02040503050406030204" pitchFamily="18" charset="0"/>
                <a:ea typeface="Calibri" panose="020F0502020204030204" pitchFamily="34" charset="0"/>
                <a:cs typeface="Cambria Math" panose="02040503050406030204" pitchFamily="18" charset="0"/>
              </a:rPr>
              <a:t>𝑥</a:t>
            </a:r>
            <a:r>
              <a:rPr lang="en-US" dirty="0">
                <a:latin typeface="Times New Roman" panose="02020603050405020304" pitchFamily="18" charset="0"/>
                <a:ea typeface="Calibri" panose="020F0502020204030204" pitchFamily="34" charset="0"/>
                <a:cs typeface="Arial" panose="020B0604020202020204" pitchFamily="34" charset="0"/>
              </a:rPr>
              <a:t> = [1− (15 </a:t>
            </a:r>
            <a:r>
              <a:rPr lang="en-US" dirty="0">
                <a:latin typeface="Cambria Math" panose="02040503050406030204" pitchFamily="18" charset="0"/>
                <a:ea typeface="Calibri" panose="020F0502020204030204" pitchFamily="34" charset="0"/>
                <a:cs typeface="Cambria Math" panose="02040503050406030204" pitchFamily="18" charset="0"/>
              </a:rPr>
              <a:t>𝑧</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latin typeface="Cambria Math" panose="02040503050406030204" pitchFamily="18" charset="0"/>
                <a:ea typeface="Calibri" panose="020F0502020204030204" pitchFamily="34" charset="0"/>
                <a:cs typeface="Cambria Math" panose="02040503050406030204" pitchFamily="18" charset="0"/>
              </a:rPr>
              <a:t>𝐿</a:t>
            </a:r>
            <a:r>
              <a:rPr lang="en-US" dirty="0">
                <a:latin typeface="Times New Roman" panose="02020603050405020304" pitchFamily="18" charset="0"/>
                <a:ea typeface="Calibri" panose="020F0502020204030204" pitchFamily="34" charset="0"/>
                <a:cs typeface="Arial" panose="020B0604020202020204" pitchFamily="34" charset="0"/>
              </a:rPr>
              <a:t>)]</a:t>
            </a:r>
            <a:r>
              <a:rPr lang="en-US" baseline="30000" dirty="0">
                <a:latin typeface="Times New Roman" panose="02020603050405020304" pitchFamily="18" charset="0"/>
                <a:ea typeface="Calibri" panose="020F0502020204030204" pitchFamily="34" charset="0"/>
                <a:cs typeface="Arial" panose="020B0604020202020204" pitchFamily="34" charset="0"/>
              </a:rPr>
              <a:t>1/4</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299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0517" t="16875" r="24064" b="11518"/>
          <a:stretch/>
        </p:blipFill>
        <p:spPr>
          <a:xfrm>
            <a:off x="0" y="352697"/>
            <a:ext cx="12191999" cy="6505302"/>
          </a:xfrm>
          <a:prstGeom prst="rect">
            <a:avLst/>
          </a:prstGeom>
        </p:spPr>
      </p:pic>
    </p:spTree>
    <p:extLst>
      <p:ext uri="{BB962C8B-B14F-4D97-AF65-F5344CB8AC3E}">
        <p14:creationId xmlns:p14="http://schemas.microsoft.com/office/powerpoint/2010/main" val="1892069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13953" y="620571"/>
                <a:ext cx="10985863" cy="4174028"/>
              </a:xfrm>
              <a:prstGeom prst="rect">
                <a:avLst/>
              </a:prstGeom>
            </p:spPr>
            <p:txBody>
              <a:bodyPr wrap="square">
                <a:spAutoFit/>
              </a:bodyPr>
              <a:lstStyle/>
              <a:p>
                <a:pPr algn="ctr">
                  <a:lnSpc>
                    <a:spcPct val="150000"/>
                  </a:lnSpc>
                </a:pPr>
                <a:r>
                  <a:rPr lang="en-US" sz="2400" b="1" i="1" u="sng"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Power-Law wind Profile</a:t>
                </a:r>
              </a:p>
              <a:p>
                <a:pPr algn="just">
                  <a:lnSpc>
                    <a:spcPct val="150000"/>
                  </a:lnSpc>
                </a:pPr>
                <a:r>
                  <a:rPr lang="en-US" dirty="0">
                    <a:solidFill>
                      <a:srgbClr val="000000"/>
                    </a:solidFill>
                    <a:latin typeface="Times New Roman" panose="02020603050405020304" pitchFamily="18" charset="0"/>
                    <a:ea typeface="Calibri" panose="020F0502020204030204" pitchFamily="34" charset="0"/>
                    <a:cs typeface="Garamond" panose="02020404030301010803" pitchFamily="18" charset="0"/>
                  </a:rPr>
                  <a:t>The power - law equation is a simple, yet a useful model of the vertical wind profile which was first proposed by Hellman (1916) . The power - law profile assumes that the ratio of wind speeds at different heights can be found by the following equation:</a:t>
                </a:r>
                <a:endParaRPr lang="en-US" sz="1600" dirty="0">
                  <a:solidFill>
                    <a:srgbClr val="000000"/>
                  </a:solidFill>
                  <a:latin typeface="Garamond" panose="02020404030301010803" pitchFamily="18" charset="0"/>
                  <a:ea typeface="Calibri" panose="020F0502020204030204" pitchFamily="34" charset="0"/>
                  <a:cs typeface="Garamond" panose="02020404030301010803"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endChr m:val=""/>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d>
                                <m:dPr>
                                  <m:begChr m:val=""/>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e>
                                        <m:sub>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e>
                                        <m:sub>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den>
                                  </m:f>
                                </m:e>
                              </m:d>
                            </m:e>
                          </m:d>
                        </m:e>
                        <m: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𝛼</m:t>
                          </m:r>
                        </m:sup>
                      </m:sSup>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r>
                        <a:rPr lang="en-US"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dirty="0" smtClean="0">
                  <a:solidFill>
                    <a:srgbClr val="000000"/>
                  </a:solidFill>
                  <a:latin typeface="Garamond" panose="02020404030301010803" pitchFamily="18" charset="0"/>
                  <a:ea typeface="Calibri" panose="020F0502020204030204" pitchFamily="34" charset="0"/>
                  <a:cs typeface="Times New Roman" panose="02020603050405020304" pitchFamily="18" charset="0"/>
                </a:endParaRPr>
              </a:p>
              <a:p>
                <a:pPr algn="just">
                  <a:lnSpc>
                    <a:spcPct val="150000"/>
                  </a:lnSpc>
                </a:pPr>
                <a:endParaRPr lang="en-US" sz="1600" dirty="0">
                  <a:solidFill>
                    <a:srgbClr val="000000"/>
                  </a:solidFill>
                  <a:latin typeface="Garamond" panose="02020404030301010803" pitchFamily="18" charset="0"/>
                  <a:ea typeface="Calibri" panose="020F0502020204030204" pitchFamily="34" charset="0"/>
                  <a:cs typeface="Garamond" panose="02020404030301010803" pitchFamily="18" charset="0"/>
                </a:endParaRPr>
              </a:p>
              <a:p>
                <a:pPr>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Where</a:t>
                </a:r>
                <a:r>
                  <a:rPr lang="en-US" baseline="-25000" dirty="0">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1</m:t>
                        </m:r>
                      </m:sub>
                    </m:sSub>
                    <m:r>
                      <a:rPr lang="en-US" i="1">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Times New Roman" panose="02020603050405020304" pitchFamily="18" charset="0"/>
                    <a:ea typeface="Calibri" panose="020F0502020204030204" pitchFamily="34" charset="0"/>
                    <a:cs typeface="Arial" panose="020B0604020202020204" pitchFamily="34" charset="0"/>
                  </a:rPr>
                  <a:t> is the wind speed at a reference height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𝑧</m:t>
                        </m:r>
                      </m:e>
                      <m:sub>
                        <m:r>
                          <a:rPr lang="en-US" i="1">
                            <a:latin typeface="Cambria Math" panose="02040503050406030204" pitchFamily="18" charset="0"/>
                            <a:ea typeface="Calibri" panose="020F0502020204030204" pitchFamily="34" charset="0"/>
                            <a:cs typeface="Times New Roman" panose="02020603050405020304" pitchFamily="18" charset="0"/>
                          </a:rPr>
                          <m:t>1</m:t>
                        </m:r>
                      </m:sub>
                    </m:sSub>
                    <m:r>
                      <a:rPr lang="en-US" i="1">
                        <a:latin typeface="Cambria Math" panose="02040503050406030204" pitchFamily="18" charset="0"/>
                        <a:ea typeface="Calibri" panose="020F0502020204030204" pitchFamily="34" charset="0"/>
                        <a:cs typeface="Times New Roman" panose="02020603050405020304" pitchFamily="18" charset="0"/>
                      </a:rPr>
                      <m:t>) </m:t>
                    </m:r>
                  </m:oMath>
                </a14:m>
                <a:r>
                  <a:rPr lang="en-US" dirty="0">
                    <a:latin typeface="Times New Roman" panose="02020603050405020304" pitchFamily="18" charset="0"/>
                    <a:ea typeface="Calibri" panose="020F0502020204030204" pitchFamily="34" charset="0"/>
                    <a:cs typeface="Arial" panose="020B0604020202020204" pitchFamily="34" charset="0"/>
                  </a:rPr>
                  <a:t>(anemometer height),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2</m:t>
                        </m:r>
                      </m:sub>
                    </m:sSub>
                    <m:r>
                      <a:rPr lang="en-US" i="1">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Times New Roman" panose="02020603050405020304" pitchFamily="18" charset="0"/>
                    <a:ea typeface="Calibri" panose="020F0502020204030204" pitchFamily="34" charset="0"/>
                    <a:cs typeface="Arial" panose="020B0604020202020204" pitchFamily="34" charset="0"/>
                  </a:rPr>
                  <a:t> is the wind speed at a height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𝑧</m:t>
                        </m:r>
                      </m:e>
                      <m:sub>
                        <m:r>
                          <a:rPr lang="en-US" i="1">
                            <a:latin typeface="Cambria Math" panose="02040503050406030204" pitchFamily="18" charset="0"/>
                            <a:ea typeface="Calibri" panose="020F0502020204030204" pitchFamily="34" charset="0"/>
                            <a:cs typeface="Times New Roman" panose="02020603050405020304" pitchFamily="18" charset="0"/>
                          </a:rPr>
                          <m:t>2</m:t>
                        </m:r>
                      </m:sub>
                    </m:sSub>
                    <m:r>
                      <a:rPr lang="en-US" i="1">
                        <a:latin typeface="Cambria Math" panose="02040503050406030204" pitchFamily="18" charset="0"/>
                        <a:ea typeface="Calibri" panose="020F0502020204030204" pitchFamily="34" charset="0"/>
                        <a:cs typeface="Times New Roman" panose="02020603050405020304" pitchFamily="18" charset="0"/>
                      </a:rPr>
                      <m:t>) </m:t>
                    </m:r>
                  </m:oMath>
                </a14:m>
                <a:r>
                  <a:rPr lang="en-US" dirty="0">
                    <a:latin typeface="Times New Roman" panose="02020603050405020304" pitchFamily="18" charset="0"/>
                    <a:ea typeface="Calibri" panose="020F0502020204030204" pitchFamily="34" charset="0"/>
                    <a:cs typeface="Arial" panose="020B0604020202020204" pitchFamily="34" charset="0"/>
                  </a:rPr>
                  <a:t>(hub height), and (α) is the shear exponent (dimensionless parameter),itis found to depend on both the surface roughness and stability. the shear </a:t>
                </a:r>
                <a:r>
                  <a:rPr lang="en-US" dirty="0">
                    <a:latin typeface="Times New Roman" panose="02020603050405020304" pitchFamily="18" charset="0"/>
                    <a:ea typeface="Calibri" panose="020F0502020204030204" pitchFamily="34" charset="0"/>
                    <a:cs typeface="Times New Roman" panose="02020603050405020304" pitchFamily="18" charset="0"/>
                  </a:rPr>
                  <a:t>exponent </a:t>
                </a:r>
                <a:r>
                  <a:rPr lang="en-US" dirty="0">
                    <a:latin typeface="Times New Roman" panose="02020603050405020304" pitchFamily="18" charset="0"/>
                    <a:cs typeface="Times New Roman" panose="02020603050405020304" pitchFamily="18" charset="0"/>
                  </a:rPr>
                  <a:t>also increases with increasing stability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13953" y="620571"/>
                <a:ext cx="10985863" cy="4174028"/>
              </a:xfrm>
              <a:prstGeom prst="rect">
                <a:avLst/>
              </a:prstGeom>
              <a:blipFill>
                <a:blip r:embed="rId2"/>
                <a:stretch>
                  <a:fillRect l="-499" r="-444" b="-1314"/>
                </a:stretch>
              </a:blipFill>
            </p:spPr>
            <p:txBody>
              <a:bodyPr/>
              <a:lstStyle/>
              <a:p>
                <a:r>
                  <a:rPr lang="en-US">
                    <a:noFill/>
                  </a:rPr>
                  <a:t> </a:t>
                </a:r>
              </a:p>
            </p:txBody>
          </p:sp>
        </mc:Fallback>
      </mc:AlternateContent>
    </p:spTree>
    <p:extLst>
      <p:ext uri="{BB962C8B-B14F-4D97-AF65-F5344CB8AC3E}">
        <p14:creationId xmlns:p14="http://schemas.microsoft.com/office/powerpoint/2010/main" val="1028611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905" t="14197" r="18941" b="8482"/>
          <a:stretch/>
        </p:blipFill>
        <p:spPr>
          <a:xfrm>
            <a:off x="522514" y="0"/>
            <a:ext cx="11142617" cy="6714309"/>
          </a:xfrm>
          <a:prstGeom prst="rect">
            <a:avLst/>
          </a:prstGeom>
        </p:spPr>
      </p:pic>
      <p:sp>
        <p:nvSpPr>
          <p:cNvPr id="3" name="Down Arrow 2"/>
          <p:cNvSpPr/>
          <p:nvPr/>
        </p:nvSpPr>
        <p:spPr>
          <a:xfrm>
            <a:off x="4937760" y="927465"/>
            <a:ext cx="241663" cy="1672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342709" y="927464"/>
            <a:ext cx="300445" cy="155447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933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1125</Words>
  <Application>Microsoft Office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 Unicode MS</vt:lpstr>
      <vt:lpstr>Arial</vt:lpstr>
      <vt:lpstr>Calibri</vt:lpstr>
      <vt:lpstr>Calibri Light</vt:lpstr>
      <vt:lpstr>Cambria Math</vt:lpstr>
      <vt:lpstr>Garamond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69</cp:revision>
  <dcterms:created xsi:type="dcterms:W3CDTF">2020-03-29T11:45:13Z</dcterms:created>
  <dcterms:modified xsi:type="dcterms:W3CDTF">2022-01-01T21:33:35Z</dcterms:modified>
</cp:coreProperties>
</file>