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60" r:id="rId2"/>
    <p:sldId id="257" r:id="rId3"/>
    <p:sldId id="261" r:id="rId4"/>
    <p:sldId id="262" r:id="rId5"/>
    <p:sldId id="263" r:id="rId6"/>
    <p:sldId id="265" r:id="rId7"/>
    <p:sldId id="259" r:id="rId8"/>
    <p:sldId id="267" r:id="rId9"/>
    <p:sldId id="268" r:id="rId10"/>
    <p:sldId id="270" r:id="rId11"/>
    <p:sldId id="269" r:id="rId12"/>
    <p:sldId id="266"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F66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45AE0-E3D1-4228-ACEA-2AE371A9F973}" type="datetimeFigureOut">
              <a:rPr lang="en-US" smtClean="0"/>
              <a:t>11/29/2025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F3559-F0B3-4E14-9573-249B497E8311}" type="slidenum">
              <a:rPr lang="en-US" smtClean="0"/>
              <a:t>‹#›</a:t>
            </a:fld>
            <a:endParaRPr lang="en-US"/>
          </a:p>
        </p:txBody>
      </p:sp>
    </p:spTree>
    <p:extLst>
      <p:ext uri="{BB962C8B-B14F-4D97-AF65-F5344CB8AC3E}">
        <p14:creationId xmlns:p14="http://schemas.microsoft.com/office/powerpoint/2010/main" val="302619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F3559-F0B3-4E14-9573-249B497E8311}" type="slidenum">
              <a:rPr lang="en-US" smtClean="0"/>
              <a:t>6</a:t>
            </a:fld>
            <a:endParaRPr lang="en-US"/>
          </a:p>
        </p:txBody>
      </p:sp>
    </p:spTree>
    <p:extLst>
      <p:ext uri="{BB962C8B-B14F-4D97-AF65-F5344CB8AC3E}">
        <p14:creationId xmlns:p14="http://schemas.microsoft.com/office/powerpoint/2010/main" val="16797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F3559-F0B3-4E14-9573-249B497E8311}" type="slidenum">
              <a:rPr lang="en-US" smtClean="0"/>
              <a:t>7</a:t>
            </a:fld>
            <a:endParaRPr lang="en-US"/>
          </a:p>
        </p:txBody>
      </p:sp>
    </p:spTree>
    <p:extLst>
      <p:ext uri="{BB962C8B-B14F-4D97-AF65-F5344CB8AC3E}">
        <p14:creationId xmlns:p14="http://schemas.microsoft.com/office/powerpoint/2010/main" val="315966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F3559-F0B3-4E14-9573-249B497E8311}" type="slidenum">
              <a:rPr lang="en-US" smtClean="0"/>
              <a:t>11</a:t>
            </a:fld>
            <a:endParaRPr lang="en-US"/>
          </a:p>
        </p:txBody>
      </p:sp>
    </p:spTree>
    <p:extLst>
      <p:ext uri="{BB962C8B-B14F-4D97-AF65-F5344CB8AC3E}">
        <p14:creationId xmlns:p14="http://schemas.microsoft.com/office/powerpoint/2010/main" val="1241165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34181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11/29/2025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6153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11/29/2025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0572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8372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8609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795925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16352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0507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89914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11/29/2025</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953849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15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655293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11/29/2025</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112980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519934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11/29/2025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51856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735780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11/29/2025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0539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11236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515956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2174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11/29/2025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67306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11/29/2025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4812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817528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11/29/2025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96632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10054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211556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717668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11/29/2025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2559132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11/29/2025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2710622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11/29/2025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78625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11/29/2025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757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11/29/2025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8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11/29/2025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04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4103424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11/29/2025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148425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11/29/2025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9901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11/29/2025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074153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11/29/2025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44326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11/29/2025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050124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11/29/2025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614964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11/29/2025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719533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11/29/2025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53046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11/29/2025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08227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11/29/2025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19803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434169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620380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11/29/2025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4321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5297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06038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11/29/2025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86743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11/29/2025</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7776378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11/29/2025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09974759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1B99A6-06C6-5BD7-1172-738F4963C3A6}"/>
              </a:ext>
            </a:extLst>
          </p:cNvPr>
          <p:cNvPicPr>
            <a:picLocks noChangeAspect="1"/>
          </p:cNvPicPr>
          <p:nvPr/>
        </p:nvPicPr>
        <p:blipFill>
          <a:blip r:embed="rId2"/>
          <a:stretch>
            <a:fillRect/>
          </a:stretch>
        </p:blipFill>
        <p:spPr>
          <a:xfrm>
            <a:off x="6156674" y="3659959"/>
            <a:ext cx="5828292" cy="3035959"/>
          </a:xfrm>
          <a:prstGeom prst="rect">
            <a:avLst/>
          </a:prstGeom>
          <a:ln>
            <a:noFill/>
          </a:ln>
          <a:effectLst>
            <a:softEdge rad="112500"/>
          </a:effectLst>
        </p:spPr>
      </p:pic>
      <p:sp>
        <p:nvSpPr>
          <p:cNvPr id="10" name="Title 1">
            <a:extLst>
              <a:ext uri="{FF2B5EF4-FFF2-40B4-BE49-F238E27FC236}">
                <a16:creationId xmlns:a16="http://schemas.microsoft.com/office/drawing/2014/main" id="{3090F281-800A-A39A-A22D-C64EADBCC742}"/>
              </a:ext>
            </a:extLst>
          </p:cNvPr>
          <p:cNvSpPr txBox="1">
            <a:spLocks/>
          </p:cNvSpPr>
          <p:nvPr/>
        </p:nvSpPr>
        <p:spPr>
          <a:xfrm>
            <a:off x="-565569" y="1250695"/>
            <a:ext cx="12307019" cy="13040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ar-SA" sz="6000" dirty="0">
                <a:solidFill>
                  <a:srgbClr val="0070C0"/>
                </a:solidFill>
              </a:rPr>
              <a:t>ا</a:t>
            </a:r>
            <a:r>
              <a:rPr lang="ar-IQ" sz="6000" dirty="0">
                <a:solidFill>
                  <a:srgbClr val="0070C0"/>
                </a:solidFill>
              </a:rPr>
              <a:t>لجامعة المستنصرية </a:t>
            </a:r>
          </a:p>
          <a:p>
            <a:pPr algn="ctr"/>
            <a:r>
              <a:rPr lang="ar-IQ" sz="5400" dirty="0">
                <a:solidFill>
                  <a:srgbClr val="0070C0"/>
                </a:solidFill>
              </a:rPr>
              <a:t>كلية العلوم</a:t>
            </a:r>
          </a:p>
          <a:p>
            <a:pPr algn="ctr"/>
            <a:endParaRPr lang="ar-IQ" sz="6000" dirty="0">
              <a:solidFill>
                <a:srgbClr val="0070C0"/>
              </a:solidFill>
            </a:endParaRPr>
          </a:p>
        </p:txBody>
      </p:sp>
      <p:pic>
        <p:nvPicPr>
          <p:cNvPr id="1026" name="Picture 2" descr="قسم الشؤون العلمية | الجامعة المستنصرية">
            <a:extLst>
              <a:ext uri="{FF2B5EF4-FFF2-40B4-BE49-F238E27FC236}">
                <a16:creationId xmlns:a16="http://schemas.microsoft.com/office/drawing/2014/main" id="{EE7B33E6-A9AF-6E49-8BD8-4D30CCF8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332" y="0"/>
            <a:ext cx="2340634" cy="2340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BE2541-20FD-6385-492C-B4AD0D895FB3}"/>
              </a:ext>
            </a:extLst>
          </p:cNvPr>
          <p:cNvPicPr>
            <a:picLocks noChangeAspect="1"/>
          </p:cNvPicPr>
          <p:nvPr/>
        </p:nvPicPr>
        <p:blipFill>
          <a:blip r:embed="rId4"/>
          <a:stretch>
            <a:fillRect/>
          </a:stretch>
        </p:blipFill>
        <p:spPr>
          <a:xfrm>
            <a:off x="207034" y="56013"/>
            <a:ext cx="2143125" cy="2143125"/>
          </a:xfrm>
          <a:prstGeom prst="rect">
            <a:avLst/>
          </a:prstGeom>
          <a:ln>
            <a:noFill/>
          </a:ln>
          <a:effectLst>
            <a:softEdge rad="112500"/>
          </a:effectLst>
        </p:spPr>
      </p:pic>
      <p:sp>
        <p:nvSpPr>
          <p:cNvPr id="13" name="TextBox 12">
            <a:extLst>
              <a:ext uri="{FF2B5EF4-FFF2-40B4-BE49-F238E27FC236}">
                <a16:creationId xmlns:a16="http://schemas.microsoft.com/office/drawing/2014/main" id="{F5BABA9E-C7D2-3BDA-1C05-9E1541873C4A}"/>
              </a:ext>
            </a:extLst>
          </p:cNvPr>
          <p:cNvSpPr txBox="1"/>
          <p:nvPr/>
        </p:nvSpPr>
        <p:spPr>
          <a:xfrm>
            <a:off x="4611550" y="1818195"/>
            <a:ext cx="1952779" cy="584775"/>
          </a:xfrm>
          <a:prstGeom prst="rect">
            <a:avLst/>
          </a:prstGeom>
          <a:noFill/>
        </p:spPr>
        <p:txBody>
          <a:bodyPr wrap="none" rtlCol="0">
            <a:spAutoFit/>
          </a:bodyPr>
          <a:lstStyle/>
          <a:p>
            <a:r>
              <a:rPr lang="ar-IQ" sz="3200" b="1" dirty="0"/>
              <a:t>ورشة بعنوان</a:t>
            </a:r>
            <a:endParaRPr lang="en-US" sz="3200" b="1" dirty="0"/>
          </a:p>
        </p:txBody>
      </p:sp>
      <p:sp>
        <p:nvSpPr>
          <p:cNvPr id="14" name="TextBox 13">
            <a:extLst>
              <a:ext uri="{FF2B5EF4-FFF2-40B4-BE49-F238E27FC236}">
                <a16:creationId xmlns:a16="http://schemas.microsoft.com/office/drawing/2014/main" id="{02D1D099-EC39-DF7A-A840-71881B057405}"/>
              </a:ext>
            </a:extLst>
          </p:cNvPr>
          <p:cNvSpPr txBox="1"/>
          <p:nvPr/>
        </p:nvSpPr>
        <p:spPr>
          <a:xfrm>
            <a:off x="-565569" y="4073008"/>
            <a:ext cx="7246187" cy="1815882"/>
          </a:xfrm>
          <a:prstGeom prst="rect">
            <a:avLst/>
          </a:prstGeom>
          <a:noFill/>
        </p:spPr>
        <p:txBody>
          <a:bodyPr wrap="square" rtlCol="0">
            <a:spAutoFit/>
          </a:bodyPr>
          <a:lstStyle/>
          <a:p>
            <a:pPr algn="ctr" rtl="1"/>
            <a:r>
              <a:rPr lang="ar-IQ" sz="3200" b="1" dirty="0"/>
              <a:t>يُقدمها</a:t>
            </a:r>
          </a:p>
          <a:p>
            <a:pPr algn="ctr" rtl="1"/>
            <a:r>
              <a:rPr lang="ar-IQ" sz="4000" b="1" dirty="0" err="1">
                <a:solidFill>
                  <a:srgbClr val="002060"/>
                </a:solidFill>
              </a:rPr>
              <a:t>م.م</a:t>
            </a:r>
            <a:r>
              <a:rPr lang="ar-IQ" sz="4000" b="1" dirty="0">
                <a:solidFill>
                  <a:srgbClr val="002060"/>
                </a:solidFill>
              </a:rPr>
              <a:t>. </a:t>
            </a:r>
            <a:r>
              <a:rPr lang="ar-IQ" sz="4000" b="1" dirty="0" err="1">
                <a:solidFill>
                  <a:srgbClr val="002060"/>
                </a:solidFill>
              </a:rPr>
              <a:t>ريــام</a:t>
            </a:r>
            <a:r>
              <a:rPr lang="ar-IQ" sz="4000" b="1" dirty="0">
                <a:solidFill>
                  <a:srgbClr val="002060"/>
                </a:solidFill>
              </a:rPr>
              <a:t> عـبـد </a:t>
            </a:r>
            <a:r>
              <a:rPr lang="ar-IQ" sz="4000" b="1" dirty="0" err="1">
                <a:solidFill>
                  <a:srgbClr val="002060"/>
                </a:solidFill>
              </a:rPr>
              <a:t>الزهـــره</a:t>
            </a:r>
            <a:r>
              <a:rPr lang="ar-IQ" sz="4000" b="1" dirty="0">
                <a:solidFill>
                  <a:srgbClr val="002060"/>
                </a:solidFill>
              </a:rPr>
              <a:t> فـاضــل</a:t>
            </a:r>
          </a:p>
          <a:p>
            <a:pPr algn="ctr" rtl="1"/>
            <a:r>
              <a:rPr lang="ar-IQ" sz="4000" b="1" dirty="0" err="1">
                <a:solidFill>
                  <a:srgbClr val="002060"/>
                </a:solidFill>
              </a:rPr>
              <a:t>م.م</a:t>
            </a:r>
            <a:r>
              <a:rPr lang="ar-IQ" sz="4000" b="1" dirty="0">
                <a:solidFill>
                  <a:srgbClr val="002060"/>
                </a:solidFill>
              </a:rPr>
              <a:t>. مــروة خـالـــد تـوفيــــق مـالـــو</a:t>
            </a:r>
            <a:endParaRPr lang="en-US" sz="4000" b="1" dirty="0">
              <a:solidFill>
                <a:srgbClr val="002060"/>
              </a:solidFill>
            </a:endParaRPr>
          </a:p>
        </p:txBody>
      </p:sp>
      <p:sp>
        <p:nvSpPr>
          <p:cNvPr id="17" name="TextBox 16">
            <a:extLst>
              <a:ext uri="{FF2B5EF4-FFF2-40B4-BE49-F238E27FC236}">
                <a16:creationId xmlns:a16="http://schemas.microsoft.com/office/drawing/2014/main" id="{96C67B0F-2AE9-5BB3-C9CB-F2EC5EBE2B11}"/>
              </a:ext>
            </a:extLst>
          </p:cNvPr>
          <p:cNvSpPr txBox="1"/>
          <p:nvPr/>
        </p:nvSpPr>
        <p:spPr>
          <a:xfrm>
            <a:off x="299381" y="1319325"/>
            <a:ext cx="11593238" cy="2215991"/>
          </a:xfrm>
          <a:prstGeom prst="rect">
            <a:avLst/>
          </a:prstGeom>
          <a:noFill/>
        </p:spPr>
        <p:txBody>
          <a:bodyPr wrap="none" rtlCol="0">
            <a:spAutoFit/>
          </a:bodyPr>
          <a:lstStyle/>
          <a:p>
            <a:pPr algn="ctr"/>
            <a:endParaRPr lang="ar-IQ" sz="6600" dirty="0">
              <a:solidFill>
                <a:srgbClr val="C00000"/>
              </a:solidFill>
            </a:endParaRPr>
          </a:p>
          <a:p>
            <a:pPr algn="ctr"/>
            <a:r>
              <a:rPr lang="ar-IQ" sz="7200" dirty="0" err="1">
                <a:solidFill>
                  <a:srgbClr val="C00000"/>
                </a:solidFill>
              </a:rPr>
              <a:t>الإ</a:t>
            </a:r>
            <a:r>
              <a:rPr lang="ar-SA" sz="7200" dirty="0" err="1">
                <a:solidFill>
                  <a:srgbClr val="C00000"/>
                </a:solidFill>
              </a:rPr>
              <a:t>ستثمار</a:t>
            </a:r>
            <a:r>
              <a:rPr lang="ar-SA" sz="7200" dirty="0">
                <a:solidFill>
                  <a:srgbClr val="C00000"/>
                </a:solidFill>
              </a:rPr>
              <a:t> في ال</a:t>
            </a:r>
            <a:r>
              <a:rPr lang="ar-IQ" sz="7200" dirty="0">
                <a:solidFill>
                  <a:srgbClr val="C00000"/>
                </a:solidFill>
              </a:rPr>
              <a:t>إ</a:t>
            </a:r>
            <a:r>
              <a:rPr lang="ar-SA" sz="7200" dirty="0" err="1">
                <a:solidFill>
                  <a:srgbClr val="C00000"/>
                </a:solidFill>
              </a:rPr>
              <a:t>نتقال</a:t>
            </a:r>
            <a:r>
              <a:rPr lang="ar-SA" sz="7200" dirty="0">
                <a:solidFill>
                  <a:srgbClr val="C00000"/>
                </a:solidFill>
              </a:rPr>
              <a:t> إلى الطاقة النظيفة</a:t>
            </a:r>
          </a:p>
        </p:txBody>
      </p:sp>
    </p:spTree>
    <p:extLst>
      <p:ext uri="{BB962C8B-B14F-4D97-AF65-F5344CB8AC3E}">
        <p14:creationId xmlns:p14="http://schemas.microsoft.com/office/powerpoint/2010/main" val="168890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42C2-6435-4F2C-2A2D-758DCE15DEAA}"/>
              </a:ext>
            </a:extLst>
          </p:cNvPr>
          <p:cNvSpPr>
            <a:spLocks noGrp="1"/>
          </p:cNvSpPr>
          <p:nvPr>
            <p:ph type="title"/>
          </p:nvPr>
        </p:nvSpPr>
        <p:spPr>
          <a:xfrm>
            <a:off x="550537" y="139283"/>
            <a:ext cx="10652760" cy="1127410"/>
          </a:xfrm>
        </p:spPr>
        <p:txBody>
          <a:bodyPr>
            <a:normAutofit/>
          </a:bodyPr>
          <a:lstStyle/>
          <a:p>
            <a:pPr algn="ctr" rtl="1"/>
            <a:r>
              <a:rPr kumimoji="0" lang="ar-IQ" sz="7200" b="0" i="0" u="none" strike="noStrike" kern="1200" cap="none" spc="0" normalizeH="0" baseline="0" noProof="0" dirty="0">
                <a:ln>
                  <a:noFill/>
                </a:ln>
                <a:solidFill>
                  <a:srgbClr val="0070C0"/>
                </a:solidFill>
                <a:effectLst/>
                <a:uLnTx/>
                <a:uFillTx/>
                <a:latin typeface="Neue Haas Grotesk Text Pro"/>
                <a:ea typeface="+mj-ea"/>
                <a:cs typeface="+mj-cs"/>
              </a:rPr>
              <a:t>مزايا الطاقة النظيفة</a:t>
            </a:r>
            <a:endParaRPr lang="en-US" sz="4400" dirty="0">
              <a:solidFill>
                <a:srgbClr val="0070C0"/>
              </a:solidFill>
            </a:endParaRPr>
          </a:p>
        </p:txBody>
      </p:sp>
      <p:sp>
        <p:nvSpPr>
          <p:cNvPr id="7" name="TextBox 6">
            <a:extLst>
              <a:ext uri="{FF2B5EF4-FFF2-40B4-BE49-F238E27FC236}">
                <a16:creationId xmlns:a16="http://schemas.microsoft.com/office/drawing/2014/main" id="{06DF95A5-2C30-5642-59B9-1DEF39975CB9}"/>
              </a:ext>
            </a:extLst>
          </p:cNvPr>
          <p:cNvSpPr txBox="1"/>
          <p:nvPr/>
        </p:nvSpPr>
        <p:spPr>
          <a:xfrm>
            <a:off x="5531688" y="2442031"/>
            <a:ext cx="6098874" cy="707886"/>
          </a:xfrm>
          <a:prstGeom prst="rect">
            <a:avLst/>
          </a:prstGeom>
          <a:solidFill>
            <a:schemeClr val="accent5">
              <a:lumMod val="60000"/>
              <a:lumOff val="40000"/>
            </a:scheme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effectLst/>
                <a:uLnTx/>
                <a:uFillTx/>
                <a:latin typeface="__Plus_Jakarta_Sans_2471a8"/>
                <a:ea typeface="+mn-ea"/>
                <a:cs typeface="+mn-cs"/>
              </a:rPr>
              <a:t>2. صديق للبيئة</a:t>
            </a:r>
          </a:p>
        </p:txBody>
      </p:sp>
      <p:sp>
        <p:nvSpPr>
          <p:cNvPr id="9" name="TextBox 8">
            <a:extLst>
              <a:ext uri="{FF2B5EF4-FFF2-40B4-BE49-F238E27FC236}">
                <a16:creationId xmlns:a16="http://schemas.microsoft.com/office/drawing/2014/main" id="{DA4D7D49-F66E-FC49-A444-908FA840B76D}"/>
              </a:ext>
            </a:extLst>
          </p:cNvPr>
          <p:cNvSpPr txBox="1"/>
          <p:nvPr/>
        </p:nvSpPr>
        <p:spPr>
          <a:xfrm>
            <a:off x="4996455" y="1500419"/>
            <a:ext cx="6765264" cy="707886"/>
          </a:xfrm>
          <a:prstGeom prst="rect">
            <a:avLst/>
          </a:prstGeom>
          <a:solidFill>
            <a:srgbClr val="CBF66A"/>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effectLst/>
                <a:uLnTx/>
                <a:uFillTx/>
                <a:latin typeface="__Plus_Jakarta_Sans_2471a8"/>
                <a:ea typeface="+mn-ea"/>
                <a:cs typeface="+mn-cs"/>
              </a:rPr>
              <a:t>1. تقليل الاعتماد على الوقود الأحفوري</a:t>
            </a:r>
          </a:p>
        </p:txBody>
      </p:sp>
      <p:sp>
        <p:nvSpPr>
          <p:cNvPr id="11" name="TextBox 10">
            <a:extLst>
              <a:ext uri="{FF2B5EF4-FFF2-40B4-BE49-F238E27FC236}">
                <a16:creationId xmlns:a16="http://schemas.microsoft.com/office/drawing/2014/main" id="{88ECB1AB-D126-D321-0E14-20B73487524C}"/>
              </a:ext>
            </a:extLst>
          </p:cNvPr>
          <p:cNvSpPr txBox="1"/>
          <p:nvPr/>
        </p:nvSpPr>
        <p:spPr>
          <a:xfrm>
            <a:off x="5531688" y="3354141"/>
            <a:ext cx="6098874" cy="707886"/>
          </a:xfrm>
          <a:prstGeom prst="rect">
            <a:avLst/>
          </a:prstGeom>
          <a:solidFill>
            <a:srgbClr val="92D050"/>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111827"/>
                </a:solidFill>
                <a:effectLst/>
                <a:uLnTx/>
                <a:uFillTx/>
                <a:latin typeface="__Plus_Jakarta_Sans_2471a8"/>
                <a:ea typeface="+mn-ea"/>
                <a:cs typeface="+mn-cs"/>
              </a:rPr>
              <a:t>3. تشجيع الابتكار التكنولوجي</a:t>
            </a:r>
          </a:p>
        </p:txBody>
      </p:sp>
      <p:sp>
        <p:nvSpPr>
          <p:cNvPr id="13" name="TextBox 12">
            <a:extLst>
              <a:ext uri="{FF2B5EF4-FFF2-40B4-BE49-F238E27FC236}">
                <a16:creationId xmlns:a16="http://schemas.microsoft.com/office/drawing/2014/main" id="{74999FCC-F526-B11C-8F61-5CDE1515AAE9}"/>
              </a:ext>
            </a:extLst>
          </p:cNvPr>
          <p:cNvSpPr txBox="1"/>
          <p:nvPr/>
        </p:nvSpPr>
        <p:spPr>
          <a:xfrm>
            <a:off x="5531688" y="4304843"/>
            <a:ext cx="6098874" cy="707886"/>
          </a:xfrm>
          <a:prstGeom prst="rect">
            <a:avLst/>
          </a:prstGeom>
          <a:solidFill>
            <a:schemeClr val="accent4">
              <a:lumMod val="60000"/>
              <a:lumOff val="40000"/>
            </a:scheme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effectLst/>
                <a:uLnTx/>
                <a:uFillTx/>
                <a:latin typeface="__Plus_Jakarta_Sans_2471a8"/>
                <a:ea typeface="+mn-ea"/>
                <a:cs typeface="+mn-cs"/>
              </a:rPr>
              <a:t>4. خفض تكلفة الطاقة</a:t>
            </a:r>
          </a:p>
        </p:txBody>
      </p:sp>
      <p:pic>
        <p:nvPicPr>
          <p:cNvPr id="15" name="Picture 14">
            <a:extLst>
              <a:ext uri="{FF2B5EF4-FFF2-40B4-BE49-F238E27FC236}">
                <a16:creationId xmlns:a16="http://schemas.microsoft.com/office/drawing/2014/main" id="{3ED1FCD1-6922-54F0-0C94-BBE82844EDAD}"/>
              </a:ext>
            </a:extLst>
          </p:cNvPr>
          <p:cNvPicPr>
            <a:picLocks noChangeAspect="1"/>
          </p:cNvPicPr>
          <p:nvPr/>
        </p:nvPicPr>
        <p:blipFill>
          <a:blip r:embed="rId2"/>
          <a:stretch>
            <a:fillRect/>
          </a:stretch>
        </p:blipFill>
        <p:spPr>
          <a:xfrm>
            <a:off x="360757" y="2319434"/>
            <a:ext cx="4859985" cy="4459518"/>
          </a:xfrm>
          <a:prstGeom prst="rect">
            <a:avLst/>
          </a:prstGeom>
        </p:spPr>
      </p:pic>
    </p:spTree>
    <p:extLst>
      <p:ext uri="{BB962C8B-B14F-4D97-AF65-F5344CB8AC3E}">
        <p14:creationId xmlns:p14="http://schemas.microsoft.com/office/powerpoint/2010/main" val="359120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DF6D5C-B15C-2D35-F5DD-042D0C0FC3EC}"/>
              </a:ext>
            </a:extLst>
          </p:cNvPr>
          <p:cNvSpPr txBox="1"/>
          <p:nvPr/>
        </p:nvSpPr>
        <p:spPr>
          <a:xfrm>
            <a:off x="0" y="184261"/>
            <a:ext cx="12097339" cy="5509200"/>
          </a:xfrm>
          <a:prstGeom prst="rect">
            <a:avLst/>
          </a:prstGeom>
          <a:noFill/>
        </p:spPr>
        <p:txBody>
          <a:bodyPr wrap="square">
            <a:spAutoFit/>
          </a:bodyPr>
          <a:lstStyle/>
          <a:p>
            <a:pPr algn="just" rtl="1">
              <a:buNone/>
            </a:pPr>
            <a:r>
              <a:rPr lang="ar-SA" sz="4400" b="1" i="0" dirty="0">
                <a:solidFill>
                  <a:srgbClr val="C00000"/>
                </a:solidFill>
                <a:effectLst/>
                <a:latin typeface="__Plus_Jakarta_Sans_2471a8"/>
              </a:rPr>
              <a:t>1. تقليل الاعتماد على الوقود الأحفوري</a:t>
            </a:r>
          </a:p>
          <a:p>
            <a:pPr algn="just" rtl="1">
              <a:buNone/>
            </a:pPr>
            <a:r>
              <a:rPr lang="ar-SA" sz="4400" b="0" i="0" dirty="0">
                <a:solidFill>
                  <a:srgbClr val="374151"/>
                </a:solidFill>
                <a:effectLst/>
                <a:latin typeface="__Plus_Jakarta_Sans_2471a8"/>
              </a:rPr>
              <a:t>تُستمد الطاقة النظيفة من موارد طبيعية متجددة، مثل طاقة الرياح والطاقة الكهرومائية والطاقة الشمسية. من ناحية أخرى، يُستمد الوقود الأحفوري من طاقة غير متجددة ونادرة وباهظة الثمن. </a:t>
            </a:r>
            <a:endParaRPr lang="ar-IQ" sz="4400" b="0" i="0" dirty="0">
              <a:solidFill>
                <a:srgbClr val="374151"/>
              </a:solidFill>
              <a:effectLst/>
              <a:latin typeface="__Plus_Jakarta_Sans_2471a8"/>
            </a:endParaRPr>
          </a:p>
          <a:p>
            <a:pPr algn="just" rtl="1">
              <a:buNone/>
            </a:pPr>
            <a:endParaRPr lang="ar-SA" sz="4400" b="0" i="0" dirty="0">
              <a:solidFill>
                <a:srgbClr val="374151"/>
              </a:solidFill>
              <a:effectLst/>
              <a:latin typeface="__Plus_Jakarta_Sans_2471a8"/>
            </a:endParaRPr>
          </a:p>
          <a:p>
            <a:pPr algn="just" rtl="1">
              <a:buNone/>
            </a:pPr>
            <a:r>
              <a:rPr lang="ar-SA" sz="4400" b="1" i="0" dirty="0">
                <a:solidFill>
                  <a:srgbClr val="C00000"/>
                </a:solidFill>
                <a:effectLst/>
                <a:latin typeface="__Plus_Jakarta_Sans_2471a8"/>
              </a:rPr>
              <a:t>2. صديق للبيئة</a:t>
            </a:r>
          </a:p>
          <a:p>
            <a:pPr algn="just" rtl="1">
              <a:buNone/>
            </a:pPr>
            <a:r>
              <a:rPr lang="ar-SA" sz="4400" b="0" i="0" dirty="0">
                <a:solidFill>
                  <a:srgbClr val="374151"/>
                </a:solidFill>
                <a:effectLst/>
                <a:latin typeface="__Plus_Jakarta_Sans_2471a8"/>
              </a:rPr>
              <a:t>كما تنتج الطاقة النظيفة انبعاثات كربونية أقل وتقلل من تلوث المياه والهواء والأرض، مما يجعلها خيار مصدر طاقة أكثر ملاءمة للبيئة.</a:t>
            </a:r>
          </a:p>
        </p:txBody>
      </p:sp>
    </p:spTree>
    <p:extLst>
      <p:ext uri="{BB962C8B-B14F-4D97-AF65-F5344CB8AC3E}">
        <p14:creationId xmlns:p14="http://schemas.microsoft.com/office/powerpoint/2010/main" val="195817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622562-7C07-BB77-59FC-2CE1AFFC9A01}"/>
              </a:ext>
            </a:extLst>
          </p:cNvPr>
          <p:cNvSpPr txBox="1"/>
          <p:nvPr/>
        </p:nvSpPr>
        <p:spPr>
          <a:xfrm>
            <a:off x="454325" y="335845"/>
            <a:ext cx="11283350" cy="6186309"/>
          </a:xfrm>
          <a:prstGeom prst="rect">
            <a:avLst/>
          </a:prstGeom>
          <a:noFill/>
        </p:spPr>
        <p:txBody>
          <a:bodyPr wrap="square">
            <a:spAutoFit/>
          </a:bodyPr>
          <a:lstStyle/>
          <a:p>
            <a:pPr algn="just" rtl="1">
              <a:buNone/>
            </a:pPr>
            <a:r>
              <a:rPr lang="ar-SA" sz="4400" b="1" i="0" dirty="0">
                <a:solidFill>
                  <a:srgbClr val="C00000"/>
                </a:solidFill>
                <a:effectLst/>
                <a:latin typeface="__Plus_Jakarta_Sans_2471a8"/>
              </a:rPr>
              <a:t>3. تشجيع الابتكار التكنولوجي</a:t>
            </a:r>
          </a:p>
          <a:p>
            <a:pPr algn="just" rtl="1">
              <a:buNone/>
            </a:pPr>
            <a:r>
              <a:rPr lang="ar-SA" sz="4400" b="0" i="0" dirty="0">
                <a:solidFill>
                  <a:srgbClr val="374151"/>
                </a:solidFill>
                <a:effectLst/>
                <a:latin typeface="__Plus_Jakarta_Sans_2471a8"/>
              </a:rPr>
              <a:t>يمكن تطوير الطاقة النظيفة باستخدام التكنولوجيا، مما يوفر تأثيرًا إيجابيًا على التكنولوجيا والاقتصاد والبيئة.</a:t>
            </a:r>
            <a:endParaRPr lang="ar-IQ" sz="4400" b="0" i="0" dirty="0">
              <a:solidFill>
                <a:srgbClr val="374151"/>
              </a:solidFill>
              <a:effectLst/>
              <a:latin typeface="__Plus_Jakarta_Sans_2471a8"/>
            </a:endParaRPr>
          </a:p>
          <a:p>
            <a:pPr algn="just" rtl="1">
              <a:buNone/>
            </a:pPr>
            <a:endParaRPr lang="ar-SA" sz="4400" b="0" i="0" dirty="0">
              <a:solidFill>
                <a:srgbClr val="374151"/>
              </a:solidFill>
              <a:effectLst/>
              <a:latin typeface="__Plus_Jakarta_Sans_2471a8"/>
            </a:endParaRPr>
          </a:p>
          <a:p>
            <a:pPr algn="just" rtl="1">
              <a:buNone/>
            </a:pPr>
            <a:r>
              <a:rPr lang="ar-SA" sz="4400" b="1" i="0" dirty="0">
                <a:solidFill>
                  <a:srgbClr val="C00000"/>
                </a:solidFill>
                <a:effectLst/>
                <a:latin typeface="__Plus_Jakarta_Sans_2471a8"/>
              </a:rPr>
              <a:t>4. خفض تكلفة الطاقة</a:t>
            </a:r>
          </a:p>
          <a:p>
            <a:pPr algn="just" rtl="1">
              <a:buNone/>
            </a:pPr>
            <a:r>
              <a:rPr lang="ar-SA" sz="4400" b="0" i="0" dirty="0">
                <a:solidFill>
                  <a:srgbClr val="374151"/>
                </a:solidFill>
                <a:effectLst/>
                <a:latin typeface="__Plus_Jakarta_Sans_2471a8"/>
              </a:rPr>
              <a:t>يمكن لهذه الطاقة أن تُخفّض تكاليف الإنتاج بفضل سهولة الحصول عليها ووفرتها. بعض مصادر الطاقة لا تتطلب صيانة معقدة، ويمكن استخدامها على المدى الطويل، مما يجعلها أكثر فعالية من حيث التكلفة.</a:t>
            </a:r>
          </a:p>
        </p:txBody>
      </p:sp>
    </p:spTree>
    <p:extLst>
      <p:ext uri="{BB962C8B-B14F-4D97-AF65-F5344CB8AC3E}">
        <p14:creationId xmlns:p14="http://schemas.microsoft.com/office/powerpoint/2010/main" val="330884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99C90-D0AC-3CA5-D9C2-BF4FCD881435}"/>
              </a:ext>
            </a:extLst>
          </p:cNvPr>
          <p:cNvPicPr>
            <a:picLocks noChangeAspect="1"/>
          </p:cNvPicPr>
          <p:nvPr/>
        </p:nvPicPr>
        <p:blipFill>
          <a:blip r:embed="rId2"/>
          <a:stretch>
            <a:fillRect/>
          </a:stretch>
        </p:blipFill>
        <p:spPr>
          <a:xfrm>
            <a:off x="189781" y="0"/>
            <a:ext cx="7470475" cy="6676845"/>
          </a:xfrm>
          <a:prstGeom prst="rect">
            <a:avLst/>
          </a:prstGeom>
        </p:spPr>
      </p:pic>
      <p:sp>
        <p:nvSpPr>
          <p:cNvPr id="4" name="TextBox 3">
            <a:extLst>
              <a:ext uri="{FF2B5EF4-FFF2-40B4-BE49-F238E27FC236}">
                <a16:creationId xmlns:a16="http://schemas.microsoft.com/office/drawing/2014/main" id="{3A46C072-96EC-A09F-366B-FC8D3881C5F4}"/>
              </a:ext>
            </a:extLst>
          </p:cNvPr>
          <p:cNvSpPr txBox="1"/>
          <p:nvPr/>
        </p:nvSpPr>
        <p:spPr>
          <a:xfrm>
            <a:off x="7953555" y="1293961"/>
            <a:ext cx="4048664" cy="3416320"/>
          </a:xfrm>
          <a:prstGeom prst="rect">
            <a:avLst/>
          </a:prstGeom>
          <a:noFill/>
        </p:spPr>
        <p:txBody>
          <a:bodyPr wrap="square" rtlCol="0">
            <a:spAutoFit/>
          </a:bodyPr>
          <a:lstStyle/>
          <a:p>
            <a:pPr algn="ctr"/>
            <a:r>
              <a:rPr lang="ar-IQ" sz="7200" dirty="0">
                <a:solidFill>
                  <a:srgbClr val="00B050"/>
                </a:solidFill>
              </a:rPr>
              <a:t>شكـــــراً لحضوركم وإصغائكم..</a:t>
            </a:r>
            <a:endParaRPr lang="en-US" sz="7200" dirty="0">
              <a:solidFill>
                <a:srgbClr val="00B050"/>
              </a:solidFill>
            </a:endParaRPr>
          </a:p>
        </p:txBody>
      </p:sp>
    </p:spTree>
    <p:extLst>
      <p:ext uri="{BB962C8B-B14F-4D97-AF65-F5344CB8AC3E}">
        <p14:creationId xmlns:p14="http://schemas.microsoft.com/office/powerpoint/2010/main" val="39358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FBB9-57BF-077F-F58F-427FF7DEE427}"/>
              </a:ext>
            </a:extLst>
          </p:cNvPr>
          <p:cNvSpPr>
            <a:spLocks noGrp="1"/>
          </p:cNvSpPr>
          <p:nvPr>
            <p:ph type="title"/>
          </p:nvPr>
        </p:nvSpPr>
        <p:spPr>
          <a:xfrm>
            <a:off x="7196328" y="320040"/>
            <a:ext cx="4389120" cy="932688"/>
          </a:xfrm>
        </p:spPr>
        <p:txBody>
          <a:bodyPr anchor="b">
            <a:normAutofit/>
          </a:bodyPr>
          <a:lstStyle/>
          <a:p>
            <a:pPr algn="r" rtl="1"/>
            <a:r>
              <a:rPr lang="ar-IQ" sz="5400" b="1" dirty="0"/>
              <a:t>محاور الورشة</a:t>
            </a:r>
            <a:endParaRPr lang="en-US" sz="5400" b="1" dirty="0"/>
          </a:p>
        </p:txBody>
      </p:sp>
      <p:pic>
        <p:nvPicPr>
          <p:cNvPr id="7" name="Picture Placeholder 6" descr="A solar panels and wind turbines&#10;&#10;AI-generated content may be incorrect.">
            <a:extLst>
              <a:ext uri="{FF2B5EF4-FFF2-40B4-BE49-F238E27FC236}">
                <a16:creationId xmlns:a16="http://schemas.microsoft.com/office/drawing/2014/main" id="{C4090E1B-1FA7-DB79-2050-29B4F5E88E81}"/>
              </a:ext>
            </a:extLst>
          </p:cNvPr>
          <p:cNvPicPr>
            <a:picLocks noGrp="1" noChangeAspect="1"/>
          </p:cNvPicPr>
          <p:nvPr>
            <p:ph type="pic" sz="quarter" idx="13"/>
          </p:nvPr>
        </p:nvPicPr>
        <p:blipFill>
          <a:blip r:embed="rId2"/>
          <a:srcRect t="622" b="622"/>
          <a:stretch/>
        </p:blipFill>
        <p:spPr>
          <a:xfrm>
            <a:off x="341522" y="343058"/>
            <a:ext cx="6249778" cy="6172031"/>
          </a:xfrm>
          <a:prstGeom prst="rect">
            <a:avLst/>
          </a:prstGeom>
          <a:noFill/>
        </p:spPr>
      </p:pic>
      <p:graphicFrame>
        <p:nvGraphicFramePr>
          <p:cNvPr id="5" name="Content Placeholder 4">
            <a:extLst>
              <a:ext uri="{FF2B5EF4-FFF2-40B4-BE49-F238E27FC236}">
                <a16:creationId xmlns:a16="http://schemas.microsoft.com/office/drawing/2014/main" id="{C19E7FFC-7C3C-7809-C0B6-AAD64857E268}"/>
              </a:ext>
            </a:extLst>
          </p:cNvPr>
          <p:cNvGraphicFramePr>
            <a:graphicFrameLocks noGrp="1"/>
          </p:cNvGraphicFramePr>
          <p:nvPr>
            <p:ph sz="quarter" idx="14"/>
            <p:extLst>
              <p:ext uri="{D42A27DB-BD31-4B8C-83A1-F6EECF244321}">
                <p14:modId xmlns:p14="http://schemas.microsoft.com/office/powerpoint/2010/main" val="3197134791"/>
              </p:ext>
              <p:ext uri="{E7BDC344-281C-4309-B0C6-D0EE65EED2A8}">
                <p202:designPr xmlns:p202="http://schemas.microsoft.com/office/powerpoint/2020/02/main">
                  <p202:designTagLst>
                    <p202:designTag name="ARCH:1:CLS" val="StackedSequentialRowTable"/>
                  </p202:designTagLst>
                </p202:designPr>
              </p:ext>
            </p:extLst>
          </p:nvPr>
        </p:nvGraphicFramePr>
        <p:xfrm>
          <a:off x="6700336" y="1398882"/>
          <a:ext cx="5150142" cy="4618268"/>
        </p:xfrm>
        <a:graphic>
          <a:graphicData uri="http://schemas.openxmlformats.org/drawingml/2006/table">
            <a:tbl>
              <a:tblPr bandRow="1">
                <a:noFill/>
                <a:tableStyleId>{5C22544A-7EE6-4342-B048-85BDC9FD1C3A}</a:tableStyleId>
              </a:tblPr>
              <a:tblGrid>
                <a:gridCol w="5150142">
                  <a:extLst>
                    <a:ext uri="{9D8B030D-6E8A-4147-A177-3AD203B41FA5}">
                      <a16:colId xmlns:a16="http://schemas.microsoft.com/office/drawing/2014/main" val="3445844130"/>
                    </a:ext>
                  </a:extLst>
                </a:gridCol>
              </a:tblGrid>
              <a:tr h="1103093">
                <a:tc>
                  <a:txBody>
                    <a:bodyPr/>
                    <a:lstStyle/>
                    <a:p>
                      <a:pPr algn="r" rtl="1">
                        <a:buNone/>
                      </a:pPr>
                      <a:r>
                        <a:rPr lang="ar-IQ" sz="3200" b="1" cap="none" spc="0" dirty="0">
                          <a:solidFill>
                            <a:srgbClr val="0070C0"/>
                          </a:solidFill>
                        </a:rPr>
                        <a:t>1- تعريف الطاقة النظيفة</a:t>
                      </a:r>
                      <a:endParaRPr lang="en-US" sz="3200" b="1" cap="none" spc="0" dirty="0">
                        <a:solidFill>
                          <a:srgbClr val="0070C0"/>
                        </a:solidFill>
                      </a:endParaRPr>
                    </a:p>
                  </a:txBody>
                  <a:tcPr marL="137150" marR="137150" marT="137150" marB="137150"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384393119"/>
                  </a:ext>
                </a:extLst>
              </a:tr>
              <a:tr h="1031226">
                <a:tc>
                  <a:txBody>
                    <a:bodyPr/>
                    <a:lstStyle/>
                    <a:p>
                      <a:pPr algn="r">
                        <a:buNone/>
                      </a:pPr>
                      <a:r>
                        <a:rPr kumimoji="0" lang="ar-IQ" sz="3200" b="1" i="0" u="none" strike="noStrike" kern="1200" cap="none" spc="0" normalizeH="0" baseline="0" noProof="0" dirty="0">
                          <a:ln>
                            <a:noFill/>
                          </a:ln>
                          <a:solidFill>
                            <a:srgbClr val="0070C0"/>
                          </a:solidFill>
                          <a:effectLst/>
                          <a:uLnTx/>
                          <a:uFillTx/>
                          <a:latin typeface="+mn-lt"/>
                          <a:ea typeface="+mn-ea"/>
                          <a:cs typeface="+mn-cs"/>
                        </a:rPr>
                        <a:t>2- اهداف الطاقة</a:t>
                      </a:r>
                      <a:endParaRPr lang="en-US" sz="2000" b="1" cap="none" spc="0" dirty="0">
                        <a:solidFill>
                          <a:srgbClr val="0070C0"/>
                        </a:solidFill>
                      </a:endParaRPr>
                    </a:p>
                  </a:txBody>
                  <a:tcPr marL="137150" marR="137150" marT="137150" marB="13715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625147622"/>
                  </a:ext>
                </a:extLst>
              </a:tr>
              <a:tr h="1062877">
                <a:tc>
                  <a:txBody>
                    <a:bodyPr/>
                    <a:lstStyle/>
                    <a:p>
                      <a:pPr algn="r" rtl="1">
                        <a:buNone/>
                      </a:pPr>
                      <a:r>
                        <a:rPr kumimoji="0" lang="ar-IQ" sz="3200" b="1" i="0" u="none" strike="noStrike" kern="1200" cap="none" spc="0" normalizeH="0" baseline="0" noProof="0" dirty="0">
                          <a:ln>
                            <a:noFill/>
                          </a:ln>
                          <a:solidFill>
                            <a:srgbClr val="0070C0"/>
                          </a:solidFill>
                          <a:effectLst/>
                          <a:uLnTx/>
                          <a:uFillTx/>
                          <a:latin typeface="+mn-lt"/>
                          <a:ea typeface="+mn-ea"/>
                          <a:cs typeface="+mn-cs"/>
                        </a:rPr>
                        <a:t>3- مصادر الطاقة النظيفة والمتجددة</a:t>
                      </a:r>
                      <a:endParaRPr lang="en-US" sz="2000" b="1" cap="none" spc="0" dirty="0">
                        <a:solidFill>
                          <a:srgbClr val="0070C0"/>
                        </a:solidFill>
                      </a:endParaRPr>
                    </a:p>
                  </a:txBody>
                  <a:tcPr marL="137150" marR="137150" marT="137150" marB="13715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358469158"/>
                  </a:ext>
                </a:extLst>
              </a:tr>
              <a:tr h="142107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3200" b="1" i="0" u="none" strike="noStrike" kern="1200" cap="none" spc="0" normalizeH="0" baseline="0" noProof="0" dirty="0">
                          <a:ln>
                            <a:noFill/>
                          </a:ln>
                          <a:solidFill>
                            <a:srgbClr val="0070C0"/>
                          </a:solidFill>
                          <a:effectLst/>
                          <a:uLnTx/>
                          <a:uFillTx/>
                          <a:latin typeface="+mn-lt"/>
                          <a:ea typeface="+mn-ea"/>
                          <a:cs typeface="+mn-cs"/>
                        </a:rPr>
                        <a:t>4- مزايا الطاقة النظيفة والمتجددة</a:t>
                      </a:r>
                      <a:endParaRPr lang="en-US" sz="2000" b="1" cap="none" spc="0" dirty="0">
                        <a:solidFill>
                          <a:srgbClr val="0070C0"/>
                        </a:solidFill>
                      </a:endParaRPr>
                    </a:p>
                  </a:txBody>
                  <a:tcPr marL="137150" marR="137150" marT="137150" marB="137150"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2509100708"/>
                  </a:ext>
                </a:extLst>
              </a:tr>
            </a:tbl>
          </a:graphicData>
        </a:graphic>
      </p:graphicFrame>
    </p:spTree>
    <p:extLst>
      <p:ext uri="{BB962C8B-B14F-4D97-AF65-F5344CB8AC3E}">
        <p14:creationId xmlns:p14="http://schemas.microsoft.com/office/powerpoint/2010/main" val="22419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7ED6DE-95FA-EA55-AFAB-9FC09E3AB749}"/>
              </a:ext>
            </a:extLst>
          </p:cNvPr>
          <p:cNvSpPr>
            <a:spLocks noGrp="1"/>
          </p:cNvSpPr>
          <p:nvPr>
            <p:ph type="title"/>
          </p:nvPr>
        </p:nvSpPr>
        <p:spPr>
          <a:xfrm>
            <a:off x="5037827" y="-118465"/>
            <a:ext cx="6303494" cy="1424566"/>
          </a:xfrm>
        </p:spPr>
        <p:txBody>
          <a:bodyPr>
            <a:normAutofit/>
          </a:bodyPr>
          <a:lstStyle/>
          <a:p>
            <a:pPr algn="r"/>
            <a:r>
              <a:rPr lang="ar-IQ" sz="6000" b="1" dirty="0">
                <a:solidFill>
                  <a:srgbClr val="0070C0"/>
                </a:solidFill>
              </a:rPr>
              <a:t>ماهي الطاقة النظيفة </a:t>
            </a:r>
            <a:endParaRPr lang="en-US" sz="6000" b="1" dirty="0">
              <a:solidFill>
                <a:srgbClr val="0070C0"/>
              </a:solidFill>
            </a:endParaRPr>
          </a:p>
        </p:txBody>
      </p:sp>
      <p:sp>
        <p:nvSpPr>
          <p:cNvPr id="6" name="TextBox 5">
            <a:extLst>
              <a:ext uri="{FF2B5EF4-FFF2-40B4-BE49-F238E27FC236}">
                <a16:creationId xmlns:a16="http://schemas.microsoft.com/office/drawing/2014/main" id="{A6F381BD-766B-41D7-A889-699181ECF914}"/>
              </a:ext>
            </a:extLst>
          </p:cNvPr>
          <p:cNvSpPr txBox="1"/>
          <p:nvPr/>
        </p:nvSpPr>
        <p:spPr>
          <a:xfrm>
            <a:off x="5762445" y="1306101"/>
            <a:ext cx="6068164" cy="5139869"/>
          </a:xfrm>
          <a:prstGeom prst="rect">
            <a:avLst/>
          </a:prstGeom>
          <a:noFill/>
        </p:spPr>
        <p:txBody>
          <a:bodyPr wrap="square">
            <a:spAutoFit/>
          </a:bodyPr>
          <a:lstStyle/>
          <a:p>
            <a:pPr algn="just" rtl="1">
              <a:buNone/>
            </a:pPr>
            <a:r>
              <a:rPr lang="ar-SA" sz="4800" b="0" i="0" dirty="0">
                <a:solidFill>
                  <a:srgbClr val="7030A0"/>
                </a:solidFill>
                <a:effectLst/>
                <a:latin typeface="__Plus_Jakarta_Sans_2471a8"/>
              </a:rPr>
              <a:t>الطاقة النظيفة هي تقنية ومصدر طاقة أقل تأثيرًا على البيئة. هذا يعني أن الطاقة والتكنولوجيا المستخدمة تُنتجان تلوثًا وانبعاثات كربونية أقل. </a:t>
            </a:r>
          </a:p>
          <a:p>
            <a:pPr algn="just" rtl="1">
              <a:buNone/>
            </a:pPr>
            <a:br>
              <a:rPr lang="ar-SA" sz="4400" dirty="0">
                <a:solidFill>
                  <a:srgbClr val="7030A0"/>
                </a:solidFill>
              </a:rPr>
            </a:br>
            <a:endParaRPr lang="en-US" sz="4400" dirty="0">
              <a:solidFill>
                <a:srgbClr val="7030A0"/>
              </a:solidFill>
            </a:endParaRPr>
          </a:p>
        </p:txBody>
      </p:sp>
      <p:pic>
        <p:nvPicPr>
          <p:cNvPr id="8" name="Picture 7">
            <a:extLst>
              <a:ext uri="{FF2B5EF4-FFF2-40B4-BE49-F238E27FC236}">
                <a16:creationId xmlns:a16="http://schemas.microsoft.com/office/drawing/2014/main" id="{3A8ACB3D-938A-3439-AAC5-14B6DEFADD8D}"/>
              </a:ext>
            </a:extLst>
          </p:cNvPr>
          <p:cNvPicPr>
            <a:picLocks noChangeAspect="1"/>
          </p:cNvPicPr>
          <p:nvPr/>
        </p:nvPicPr>
        <p:blipFill>
          <a:blip r:embed="rId2"/>
          <a:stretch>
            <a:fillRect/>
          </a:stretch>
        </p:blipFill>
        <p:spPr>
          <a:xfrm>
            <a:off x="0" y="0"/>
            <a:ext cx="5762445" cy="6858000"/>
          </a:xfrm>
          <a:prstGeom prst="rect">
            <a:avLst/>
          </a:prstGeom>
          <a:ln>
            <a:noFill/>
          </a:ln>
          <a:effectLst>
            <a:softEdge rad="112500"/>
          </a:effectLst>
        </p:spPr>
      </p:pic>
    </p:spTree>
    <p:extLst>
      <p:ext uri="{BB962C8B-B14F-4D97-AF65-F5344CB8AC3E}">
        <p14:creationId xmlns:p14="http://schemas.microsoft.com/office/powerpoint/2010/main" val="214591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3F20-5BD9-CC74-ECD4-4AAD20AAE583}"/>
              </a:ext>
            </a:extLst>
          </p:cNvPr>
          <p:cNvSpPr>
            <a:spLocks noGrp="1"/>
          </p:cNvSpPr>
          <p:nvPr>
            <p:ph type="title"/>
          </p:nvPr>
        </p:nvSpPr>
        <p:spPr>
          <a:xfrm>
            <a:off x="1170690" y="140156"/>
            <a:ext cx="10652760" cy="969264"/>
          </a:xfrm>
        </p:spPr>
        <p:txBody>
          <a:bodyPr>
            <a:normAutofit/>
          </a:bodyPr>
          <a:lstStyle/>
          <a:p>
            <a:pPr algn="ctr" rtl="1"/>
            <a:r>
              <a:rPr lang="ar-IQ" sz="6000" b="1" dirty="0">
                <a:solidFill>
                  <a:schemeClr val="accent2"/>
                </a:solidFill>
              </a:rPr>
              <a:t>اهداف الطاقة النظيفة</a:t>
            </a:r>
            <a:endParaRPr lang="en-US" sz="6000" b="1" dirty="0">
              <a:solidFill>
                <a:schemeClr val="accent2"/>
              </a:solidFill>
            </a:endParaRPr>
          </a:p>
        </p:txBody>
      </p:sp>
      <p:sp>
        <p:nvSpPr>
          <p:cNvPr id="5" name="TextBox 4">
            <a:extLst>
              <a:ext uri="{FF2B5EF4-FFF2-40B4-BE49-F238E27FC236}">
                <a16:creationId xmlns:a16="http://schemas.microsoft.com/office/drawing/2014/main" id="{99CC14DC-0180-E19F-9C39-A5B9A20B0694}"/>
              </a:ext>
            </a:extLst>
          </p:cNvPr>
          <p:cNvSpPr txBox="1"/>
          <p:nvPr/>
        </p:nvSpPr>
        <p:spPr>
          <a:xfrm>
            <a:off x="653623" y="1351508"/>
            <a:ext cx="10652760" cy="4154984"/>
          </a:xfrm>
          <a:prstGeom prst="rect">
            <a:avLst/>
          </a:prstGeom>
          <a:solidFill>
            <a:schemeClr val="accent2">
              <a:lumMod val="20000"/>
              <a:lumOff val="80000"/>
            </a:schemeClr>
          </a:solidFill>
        </p:spPr>
        <p:txBody>
          <a:bodyPr wrap="square">
            <a:spAutoFit/>
          </a:bodyPr>
          <a:lstStyle/>
          <a:p>
            <a:pPr algn="just" rtl="1">
              <a:buNone/>
            </a:pPr>
            <a:r>
              <a:rPr lang="ar-IQ" sz="4400" b="0" i="0" dirty="0">
                <a:effectLst/>
                <a:latin typeface="__Plus_Jakarta_Sans_2471a8"/>
              </a:rPr>
              <a:t>ت</a:t>
            </a:r>
            <a:r>
              <a:rPr lang="ar-SA" sz="4400" b="0" i="0" dirty="0">
                <a:effectLst/>
                <a:latin typeface="__Plus_Jakarta_Sans_2471a8"/>
              </a:rPr>
              <a:t>هدف الطاقة إلى تقليل انبعاثات الك</a:t>
            </a:r>
            <a:r>
              <a:rPr lang="ar-IQ" sz="4400" b="0" i="0" dirty="0">
                <a:effectLst/>
                <a:latin typeface="__Plus_Jakarta_Sans_2471a8"/>
              </a:rPr>
              <a:t>ا</a:t>
            </a:r>
            <a:r>
              <a:rPr lang="ar-SA" sz="4400" b="0" i="0" dirty="0">
                <a:effectLst/>
                <a:latin typeface="__Plus_Jakarta_Sans_2471a8"/>
              </a:rPr>
              <a:t>ربون، وتلوث الهواء الخطير، والاعتماد على الموارد غير المتجددة. ومن أمثلة هذه الطاقة: الطاقة النووية، والطاقة الشمسية، والطاقة الحرارية الأرضية، وطاقة الرياح، والطاقة الكهرومائية.</a:t>
            </a:r>
          </a:p>
          <a:p>
            <a:pPr algn="just" rtl="1">
              <a:buNone/>
            </a:pPr>
            <a:br>
              <a:rPr lang="ar-SA" sz="4400" dirty="0"/>
            </a:br>
            <a:endParaRPr lang="en-US" sz="4400" dirty="0"/>
          </a:p>
        </p:txBody>
      </p:sp>
    </p:spTree>
    <p:extLst>
      <p:ext uri="{BB962C8B-B14F-4D97-AF65-F5344CB8AC3E}">
        <p14:creationId xmlns:p14="http://schemas.microsoft.com/office/powerpoint/2010/main" val="241515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2EAFEF-DA70-359F-6B6D-4EC89273BE86}"/>
              </a:ext>
            </a:extLst>
          </p:cNvPr>
          <p:cNvSpPr txBox="1"/>
          <p:nvPr/>
        </p:nvSpPr>
        <p:spPr>
          <a:xfrm>
            <a:off x="236508" y="109615"/>
            <a:ext cx="11718983" cy="1938992"/>
          </a:xfrm>
          <a:prstGeom prst="rect">
            <a:avLst/>
          </a:prstGeom>
          <a:noFill/>
        </p:spPr>
        <p:txBody>
          <a:bodyPr wrap="square">
            <a:spAutoFit/>
          </a:bodyPr>
          <a:lstStyle/>
          <a:p>
            <a:pPr algn="r" rtl="1">
              <a:buNone/>
            </a:pPr>
            <a:r>
              <a:rPr lang="ar-IQ" sz="6000" b="0" i="0" dirty="0">
                <a:solidFill>
                  <a:schemeClr val="accent2"/>
                </a:solidFill>
                <a:effectLst/>
                <a:latin typeface="__Plus_Jakarta_Sans_2471a8"/>
              </a:rPr>
              <a:t>مصادر الطاقة النظيفة والمتجددة</a:t>
            </a:r>
            <a:br>
              <a:rPr lang="ar-SA" sz="6000" dirty="0">
                <a:solidFill>
                  <a:schemeClr val="accent2"/>
                </a:solidFill>
              </a:rPr>
            </a:br>
            <a:endParaRPr lang="en-US" sz="6000" dirty="0">
              <a:solidFill>
                <a:schemeClr val="accent2"/>
              </a:solidFill>
            </a:endParaRPr>
          </a:p>
        </p:txBody>
      </p:sp>
      <p:sp>
        <p:nvSpPr>
          <p:cNvPr id="6" name="TextBox 5">
            <a:extLst>
              <a:ext uri="{FF2B5EF4-FFF2-40B4-BE49-F238E27FC236}">
                <a16:creationId xmlns:a16="http://schemas.microsoft.com/office/drawing/2014/main" id="{07A7540A-2C7F-15CB-7E59-2519058A0787}"/>
              </a:ext>
            </a:extLst>
          </p:cNvPr>
          <p:cNvSpPr txBox="1"/>
          <p:nvPr/>
        </p:nvSpPr>
        <p:spPr>
          <a:xfrm>
            <a:off x="2053088" y="986778"/>
            <a:ext cx="9902404" cy="4832092"/>
          </a:xfrm>
          <a:prstGeom prst="rect">
            <a:avLst/>
          </a:prstGeom>
          <a:noFill/>
        </p:spPr>
        <p:txBody>
          <a:bodyPr wrap="square">
            <a:spAutoFit/>
          </a:bodyPr>
          <a:lstStyle/>
          <a:p>
            <a:pPr algn="just" rtl="1">
              <a:buNone/>
            </a:pPr>
            <a:r>
              <a:rPr lang="ar-SA" sz="4400" b="0" i="0" dirty="0">
                <a:solidFill>
                  <a:srgbClr val="00B050"/>
                </a:solidFill>
                <a:effectLst/>
                <a:latin typeface="__Plus_Jakarta_Sans_2471a8"/>
              </a:rPr>
              <a:t>هناك العديد من مصادر الطاقة النظيفة والمتجددة التي يمكنك استخدامها كبديل للوقود الأحفوري،</a:t>
            </a:r>
            <a:r>
              <a:rPr lang="ar-IQ" sz="4400" b="0" i="0" dirty="0">
                <a:solidFill>
                  <a:srgbClr val="00B050"/>
                </a:solidFill>
                <a:effectLst/>
                <a:latin typeface="__Plus_Jakarta_Sans_2471a8"/>
              </a:rPr>
              <a:t> </a:t>
            </a:r>
            <a:r>
              <a:rPr lang="ar-SA" sz="4400" b="0" i="0" dirty="0">
                <a:solidFill>
                  <a:srgbClr val="00B050"/>
                </a:solidFill>
                <a:effectLst/>
                <a:latin typeface="__Plus_Jakarta_Sans_2471a8"/>
              </a:rPr>
              <a:t>مثل:</a:t>
            </a:r>
            <a:endParaRPr lang="ar-IQ" sz="4400" b="0" i="0" dirty="0">
              <a:solidFill>
                <a:srgbClr val="00B050"/>
              </a:solidFill>
              <a:effectLst/>
              <a:latin typeface="__Plus_Jakarta_Sans_2471a8"/>
            </a:endParaRPr>
          </a:p>
          <a:p>
            <a:pPr algn="just" rtl="1">
              <a:buNone/>
            </a:pPr>
            <a:endParaRPr lang="ar-IQ" sz="4400" b="0" i="0" dirty="0">
              <a:solidFill>
                <a:srgbClr val="00B050"/>
              </a:solidFill>
              <a:effectLst/>
              <a:latin typeface="__Plus_Jakarta_Sans_2471a8"/>
            </a:endParaRPr>
          </a:p>
          <a:p>
            <a:pPr algn="just" rtl="1">
              <a:buNone/>
            </a:pPr>
            <a:r>
              <a:rPr lang="ar-IQ" sz="4400" b="0" i="0" dirty="0">
                <a:solidFill>
                  <a:srgbClr val="00B050"/>
                </a:solidFill>
                <a:effectLst/>
                <a:latin typeface="__Plus_Jakarta_Sans_2471a8"/>
              </a:rPr>
              <a:t>1- طاقة الرياح.</a:t>
            </a:r>
          </a:p>
          <a:p>
            <a:pPr algn="just" rtl="1">
              <a:buNone/>
            </a:pPr>
            <a:r>
              <a:rPr lang="ar-IQ" sz="4400" dirty="0">
                <a:solidFill>
                  <a:srgbClr val="00B050"/>
                </a:solidFill>
                <a:latin typeface="__Plus_Jakarta_Sans_2471a8"/>
              </a:rPr>
              <a:t>2- الطاقة الكهرومائية.</a:t>
            </a:r>
          </a:p>
          <a:p>
            <a:pPr algn="just" rtl="1">
              <a:buNone/>
            </a:pPr>
            <a:r>
              <a:rPr lang="ar-IQ" sz="4400" dirty="0">
                <a:solidFill>
                  <a:srgbClr val="00B050"/>
                </a:solidFill>
                <a:latin typeface="__Plus_Jakarta_Sans_2471a8"/>
              </a:rPr>
              <a:t>3- الطاقة الحرارية الأرضية.</a:t>
            </a:r>
          </a:p>
          <a:p>
            <a:pPr algn="just" rtl="1">
              <a:buNone/>
            </a:pPr>
            <a:r>
              <a:rPr lang="ar-IQ" sz="4400" dirty="0">
                <a:solidFill>
                  <a:srgbClr val="00B050"/>
                </a:solidFill>
                <a:latin typeface="__Plus_Jakarta_Sans_2471a8"/>
              </a:rPr>
              <a:t>4- الطاقة الشمسية.</a:t>
            </a:r>
          </a:p>
        </p:txBody>
      </p:sp>
      <p:pic>
        <p:nvPicPr>
          <p:cNvPr id="7" name="Picture 6">
            <a:extLst>
              <a:ext uri="{FF2B5EF4-FFF2-40B4-BE49-F238E27FC236}">
                <a16:creationId xmlns:a16="http://schemas.microsoft.com/office/drawing/2014/main" id="{5F3B7E15-7A71-48D9-9C1D-4791881C32FF}"/>
              </a:ext>
            </a:extLst>
          </p:cNvPr>
          <p:cNvPicPr>
            <a:picLocks noChangeAspect="1"/>
          </p:cNvPicPr>
          <p:nvPr/>
        </p:nvPicPr>
        <p:blipFill>
          <a:blip r:embed="rId2"/>
          <a:stretch>
            <a:fillRect/>
          </a:stretch>
        </p:blipFill>
        <p:spPr>
          <a:xfrm>
            <a:off x="236508" y="2683322"/>
            <a:ext cx="6337540" cy="4012711"/>
          </a:xfrm>
          <a:prstGeom prst="rect">
            <a:avLst/>
          </a:prstGeom>
          <a:ln>
            <a:noFill/>
          </a:ln>
          <a:effectLst>
            <a:softEdge rad="112500"/>
          </a:effectLst>
        </p:spPr>
      </p:pic>
    </p:spTree>
    <p:extLst>
      <p:ext uri="{BB962C8B-B14F-4D97-AF65-F5344CB8AC3E}">
        <p14:creationId xmlns:p14="http://schemas.microsoft.com/office/powerpoint/2010/main" val="269776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FE3F-4A45-ED0B-DA55-06744594B16C}"/>
              </a:ext>
            </a:extLst>
          </p:cNvPr>
          <p:cNvSpPr>
            <a:spLocks noGrp="1"/>
          </p:cNvSpPr>
          <p:nvPr>
            <p:ph type="title"/>
          </p:nvPr>
        </p:nvSpPr>
        <p:spPr>
          <a:xfrm>
            <a:off x="769620" y="250979"/>
            <a:ext cx="10652760" cy="969264"/>
          </a:xfrm>
        </p:spPr>
        <p:txBody>
          <a:bodyPr>
            <a:normAutofit fontScale="90000"/>
          </a:bodyPr>
          <a:lstStyle/>
          <a:p>
            <a:pPr algn="r" rtl="1"/>
            <a:r>
              <a:rPr lang="ar-IQ" sz="4900" b="1" dirty="0">
                <a:solidFill>
                  <a:schemeClr val="accent2">
                    <a:lumMod val="75000"/>
                  </a:schemeClr>
                </a:solidFill>
              </a:rPr>
              <a:t>1- </a:t>
            </a:r>
            <a:r>
              <a:rPr lang="ar-SA" sz="4900" b="1" dirty="0">
                <a:solidFill>
                  <a:schemeClr val="accent2">
                    <a:lumMod val="75000"/>
                  </a:schemeClr>
                </a:solidFill>
              </a:rPr>
              <a:t>طاقة الرياح</a:t>
            </a:r>
            <a:br>
              <a:rPr lang="ar-SA" sz="3600" b="1" dirty="0">
                <a:solidFill>
                  <a:schemeClr val="accent2">
                    <a:lumMod val="75000"/>
                  </a:schemeClr>
                </a:solidFill>
              </a:rPr>
            </a:br>
            <a:endParaRPr lang="en-US" sz="3600" dirty="0">
              <a:solidFill>
                <a:schemeClr val="accent2">
                  <a:lumMod val="75000"/>
                </a:schemeClr>
              </a:solidFill>
            </a:endParaRPr>
          </a:p>
        </p:txBody>
      </p:sp>
      <p:sp>
        <p:nvSpPr>
          <p:cNvPr id="5" name="TextBox 4">
            <a:extLst>
              <a:ext uri="{FF2B5EF4-FFF2-40B4-BE49-F238E27FC236}">
                <a16:creationId xmlns:a16="http://schemas.microsoft.com/office/drawing/2014/main" id="{88E34968-FBE6-E906-587A-AAEA517011FA}"/>
              </a:ext>
            </a:extLst>
          </p:cNvPr>
          <p:cNvSpPr txBox="1"/>
          <p:nvPr/>
        </p:nvSpPr>
        <p:spPr>
          <a:xfrm>
            <a:off x="4482357" y="735611"/>
            <a:ext cx="7615385" cy="3170099"/>
          </a:xfrm>
          <a:prstGeom prst="rect">
            <a:avLst/>
          </a:prstGeom>
          <a:noFill/>
        </p:spPr>
        <p:txBody>
          <a:bodyPr wrap="square">
            <a:spAutoFit/>
          </a:bodyPr>
          <a:lstStyle/>
          <a:p>
            <a:pPr algn="just" rtl="1"/>
            <a:r>
              <a:rPr lang="ar-SA" sz="4000" dirty="0">
                <a:solidFill>
                  <a:srgbClr val="00B050"/>
                </a:solidFill>
              </a:rPr>
              <a:t>هي الطاقة المُولَّدة من محطات طاقة الرياح عادةً ما تكون هذه المحطات على شكل توربينات تُشغِّلها الرياح لتوليد الكهرباء. يُمكن لأي شخص في العالم الحصول على طاقة الرياح بسهولة.</a:t>
            </a:r>
          </a:p>
        </p:txBody>
      </p:sp>
      <p:pic>
        <p:nvPicPr>
          <p:cNvPr id="6" name="Picture 5">
            <a:extLst>
              <a:ext uri="{FF2B5EF4-FFF2-40B4-BE49-F238E27FC236}">
                <a16:creationId xmlns:a16="http://schemas.microsoft.com/office/drawing/2014/main" id="{9FC89916-B5BB-C747-06FC-EB9EC002C3EC}"/>
              </a:ext>
            </a:extLst>
          </p:cNvPr>
          <p:cNvPicPr>
            <a:picLocks noChangeAspect="1"/>
          </p:cNvPicPr>
          <p:nvPr/>
        </p:nvPicPr>
        <p:blipFill>
          <a:blip r:embed="rId3"/>
          <a:stretch>
            <a:fillRect/>
          </a:stretch>
        </p:blipFill>
        <p:spPr>
          <a:xfrm>
            <a:off x="-2" y="127120"/>
            <a:ext cx="4388101" cy="6479901"/>
          </a:xfrm>
          <a:prstGeom prst="rect">
            <a:avLst/>
          </a:prstGeom>
          <a:ln>
            <a:noFill/>
          </a:ln>
          <a:effectLst>
            <a:softEdge rad="112500"/>
          </a:effectLst>
        </p:spPr>
      </p:pic>
      <p:pic>
        <p:nvPicPr>
          <p:cNvPr id="7" name="Picture 6">
            <a:extLst>
              <a:ext uri="{FF2B5EF4-FFF2-40B4-BE49-F238E27FC236}">
                <a16:creationId xmlns:a16="http://schemas.microsoft.com/office/drawing/2014/main" id="{CECCAC08-0729-88E5-7C82-29AF0ABB7971}"/>
              </a:ext>
            </a:extLst>
          </p:cNvPr>
          <p:cNvPicPr>
            <a:picLocks noChangeAspect="1"/>
          </p:cNvPicPr>
          <p:nvPr/>
        </p:nvPicPr>
        <p:blipFill>
          <a:blip r:embed="rId4"/>
          <a:stretch>
            <a:fillRect/>
          </a:stretch>
        </p:blipFill>
        <p:spPr>
          <a:xfrm>
            <a:off x="4243875" y="3843781"/>
            <a:ext cx="7853867" cy="2763240"/>
          </a:xfrm>
          <a:prstGeom prst="rect">
            <a:avLst/>
          </a:prstGeom>
          <a:ln>
            <a:noFill/>
          </a:ln>
          <a:effectLst>
            <a:softEdge rad="112500"/>
          </a:effectLst>
        </p:spPr>
      </p:pic>
    </p:spTree>
    <p:extLst>
      <p:ext uri="{BB962C8B-B14F-4D97-AF65-F5344CB8AC3E}">
        <p14:creationId xmlns:p14="http://schemas.microsoft.com/office/powerpoint/2010/main" val="222638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2FD50A-5B56-8D29-B050-A2BE320DD63F}"/>
              </a:ext>
            </a:extLst>
          </p:cNvPr>
          <p:cNvSpPr txBox="1"/>
          <p:nvPr/>
        </p:nvSpPr>
        <p:spPr>
          <a:xfrm>
            <a:off x="2139351" y="-50998"/>
            <a:ext cx="8906772" cy="1323439"/>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rgbClr val="0070C0"/>
                </a:solidFill>
                <a:effectLst/>
                <a:uLnTx/>
                <a:uFillTx/>
                <a:latin typeface="Neue Haas Grotesk Text Pro"/>
                <a:ea typeface="+mn-ea"/>
                <a:cs typeface="+mn-cs"/>
              </a:rPr>
              <a:t>2-</a:t>
            </a:r>
            <a:r>
              <a:rPr kumimoji="0" lang="ar-IQ" sz="2800" b="1" i="0" u="none" strike="noStrike" kern="1200" cap="none" spc="0" normalizeH="0" baseline="0" noProof="0" dirty="0">
                <a:ln>
                  <a:noFill/>
                </a:ln>
                <a:solidFill>
                  <a:srgbClr val="0070C0"/>
                </a:solidFill>
                <a:effectLst/>
                <a:uLnTx/>
                <a:uFillTx/>
                <a:latin typeface="Neue Haas Grotesk Text Pro"/>
                <a:ea typeface="+mn-ea"/>
                <a:cs typeface="+mn-cs"/>
              </a:rPr>
              <a:t> </a:t>
            </a:r>
            <a:r>
              <a:rPr kumimoji="0" lang="ar-SA" sz="4000" b="1" i="0" u="none" strike="noStrike" kern="1200" cap="none" spc="0" normalizeH="0" baseline="0" noProof="0" dirty="0">
                <a:ln>
                  <a:noFill/>
                </a:ln>
                <a:solidFill>
                  <a:srgbClr val="0070C0"/>
                </a:solidFill>
                <a:effectLst/>
                <a:uLnTx/>
                <a:uFillTx/>
                <a:latin typeface="Neue Haas Grotesk Text Pro"/>
                <a:ea typeface="+mn-ea"/>
                <a:cs typeface="+mn-cs"/>
              </a:rPr>
              <a:t>الطاقة الكهرومائية</a:t>
            </a:r>
            <a:endParaRPr kumimoji="0" lang="ar-IQ" sz="4000" b="1" i="0" u="none" strike="noStrike" kern="1200" cap="none" spc="0" normalizeH="0" baseline="0" noProof="0" dirty="0">
              <a:ln>
                <a:noFill/>
              </a:ln>
              <a:solidFill>
                <a:srgbClr val="0070C0"/>
              </a:solidFill>
              <a:effectLst/>
              <a:uLnTx/>
              <a:uFillTx/>
              <a:latin typeface="Neue Haas Grotesk Text Pro"/>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4000" b="1" i="0" u="none" strike="noStrike" kern="1200" cap="none" spc="0" normalizeH="0" baseline="0" noProof="0" dirty="0">
              <a:ln>
                <a:noFill/>
              </a:ln>
              <a:solidFill>
                <a:prstClr val="black"/>
              </a:solidFill>
              <a:effectLst/>
              <a:uLnTx/>
              <a:uFillTx/>
              <a:latin typeface="Neue Haas Grotesk Text Pro"/>
              <a:ea typeface="+mn-ea"/>
              <a:cs typeface="+mn-cs"/>
            </a:endParaRPr>
          </a:p>
        </p:txBody>
      </p:sp>
      <p:sp>
        <p:nvSpPr>
          <p:cNvPr id="6" name="TextBox 5">
            <a:extLst>
              <a:ext uri="{FF2B5EF4-FFF2-40B4-BE49-F238E27FC236}">
                <a16:creationId xmlns:a16="http://schemas.microsoft.com/office/drawing/2014/main" id="{5349C45C-56A3-4170-9AF3-370FE6C1C501}"/>
              </a:ext>
            </a:extLst>
          </p:cNvPr>
          <p:cNvSpPr txBox="1"/>
          <p:nvPr/>
        </p:nvSpPr>
        <p:spPr>
          <a:xfrm>
            <a:off x="557480" y="610721"/>
            <a:ext cx="7913300" cy="3600986"/>
          </a:xfrm>
          <a:prstGeom prst="rect">
            <a:avLst/>
          </a:prstGeom>
          <a:noFill/>
        </p:spPr>
        <p:txBody>
          <a:bodyPr wrap="square">
            <a:spAutoFit/>
          </a:bodyPr>
          <a:lstStyle/>
          <a:p>
            <a:pPr algn="just" rtl="1"/>
            <a:r>
              <a:rPr lang="ar-SA" sz="3200" dirty="0">
                <a:solidFill>
                  <a:srgbClr val="7030A0"/>
                </a:solidFill>
              </a:rPr>
              <a:t>هي مصدر طاقة متجدد يعتمد على استخدام قوة المياه المتحركة</a:t>
            </a:r>
            <a:r>
              <a:rPr lang="ar-SA" sz="3200" b="0" i="0" dirty="0">
                <a:solidFill>
                  <a:srgbClr val="7030A0"/>
                </a:solidFill>
                <a:effectLst/>
                <a:latin typeface="Google Sans"/>
              </a:rPr>
              <a:t>، مثل الأنهار والشلالات، لتوليد الكهرباء. يتم ذلك عن طريق توجيه المياه عبر توربينات، تدور بدورها مولدات لتنتج الكهرباء. وهي بديل نظيف للوقود الأحفوري وتُعتبر مصدرًا للطاقة مستقرًا نسبيًا، لكنها قد تؤثر على البيئة والموائل الطبيعية.</a:t>
            </a:r>
            <a:endParaRPr lang="ar-IQ" sz="3200" b="0" i="0" dirty="0">
              <a:solidFill>
                <a:srgbClr val="7030A0"/>
              </a:solidFill>
              <a:effectLst/>
              <a:latin typeface="Google Sans"/>
            </a:endParaRPr>
          </a:p>
          <a:p>
            <a:pPr algn="just" rtl="1"/>
            <a:r>
              <a:rPr lang="ar-SA" sz="3600" b="0" i="0" dirty="0">
                <a:solidFill>
                  <a:srgbClr val="0A0A0A"/>
                </a:solidFill>
                <a:effectLst/>
                <a:latin typeface="Google Sans"/>
              </a:rPr>
              <a:t> </a:t>
            </a:r>
            <a:endParaRPr lang="en-US" sz="3600" dirty="0"/>
          </a:p>
        </p:txBody>
      </p:sp>
      <p:sp>
        <p:nvSpPr>
          <p:cNvPr id="9" name="Rectangle 2">
            <a:extLst>
              <a:ext uri="{FF2B5EF4-FFF2-40B4-BE49-F238E27FC236}">
                <a16:creationId xmlns:a16="http://schemas.microsoft.com/office/drawing/2014/main" id="{4B7B7022-69DD-F41F-BC10-9E2B17780E80}"/>
              </a:ext>
            </a:extLst>
          </p:cNvPr>
          <p:cNvSpPr>
            <a:spLocks noChangeArrowheads="1"/>
          </p:cNvSpPr>
          <p:nvPr/>
        </p:nvSpPr>
        <p:spPr bwMode="auto">
          <a:xfrm>
            <a:off x="0" y="3928532"/>
            <a:ext cx="12192000" cy="2671479"/>
          </a:xfrm>
          <a:prstGeom prst="rect">
            <a:avLst/>
          </a:prstGeom>
          <a:solidFill>
            <a:schemeClr val="accent2">
              <a:lumMod val="20000"/>
              <a:lumOff val="80000"/>
            </a:schemeClr>
          </a:solidFill>
          <a:ln w="9525">
            <a:solidFill>
              <a:schemeClr val="accent3">
                <a:lumMod val="20000"/>
                <a:lumOff val="80000"/>
              </a:schemeClr>
            </a:solidFill>
            <a:miter lim="800000"/>
            <a:headEnd/>
            <a:tailEnd/>
          </a:ln>
          <a:effectLst/>
        </p:spPr>
        <p:txBody>
          <a:bodyPr vert="horz" wrap="square" lIns="0" tIns="88872" rIns="0" bIns="179331"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4400" b="1" i="0" u="none" strike="noStrike" cap="none" normalizeH="0" baseline="0" dirty="0">
                <a:ln>
                  <a:noFill/>
                </a:ln>
                <a:solidFill>
                  <a:srgbClr val="0A0A0A"/>
                </a:solidFill>
                <a:effectLst/>
                <a:latin typeface="Google Sans"/>
                <a:cs typeface="Arial" panose="020B0604020202020204" pitchFamily="34" charset="0"/>
              </a:rPr>
              <a:t>آلية العمل</a:t>
            </a:r>
            <a:endParaRPr kumimoji="0" lang="en-US" altLang="en-US" sz="3600" b="0"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rgbClr val="0A0A0A"/>
                </a:solidFill>
                <a:effectLst/>
                <a:latin typeface="Google Sans"/>
                <a:cs typeface="Arial" panose="020B0604020202020204" pitchFamily="34" charset="0"/>
              </a:rPr>
              <a:t>تُحويل الطاقة الكامنة للمياه (في الخزانات المرتفعة) أو الطاقة الحركية للمياه الجارية إلى طاقة ميكانيكية بواسطة التوربينات</a:t>
            </a:r>
            <a:r>
              <a:rPr kumimoji="0" lang="en-US" altLang="en-US" sz="2800" b="0" i="0" u="none" strike="noStrike" cap="none" normalizeH="0" baseline="0" dirty="0">
                <a:ln>
                  <a:noFill/>
                </a:ln>
                <a:solidFill>
                  <a:srgbClr val="0A0A0A"/>
                </a:solidFill>
                <a:effectLst/>
                <a:latin typeface="Google Sans"/>
                <a:cs typeface="Arial" panose="020B0604020202020204" pitchFamily="34" charset="0"/>
              </a:rPr>
              <a:t>.</a:t>
            </a:r>
            <a:endParaRPr kumimoji="0" lang="en-US" altLang="en-US" sz="2800" b="0" i="0" u="none" strike="noStrike" cap="none" normalizeH="0" baseline="0" dirty="0">
              <a:ln>
                <a:noFill/>
              </a:ln>
              <a:solidFill>
                <a:srgbClr val="0A0A0A"/>
              </a:solidFill>
              <a:effectLst/>
              <a:latin typeface="Google San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rgbClr val="0A0A0A"/>
                </a:solidFill>
                <a:effectLst/>
                <a:latin typeface="Google Sans"/>
                <a:cs typeface="Arial" panose="020B0604020202020204" pitchFamily="34" charset="0"/>
              </a:rPr>
              <a:t>تُحوّل هذه الطاقة الميكانيكية إلى طاقة كهربائية عن طريق المولدات المرتبطة بالتوربينات</a:t>
            </a:r>
            <a:r>
              <a:rPr kumimoji="0" lang="en-US" altLang="en-US" sz="2800" b="0" i="0" u="none" strike="noStrike" cap="none" normalizeH="0" baseline="0" dirty="0">
                <a:ln>
                  <a:noFill/>
                </a:ln>
                <a:solidFill>
                  <a:srgbClr val="0A0A0A"/>
                </a:solidFill>
                <a:effectLst/>
                <a:latin typeface="Google Sans"/>
                <a:cs typeface="Arial" panose="020B0604020202020204" pitchFamily="34" charset="0"/>
              </a:rPr>
              <a:t>.</a:t>
            </a:r>
            <a:endParaRPr kumimoji="0" lang="en-US" altLang="en-US" sz="2800" b="0" i="0" u="none" strike="noStrike" cap="none" normalizeH="0" baseline="0" dirty="0">
              <a:ln>
                <a:noFill/>
              </a:ln>
              <a:solidFill>
                <a:srgbClr val="0A0A0A"/>
              </a:solidFill>
              <a:effectLst/>
              <a:latin typeface="Google San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rgbClr val="0A0A0A"/>
                </a:solidFill>
                <a:effectLst/>
                <a:latin typeface="Google Sans"/>
                <a:cs typeface="Arial" panose="020B0604020202020204" pitchFamily="34" charset="0"/>
              </a:rPr>
              <a:t>تُعاد المياه إلى النهر بعد مرورها عبر التوربينات، وتكون كفاءة التحويل عالية جدًا (تصل إلى 90-95%)</a:t>
            </a:r>
            <a:r>
              <a:rPr kumimoji="0" lang="en-US" altLang="en-US" sz="2800" b="0" i="0" u="none" strike="noStrike" cap="none" normalizeH="0" baseline="0" dirty="0">
                <a:ln>
                  <a:noFill/>
                </a:ln>
                <a:solidFill>
                  <a:srgbClr val="0A0A0A"/>
                </a:solidFill>
                <a:effectLst/>
                <a:latin typeface="Google Sans"/>
                <a:cs typeface="Arial" panose="020B0604020202020204" pitchFamily="34" charset="0"/>
              </a:rPr>
              <a:t>.</a:t>
            </a:r>
            <a:r>
              <a:rPr kumimoji="0" lang="en-US" altLang="en-US" sz="2800" b="0" i="0" u="none" strike="noStrike" cap="none" normalizeH="0" baseline="0" dirty="0">
                <a:ln>
                  <a:noFill/>
                </a:ln>
                <a:solidFill>
                  <a:srgbClr val="0A0A0A"/>
                </a:solidFill>
                <a:effectLst/>
                <a:latin typeface="Google Sans"/>
              </a:rPr>
              <a:t> </a:t>
            </a:r>
          </a:p>
        </p:txBody>
      </p:sp>
      <p:pic>
        <p:nvPicPr>
          <p:cNvPr id="10" name="Picture 9">
            <a:extLst>
              <a:ext uri="{FF2B5EF4-FFF2-40B4-BE49-F238E27FC236}">
                <a16:creationId xmlns:a16="http://schemas.microsoft.com/office/drawing/2014/main" id="{0A34184F-77D4-3CDE-F8C5-20CE8FE32477}"/>
              </a:ext>
            </a:extLst>
          </p:cNvPr>
          <p:cNvPicPr>
            <a:picLocks noChangeAspect="1"/>
          </p:cNvPicPr>
          <p:nvPr/>
        </p:nvPicPr>
        <p:blipFill>
          <a:blip r:embed="rId3"/>
          <a:stretch>
            <a:fillRect/>
          </a:stretch>
        </p:blipFill>
        <p:spPr>
          <a:xfrm>
            <a:off x="8470780" y="661719"/>
            <a:ext cx="3679885" cy="3181611"/>
          </a:xfrm>
          <a:prstGeom prst="rect">
            <a:avLst/>
          </a:prstGeom>
          <a:ln>
            <a:noFill/>
          </a:ln>
          <a:effectLst>
            <a:softEdge rad="112500"/>
          </a:effectLst>
        </p:spPr>
      </p:pic>
    </p:spTree>
    <p:extLst>
      <p:ext uri="{BB962C8B-B14F-4D97-AF65-F5344CB8AC3E}">
        <p14:creationId xmlns:p14="http://schemas.microsoft.com/office/powerpoint/2010/main" val="423198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97E14-E891-A534-40E0-A88634A35AE1}"/>
              </a:ext>
            </a:extLst>
          </p:cNvPr>
          <p:cNvSpPr txBox="1"/>
          <p:nvPr/>
        </p:nvSpPr>
        <p:spPr>
          <a:xfrm>
            <a:off x="4882551" y="947084"/>
            <a:ext cx="7164238" cy="6494085"/>
          </a:xfrm>
          <a:prstGeom prst="rect">
            <a:avLst/>
          </a:prstGeom>
          <a:noFill/>
        </p:spPr>
        <p:txBody>
          <a:bodyPr wrap="square">
            <a:spAutoFit/>
          </a:bodyPr>
          <a:lstStyle/>
          <a:p>
            <a:pPr algn="just" rtl="1"/>
            <a:r>
              <a:rPr lang="ar-SA" altLang="en-US" sz="4400" dirty="0">
                <a:solidFill>
                  <a:srgbClr val="0A0A0A"/>
                </a:solidFill>
                <a:latin typeface="Google Sans"/>
                <a:cs typeface="Arial" panose="020B0604020202020204" pitchFamily="34" charset="0"/>
              </a:rPr>
              <a:t>هي</a:t>
            </a:r>
            <a:r>
              <a:rPr lang="en-US" altLang="en-US" sz="4400" dirty="0">
                <a:solidFill>
                  <a:srgbClr val="0A0A0A"/>
                </a:solidFill>
                <a:latin typeface="Google Sans"/>
              </a:rPr>
              <a:t> </a:t>
            </a:r>
            <a:r>
              <a:rPr lang="ar-SA" altLang="en-US" sz="4400" dirty="0">
                <a:solidFill>
                  <a:srgbClr val="0A0A0A"/>
                </a:solidFill>
                <a:latin typeface="Google Sans"/>
                <a:cs typeface="Arial" panose="020B0604020202020204" pitchFamily="34" charset="0"/>
              </a:rPr>
              <a:t>طاقة حرارية متجددة ومستمرة تُستمد من باطن الأرض.</a:t>
            </a:r>
            <a:endParaRPr lang="ar-IQ" altLang="en-US" sz="4400" dirty="0">
              <a:solidFill>
                <a:srgbClr val="0A0A0A"/>
              </a:solidFill>
              <a:latin typeface="Google Sans"/>
              <a:cs typeface="Arial" panose="020B0604020202020204" pitchFamily="34" charset="0"/>
            </a:endParaRPr>
          </a:p>
          <a:p>
            <a:pPr algn="just" rtl="1"/>
            <a:endParaRPr lang="ar-IQ" altLang="en-US" sz="3600" dirty="0">
              <a:solidFill>
                <a:srgbClr val="0A0A0A"/>
              </a:solidFill>
              <a:latin typeface="Google Sans"/>
              <a:cs typeface="Arial" panose="020B0604020202020204" pitchFamily="34" charset="0"/>
            </a:endParaRPr>
          </a:p>
          <a:p>
            <a:pPr algn="just" rtl="1"/>
            <a:r>
              <a:rPr lang="ar-SA" altLang="en-US" sz="4000" dirty="0">
                <a:solidFill>
                  <a:srgbClr val="7030A0"/>
                </a:solidFill>
                <a:latin typeface="Google Sans"/>
                <a:cs typeface="Arial" panose="020B0604020202020204" pitchFamily="34" charset="0"/>
              </a:rPr>
              <a:t> </a:t>
            </a:r>
            <a:r>
              <a:rPr lang="ar-SA" altLang="en-US" sz="4400" dirty="0">
                <a:solidFill>
                  <a:srgbClr val="7030A0"/>
                </a:solidFill>
                <a:latin typeface="Google Sans"/>
                <a:cs typeface="Arial" panose="020B0604020202020204" pitchFamily="34" charset="0"/>
              </a:rPr>
              <a:t>تنشأ هذه الحرارة من عمليات نووية وتفاعلات كيميائية مستمرة داخل الكوكب. تُستخدم هذه الطاقة بشكل أساسي في تدفئة المباني وتوليد الكهرباء</a:t>
            </a:r>
            <a:r>
              <a:rPr lang="en-US" altLang="en-US" sz="4400" dirty="0">
                <a:solidFill>
                  <a:srgbClr val="7030A0"/>
                </a:solidFill>
                <a:latin typeface="Google Sans"/>
                <a:cs typeface="Arial" panose="020B0604020202020204" pitchFamily="34" charset="0"/>
              </a:rPr>
              <a:t>.</a:t>
            </a:r>
            <a:r>
              <a:rPr lang="en-US" altLang="en-US" sz="4400" dirty="0">
                <a:solidFill>
                  <a:srgbClr val="7030A0"/>
                </a:solidFill>
                <a:latin typeface="Google Sans"/>
              </a:rPr>
              <a:t> </a:t>
            </a:r>
            <a:endParaRPr lang="en-US" altLang="en-US" sz="4000" dirty="0">
              <a:solidFill>
                <a:srgbClr val="7030A0"/>
              </a:solidFill>
            </a:endParaRPr>
          </a:p>
          <a:p>
            <a:pPr algn="just" rtl="1"/>
            <a:endParaRPr lang="ar-IQ" sz="3600" dirty="0"/>
          </a:p>
          <a:p>
            <a:pPr algn="just" rtl="1"/>
            <a:endParaRPr lang="ar-SA" sz="3600" dirty="0"/>
          </a:p>
        </p:txBody>
      </p:sp>
      <p:sp>
        <p:nvSpPr>
          <p:cNvPr id="7" name="TextBox 6">
            <a:extLst>
              <a:ext uri="{FF2B5EF4-FFF2-40B4-BE49-F238E27FC236}">
                <a16:creationId xmlns:a16="http://schemas.microsoft.com/office/drawing/2014/main" id="{FF1E812C-43A1-A5AF-9E16-80AEEF38B3EF}"/>
              </a:ext>
            </a:extLst>
          </p:cNvPr>
          <p:cNvSpPr txBox="1"/>
          <p:nvPr/>
        </p:nvSpPr>
        <p:spPr>
          <a:xfrm>
            <a:off x="5913409" y="177643"/>
            <a:ext cx="6133380" cy="769441"/>
          </a:xfrm>
          <a:prstGeom prst="rect">
            <a:avLst/>
          </a:prstGeom>
          <a:noFill/>
        </p:spPr>
        <p:txBody>
          <a:bodyPr wrap="square">
            <a:spAutoFit/>
          </a:bodyPr>
          <a:lstStyle/>
          <a:p>
            <a:pPr algn="just" rtl="1"/>
            <a:r>
              <a:rPr lang="ar-IQ" sz="4400" b="1" dirty="0">
                <a:solidFill>
                  <a:srgbClr val="0070C0"/>
                </a:solidFill>
              </a:rPr>
              <a:t>3- </a:t>
            </a:r>
            <a:r>
              <a:rPr lang="ar-SA" sz="4400" b="1" dirty="0">
                <a:solidFill>
                  <a:srgbClr val="0070C0"/>
                </a:solidFill>
              </a:rPr>
              <a:t>الطاقة الحرارية الأرضية</a:t>
            </a:r>
          </a:p>
        </p:txBody>
      </p:sp>
      <p:pic>
        <p:nvPicPr>
          <p:cNvPr id="8" name="Picture 7">
            <a:extLst>
              <a:ext uri="{FF2B5EF4-FFF2-40B4-BE49-F238E27FC236}">
                <a16:creationId xmlns:a16="http://schemas.microsoft.com/office/drawing/2014/main" id="{50BDE3DD-EDCE-1A65-8034-DF3054F0EC5E}"/>
              </a:ext>
            </a:extLst>
          </p:cNvPr>
          <p:cNvPicPr>
            <a:picLocks noChangeAspect="1"/>
          </p:cNvPicPr>
          <p:nvPr/>
        </p:nvPicPr>
        <p:blipFill>
          <a:blip r:embed="rId2"/>
          <a:stretch>
            <a:fillRect/>
          </a:stretch>
        </p:blipFill>
        <p:spPr>
          <a:xfrm>
            <a:off x="145211" y="259594"/>
            <a:ext cx="4447007" cy="6281398"/>
          </a:xfrm>
          <a:prstGeom prst="rect">
            <a:avLst/>
          </a:prstGeom>
        </p:spPr>
      </p:pic>
      <p:sp>
        <p:nvSpPr>
          <p:cNvPr id="9" name="Rectangle 1">
            <a:extLst>
              <a:ext uri="{FF2B5EF4-FFF2-40B4-BE49-F238E27FC236}">
                <a16:creationId xmlns:a16="http://schemas.microsoft.com/office/drawing/2014/main" id="{37D97B4C-594E-8C12-5E83-260C3EA60A9D}"/>
              </a:ext>
            </a:extLst>
          </p:cNvPr>
          <p:cNvSpPr>
            <a:spLocks noChangeArrowheads="1"/>
          </p:cNvSpPr>
          <p:nvPr/>
        </p:nvSpPr>
        <p:spPr bwMode="auto">
          <a:xfrm>
            <a:off x="0" y="-421223"/>
            <a:ext cx="65" cy="8424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134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CF2563-301E-AAEB-769E-311274ECE7CE}"/>
              </a:ext>
            </a:extLst>
          </p:cNvPr>
          <p:cNvSpPr txBox="1"/>
          <p:nvPr/>
        </p:nvSpPr>
        <p:spPr>
          <a:xfrm>
            <a:off x="4865298" y="0"/>
            <a:ext cx="7131169" cy="3477875"/>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noFill/>
                </a:ln>
                <a:solidFill>
                  <a:srgbClr val="0070C0"/>
                </a:solidFill>
                <a:effectLst/>
                <a:uLnTx/>
                <a:uFillTx/>
                <a:latin typeface="Neue Haas Grotesk Text Pro"/>
                <a:ea typeface="+mn-ea"/>
                <a:cs typeface="+mn-cs"/>
              </a:rPr>
              <a:t>4. الطاقة الشمسية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C00000"/>
                </a:solidFill>
                <a:effectLst/>
                <a:uLnTx/>
                <a:uFillTx/>
                <a:latin typeface="Neue Haas Grotesk Text Pro"/>
                <a:ea typeface="+mn-ea"/>
                <a:cs typeface="+mn-cs"/>
              </a:rPr>
              <a:t>هي الطاقة المنبعثة من الشمس والتي يمكن تسخيرها واستخدامها لأغراض مفيدة على الأرض. تُعد مصدرًا متجددًا، وفيرًا، ومجانيًا، وصديقًا للبيئة</a:t>
            </a:r>
            <a:r>
              <a:rPr kumimoji="0" lang="ar-IQ" sz="4400" b="0" i="0" u="none" strike="noStrike" kern="1200" cap="none" spc="0" normalizeH="0" baseline="0" noProof="0" dirty="0">
                <a:ln>
                  <a:noFill/>
                </a:ln>
                <a:solidFill>
                  <a:srgbClr val="C00000"/>
                </a:solidFill>
                <a:effectLst/>
                <a:uLnTx/>
                <a:uFillTx/>
                <a:latin typeface="Neue Haas Grotesk Text Pro"/>
                <a:ea typeface="+mn-ea"/>
                <a:cs typeface="+mn-cs"/>
              </a:rPr>
              <a:t>.</a:t>
            </a:r>
            <a:endParaRPr kumimoji="0" lang="ar-SA" sz="4400" b="0" i="0" u="none" strike="noStrike" kern="1200" cap="none" spc="0" normalizeH="0" baseline="0" noProof="0" dirty="0">
              <a:ln>
                <a:noFill/>
              </a:ln>
              <a:solidFill>
                <a:srgbClr val="C00000"/>
              </a:solidFill>
              <a:effectLst/>
              <a:uLnTx/>
              <a:uFillTx/>
              <a:latin typeface="Neue Haas Grotesk Text Pro"/>
              <a:ea typeface="+mn-ea"/>
              <a:cs typeface="+mn-cs"/>
            </a:endParaRPr>
          </a:p>
        </p:txBody>
      </p:sp>
      <p:pic>
        <p:nvPicPr>
          <p:cNvPr id="7" name="Picture 6">
            <a:extLst>
              <a:ext uri="{FF2B5EF4-FFF2-40B4-BE49-F238E27FC236}">
                <a16:creationId xmlns:a16="http://schemas.microsoft.com/office/drawing/2014/main" id="{CBB96D00-B373-DB5C-E5C3-9D1CF0F86FEE}"/>
              </a:ext>
            </a:extLst>
          </p:cNvPr>
          <p:cNvPicPr>
            <a:picLocks noChangeAspect="1"/>
          </p:cNvPicPr>
          <p:nvPr/>
        </p:nvPicPr>
        <p:blipFill>
          <a:blip r:embed="rId2"/>
          <a:stretch>
            <a:fillRect/>
          </a:stretch>
        </p:blipFill>
        <p:spPr>
          <a:xfrm>
            <a:off x="0" y="1"/>
            <a:ext cx="5037826" cy="4408714"/>
          </a:xfrm>
          <a:prstGeom prst="rect">
            <a:avLst/>
          </a:prstGeom>
          <a:ln>
            <a:noFill/>
          </a:ln>
          <a:effectLst>
            <a:softEdge rad="112500"/>
          </a:effectLst>
        </p:spPr>
      </p:pic>
      <p:sp>
        <p:nvSpPr>
          <p:cNvPr id="10" name="TextBox 9">
            <a:extLst>
              <a:ext uri="{FF2B5EF4-FFF2-40B4-BE49-F238E27FC236}">
                <a16:creationId xmlns:a16="http://schemas.microsoft.com/office/drawing/2014/main" id="{4DFE21BE-C19C-BAE6-1954-A6C5FE32A774}"/>
              </a:ext>
            </a:extLst>
          </p:cNvPr>
          <p:cNvSpPr txBox="1"/>
          <p:nvPr/>
        </p:nvSpPr>
        <p:spPr>
          <a:xfrm>
            <a:off x="310551" y="4303454"/>
            <a:ext cx="11685916" cy="2554545"/>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black"/>
                </a:solidFill>
                <a:effectLst/>
                <a:uLnTx/>
                <a:uFillTx/>
                <a:latin typeface="Neue Haas Grotesk Text Pro"/>
                <a:ea typeface="+mn-ea"/>
                <a:cs typeface="+mn-cs"/>
              </a:rPr>
              <a:t>تُحوّل الألواح الشمسية الطاقة الشمسية إلى كهرباء وتخزنها في بطاريات. كما أن الطاقة الشمسية اقتصادية حتى عند استخدامها على المدى الطويل. علاوة على ذلك، يُمكن استخدامها في جميع المناخات تقريبًا. كما أن صيانتها أسهل وأكثر ديمومة.</a:t>
            </a:r>
            <a:r>
              <a:rPr kumimoji="0" lang="ar-SA" sz="4000" b="1" i="0" u="none" strike="noStrike" kern="1200" cap="none" spc="0" normalizeH="0" baseline="0" noProof="0" dirty="0">
                <a:ln>
                  <a:noFill/>
                </a:ln>
                <a:solidFill>
                  <a:prstClr val="black"/>
                </a:solidFill>
                <a:effectLst/>
                <a:uLnTx/>
                <a:uFillTx/>
                <a:latin typeface="Neue Haas Grotesk Text Pro"/>
                <a:ea typeface="+mn-ea"/>
                <a:cs typeface="+mn-cs"/>
              </a:rPr>
              <a:t> </a:t>
            </a:r>
            <a:r>
              <a:rPr kumimoji="0" lang="ar-SA" sz="3200" b="1" i="0" u="none" strike="noStrike" kern="1200" cap="none" spc="0" normalizeH="0" baseline="0" noProof="0" dirty="0">
                <a:ln>
                  <a:noFill/>
                </a:ln>
                <a:solidFill>
                  <a:prstClr val="black"/>
                </a:solidFill>
                <a:effectLst/>
                <a:uLnTx/>
                <a:uFillTx/>
                <a:latin typeface="Neue Haas Grotesk Text Pro"/>
                <a:ea typeface="+mn-ea"/>
                <a:cs typeface="+mn-cs"/>
              </a:rPr>
              <a:t> </a:t>
            </a:r>
            <a:endParaRPr kumimoji="0" lang="ar-SA" sz="3200" b="0" i="0" u="none" strike="noStrike" kern="1200" cap="none" spc="0" normalizeH="0" baseline="0" noProof="0" dirty="0">
              <a:ln>
                <a:noFill/>
              </a:ln>
              <a:solidFill>
                <a:prstClr val="black"/>
              </a:solidFill>
              <a:effectLst/>
              <a:uLnTx/>
              <a:uFillTx/>
              <a:latin typeface="Neue Haas Grotesk Text Pro"/>
              <a:ea typeface="+mn-ea"/>
              <a:cs typeface="+mn-cs"/>
            </a:endParaRPr>
          </a:p>
        </p:txBody>
      </p:sp>
    </p:spTree>
    <p:extLst>
      <p:ext uri="{BB962C8B-B14F-4D97-AF65-F5344CB8AC3E}">
        <p14:creationId xmlns:p14="http://schemas.microsoft.com/office/powerpoint/2010/main" val="3307075940"/>
      </p:ext>
    </p:extLst>
  </p:cSld>
  <p:clrMapOvr>
    <a:masterClrMapping/>
  </p:clrMapOvr>
</p:sld>
</file>

<file path=ppt/theme/theme1.xml><?xml version="1.0" encoding="utf-8"?>
<a:theme xmlns:a="http://schemas.openxmlformats.org/drawingml/2006/main" name="Dun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9059</TotalTime>
  <Words>574</Words>
  <Application>Microsoft Office PowerPoint</Application>
  <PresentationFormat>Widescreen</PresentationFormat>
  <Paragraphs>62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__Plus_Jakarta_Sans_2471a8</vt:lpstr>
      <vt:lpstr>Aptos</vt:lpstr>
      <vt:lpstr>Arial</vt:lpstr>
      <vt:lpstr>Google Sans</vt:lpstr>
      <vt:lpstr>Neue Haas Grotesk Text Pro</vt:lpstr>
      <vt:lpstr>Dune</vt:lpstr>
      <vt:lpstr>PowerPoint Presentation</vt:lpstr>
      <vt:lpstr>محاور الورشة</vt:lpstr>
      <vt:lpstr>ماهي الطاقة النظيفة </vt:lpstr>
      <vt:lpstr>اهداف الطاقة النظيفة</vt:lpstr>
      <vt:lpstr>PowerPoint Presentation</vt:lpstr>
      <vt:lpstr>1- طاقة الرياح </vt:lpstr>
      <vt:lpstr>PowerPoint Presentation</vt:lpstr>
      <vt:lpstr>PowerPoint Presentation</vt:lpstr>
      <vt:lpstr>PowerPoint Presentation</vt:lpstr>
      <vt:lpstr>مزايا الطاقة النظيفة</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Riyam Fadil</dc:creator>
  <cp:lastModifiedBy>Riyam Fadil</cp:lastModifiedBy>
  <cp:revision>3</cp:revision>
  <dcterms:created xsi:type="dcterms:W3CDTF">2025-11-19T18:58:55Z</dcterms:created>
  <dcterms:modified xsi:type="dcterms:W3CDTF">2025-11-29T20:43:26Z</dcterms:modified>
</cp:coreProperties>
</file>