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67" r:id="rId6"/>
    <p:sldId id="260" r:id="rId7"/>
    <p:sldId id="261" r:id="rId8"/>
    <p:sldId id="262" r:id="rId9"/>
    <p:sldId id="263" r:id="rId10"/>
    <p:sldId id="264" r:id="rId11"/>
    <p:sldId id="269" r:id="rId12"/>
    <p:sldId id="268"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7" autoAdjust="0"/>
    <p:restoredTop sz="94660"/>
  </p:normalViewPr>
  <p:slideViewPr>
    <p:cSldViewPr snapToGrid="0">
      <p:cViewPr>
        <p:scale>
          <a:sx n="73" d="100"/>
          <a:sy n="73" d="100"/>
        </p:scale>
        <p:origin x="212"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1E0A6-A2F4-FD38-0DDC-D99570D3BA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66A160-8670-7B57-23F9-5865D66B0E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D2B34B-9992-E054-BC25-10E0C0BE16EC}"/>
              </a:ext>
            </a:extLst>
          </p:cNvPr>
          <p:cNvSpPr>
            <a:spLocks noGrp="1"/>
          </p:cNvSpPr>
          <p:nvPr>
            <p:ph type="dt" sz="half" idx="10"/>
          </p:nvPr>
        </p:nvSpPr>
        <p:spPr/>
        <p:txBody>
          <a:bodyPr/>
          <a:lstStyle/>
          <a:p>
            <a:fld id="{3A24B679-CDA9-410C-A8CA-A604268D6D9D}" type="datetimeFigureOut">
              <a:rPr lang="en-US" smtClean="0"/>
              <a:t>3/30/2026</a:t>
            </a:fld>
            <a:endParaRPr lang="en-US"/>
          </a:p>
        </p:txBody>
      </p:sp>
      <p:sp>
        <p:nvSpPr>
          <p:cNvPr id="5" name="Footer Placeholder 4">
            <a:extLst>
              <a:ext uri="{FF2B5EF4-FFF2-40B4-BE49-F238E27FC236}">
                <a16:creationId xmlns:a16="http://schemas.microsoft.com/office/drawing/2014/main" id="{043166E3-0221-4C0E-17D7-ADB8970B5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22BA91-B66A-9EE1-5CC1-6AA3D160B1D2}"/>
              </a:ext>
            </a:extLst>
          </p:cNvPr>
          <p:cNvSpPr>
            <a:spLocks noGrp="1"/>
          </p:cNvSpPr>
          <p:nvPr>
            <p:ph type="sldNum" sz="quarter" idx="12"/>
          </p:nvPr>
        </p:nvSpPr>
        <p:spPr/>
        <p:txBody>
          <a:bodyPr/>
          <a:lstStyle/>
          <a:p>
            <a:fld id="{6CC0E1E3-1587-4A0A-8BE6-1AB953045791}" type="slidenum">
              <a:rPr lang="en-US" smtClean="0"/>
              <a:t>‹#›</a:t>
            </a:fld>
            <a:endParaRPr lang="en-US"/>
          </a:p>
        </p:txBody>
      </p:sp>
    </p:spTree>
    <p:extLst>
      <p:ext uri="{BB962C8B-B14F-4D97-AF65-F5344CB8AC3E}">
        <p14:creationId xmlns:p14="http://schemas.microsoft.com/office/powerpoint/2010/main" val="1837003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CE1C7-7F75-7ABA-8106-1E6CF8F475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92CEAA-02A5-3838-A71A-A9973B2B68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805E58-AD26-3C6F-2456-8C208A4808CC}"/>
              </a:ext>
            </a:extLst>
          </p:cNvPr>
          <p:cNvSpPr>
            <a:spLocks noGrp="1"/>
          </p:cNvSpPr>
          <p:nvPr>
            <p:ph type="dt" sz="half" idx="10"/>
          </p:nvPr>
        </p:nvSpPr>
        <p:spPr/>
        <p:txBody>
          <a:bodyPr/>
          <a:lstStyle/>
          <a:p>
            <a:fld id="{3A24B679-CDA9-410C-A8CA-A604268D6D9D}" type="datetimeFigureOut">
              <a:rPr lang="en-US" smtClean="0"/>
              <a:t>3/30/2026</a:t>
            </a:fld>
            <a:endParaRPr lang="en-US"/>
          </a:p>
        </p:txBody>
      </p:sp>
      <p:sp>
        <p:nvSpPr>
          <p:cNvPr id="5" name="Footer Placeholder 4">
            <a:extLst>
              <a:ext uri="{FF2B5EF4-FFF2-40B4-BE49-F238E27FC236}">
                <a16:creationId xmlns:a16="http://schemas.microsoft.com/office/drawing/2014/main" id="{9291915C-6FD0-95A1-AEFB-F32839211B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317DB9-C369-2E62-2596-56C3C8118901}"/>
              </a:ext>
            </a:extLst>
          </p:cNvPr>
          <p:cNvSpPr>
            <a:spLocks noGrp="1"/>
          </p:cNvSpPr>
          <p:nvPr>
            <p:ph type="sldNum" sz="quarter" idx="12"/>
          </p:nvPr>
        </p:nvSpPr>
        <p:spPr/>
        <p:txBody>
          <a:bodyPr/>
          <a:lstStyle/>
          <a:p>
            <a:fld id="{6CC0E1E3-1587-4A0A-8BE6-1AB953045791}" type="slidenum">
              <a:rPr lang="en-US" smtClean="0"/>
              <a:t>‹#›</a:t>
            </a:fld>
            <a:endParaRPr lang="en-US"/>
          </a:p>
        </p:txBody>
      </p:sp>
    </p:spTree>
    <p:extLst>
      <p:ext uri="{BB962C8B-B14F-4D97-AF65-F5344CB8AC3E}">
        <p14:creationId xmlns:p14="http://schemas.microsoft.com/office/powerpoint/2010/main" val="542762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6AFFC8-551F-07FD-1E04-8FF9866610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B2186-AE2F-BB74-4F74-490A9C2D31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D92B89-33F6-BF15-78AF-6A7665F4BDD9}"/>
              </a:ext>
            </a:extLst>
          </p:cNvPr>
          <p:cNvSpPr>
            <a:spLocks noGrp="1"/>
          </p:cNvSpPr>
          <p:nvPr>
            <p:ph type="dt" sz="half" idx="10"/>
          </p:nvPr>
        </p:nvSpPr>
        <p:spPr/>
        <p:txBody>
          <a:bodyPr/>
          <a:lstStyle/>
          <a:p>
            <a:fld id="{3A24B679-CDA9-410C-A8CA-A604268D6D9D}" type="datetimeFigureOut">
              <a:rPr lang="en-US" smtClean="0"/>
              <a:t>3/30/2026</a:t>
            </a:fld>
            <a:endParaRPr lang="en-US"/>
          </a:p>
        </p:txBody>
      </p:sp>
      <p:sp>
        <p:nvSpPr>
          <p:cNvPr id="5" name="Footer Placeholder 4">
            <a:extLst>
              <a:ext uri="{FF2B5EF4-FFF2-40B4-BE49-F238E27FC236}">
                <a16:creationId xmlns:a16="http://schemas.microsoft.com/office/drawing/2014/main" id="{8C97FAFC-EBF8-87FD-7841-C622E5C61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592AFD-3E91-FDCA-E49B-7C57D17C2608}"/>
              </a:ext>
            </a:extLst>
          </p:cNvPr>
          <p:cNvSpPr>
            <a:spLocks noGrp="1"/>
          </p:cNvSpPr>
          <p:nvPr>
            <p:ph type="sldNum" sz="quarter" idx="12"/>
          </p:nvPr>
        </p:nvSpPr>
        <p:spPr/>
        <p:txBody>
          <a:bodyPr/>
          <a:lstStyle/>
          <a:p>
            <a:fld id="{6CC0E1E3-1587-4A0A-8BE6-1AB953045791}" type="slidenum">
              <a:rPr lang="en-US" smtClean="0"/>
              <a:t>‹#›</a:t>
            </a:fld>
            <a:endParaRPr lang="en-US"/>
          </a:p>
        </p:txBody>
      </p:sp>
    </p:spTree>
    <p:extLst>
      <p:ext uri="{BB962C8B-B14F-4D97-AF65-F5344CB8AC3E}">
        <p14:creationId xmlns:p14="http://schemas.microsoft.com/office/powerpoint/2010/main" val="815528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3DA97-86EC-B531-3CEB-F9E219C88E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5F75C5-DCE6-01C7-FBA8-5E4EBAEB4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E9F52-A4AC-B419-BA2B-1747DC0EEEC6}"/>
              </a:ext>
            </a:extLst>
          </p:cNvPr>
          <p:cNvSpPr>
            <a:spLocks noGrp="1"/>
          </p:cNvSpPr>
          <p:nvPr>
            <p:ph type="dt" sz="half" idx="10"/>
          </p:nvPr>
        </p:nvSpPr>
        <p:spPr/>
        <p:txBody>
          <a:bodyPr/>
          <a:lstStyle/>
          <a:p>
            <a:fld id="{3A24B679-CDA9-410C-A8CA-A604268D6D9D}" type="datetimeFigureOut">
              <a:rPr lang="en-US" smtClean="0"/>
              <a:t>3/30/2026</a:t>
            </a:fld>
            <a:endParaRPr lang="en-US"/>
          </a:p>
        </p:txBody>
      </p:sp>
      <p:sp>
        <p:nvSpPr>
          <p:cNvPr id="5" name="Footer Placeholder 4">
            <a:extLst>
              <a:ext uri="{FF2B5EF4-FFF2-40B4-BE49-F238E27FC236}">
                <a16:creationId xmlns:a16="http://schemas.microsoft.com/office/drawing/2014/main" id="{AE442B95-CA14-4428-277B-1C4C8C6C0D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F6173E-06B0-BBD0-FC97-3036E4947051}"/>
              </a:ext>
            </a:extLst>
          </p:cNvPr>
          <p:cNvSpPr>
            <a:spLocks noGrp="1"/>
          </p:cNvSpPr>
          <p:nvPr>
            <p:ph type="sldNum" sz="quarter" idx="12"/>
          </p:nvPr>
        </p:nvSpPr>
        <p:spPr/>
        <p:txBody>
          <a:bodyPr/>
          <a:lstStyle/>
          <a:p>
            <a:fld id="{6CC0E1E3-1587-4A0A-8BE6-1AB953045791}" type="slidenum">
              <a:rPr lang="en-US" smtClean="0"/>
              <a:t>‹#›</a:t>
            </a:fld>
            <a:endParaRPr lang="en-US"/>
          </a:p>
        </p:txBody>
      </p:sp>
    </p:spTree>
    <p:extLst>
      <p:ext uri="{BB962C8B-B14F-4D97-AF65-F5344CB8AC3E}">
        <p14:creationId xmlns:p14="http://schemas.microsoft.com/office/powerpoint/2010/main" val="3503382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3590F-C944-58B6-4FDF-13729B0BDB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04B17C-2C37-BD21-2050-315462AF3D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E533A9-1258-6FA6-F2DF-F854783E8A1E}"/>
              </a:ext>
            </a:extLst>
          </p:cNvPr>
          <p:cNvSpPr>
            <a:spLocks noGrp="1"/>
          </p:cNvSpPr>
          <p:nvPr>
            <p:ph type="dt" sz="half" idx="10"/>
          </p:nvPr>
        </p:nvSpPr>
        <p:spPr/>
        <p:txBody>
          <a:bodyPr/>
          <a:lstStyle/>
          <a:p>
            <a:fld id="{3A24B679-CDA9-410C-A8CA-A604268D6D9D}" type="datetimeFigureOut">
              <a:rPr lang="en-US" smtClean="0"/>
              <a:t>3/30/2026</a:t>
            </a:fld>
            <a:endParaRPr lang="en-US"/>
          </a:p>
        </p:txBody>
      </p:sp>
      <p:sp>
        <p:nvSpPr>
          <p:cNvPr id="5" name="Footer Placeholder 4">
            <a:extLst>
              <a:ext uri="{FF2B5EF4-FFF2-40B4-BE49-F238E27FC236}">
                <a16:creationId xmlns:a16="http://schemas.microsoft.com/office/drawing/2014/main" id="{6BB067A1-B23F-43E4-1FAF-24540AE6E3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DC67D2-7560-8AB3-6E96-81FE80A923CF}"/>
              </a:ext>
            </a:extLst>
          </p:cNvPr>
          <p:cNvSpPr>
            <a:spLocks noGrp="1"/>
          </p:cNvSpPr>
          <p:nvPr>
            <p:ph type="sldNum" sz="quarter" idx="12"/>
          </p:nvPr>
        </p:nvSpPr>
        <p:spPr/>
        <p:txBody>
          <a:bodyPr/>
          <a:lstStyle/>
          <a:p>
            <a:fld id="{6CC0E1E3-1587-4A0A-8BE6-1AB953045791}" type="slidenum">
              <a:rPr lang="en-US" smtClean="0"/>
              <a:t>‹#›</a:t>
            </a:fld>
            <a:endParaRPr lang="en-US"/>
          </a:p>
        </p:txBody>
      </p:sp>
    </p:spTree>
    <p:extLst>
      <p:ext uri="{BB962C8B-B14F-4D97-AF65-F5344CB8AC3E}">
        <p14:creationId xmlns:p14="http://schemas.microsoft.com/office/powerpoint/2010/main" val="2782495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98540-2388-E581-F81C-8F3A4D9F76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F0C6DC-0F9A-0EE3-A9BD-CAA8468712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030AE7-1D1D-5110-5BE7-DF2900BB83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D82BC3-955F-8C74-E0CD-B9A4073A40B2}"/>
              </a:ext>
            </a:extLst>
          </p:cNvPr>
          <p:cNvSpPr>
            <a:spLocks noGrp="1"/>
          </p:cNvSpPr>
          <p:nvPr>
            <p:ph type="dt" sz="half" idx="10"/>
          </p:nvPr>
        </p:nvSpPr>
        <p:spPr/>
        <p:txBody>
          <a:bodyPr/>
          <a:lstStyle/>
          <a:p>
            <a:fld id="{3A24B679-CDA9-410C-A8CA-A604268D6D9D}" type="datetimeFigureOut">
              <a:rPr lang="en-US" smtClean="0"/>
              <a:t>3/30/2026</a:t>
            </a:fld>
            <a:endParaRPr lang="en-US"/>
          </a:p>
        </p:txBody>
      </p:sp>
      <p:sp>
        <p:nvSpPr>
          <p:cNvPr id="6" name="Footer Placeholder 5">
            <a:extLst>
              <a:ext uri="{FF2B5EF4-FFF2-40B4-BE49-F238E27FC236}">
                <a16:creationId xmlns:a16="http://schemas.microsoft.com/office/drawing/2014/main" id="{C1AB442C-9825-8D46-838C-55D2422B90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8D0EC-5EE1-FFE8-C735-A58CB47A833B}"/>
              </a:ext>
            </a:extLst>
          </p:cNvPr>
          <p:cNvSpPr>
            <a:spLocks noGrp="1"/>
          </p:cNvSpPr>
          <p:nvPr>
            <p:ph type="sldNum" sz="quarter" idx="12"/>
          </p:nvPr>
        </p:nvSpPr>
        <p:spPr/>
        <p:txBody>
          <a:bodyPr/>
          <a:lstStyle/>
          <a:p>
            <a:fld id="{6CC0E1E3-1587-4A0A-8BE6-1AB953045791}" type="slidenum">
              <a:rPr lang="en-US" smtClean="0"/>
              <a:t>‹#›</a:t>
            </a:fld>
            <a:endParaRPr lang="en-US"/>
          </a:p>
        </p:txBody>
      </p:sp>
    </p:spTree>
    <p:extLst>
      <p:ext uri="{BB962C8B-B14F-4D97-AF65-F5344CB8AC3E}">
        <p14:creationId xmlns:p14="http://schemas.microsoft.com/office/powerpoint/2010/main" val="2698096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B5567-E5C8-C82F-919E-0CE23F5944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1B057B-D8A6-8055-351E-806CF83EA0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2B00C5-975F-BF10-C01B-FBE5421D78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CB2B87-22B6-483D-E9ED-26C5E5B360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0797BC-7878-C64E-6312-E188D570F5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55EF22-F891-B42C-C413-802DAFA06E1F}"/>
              </a:ext>
            </a:extLst>
          </p:cNvPr>
          <p:cNvSpPr>
            <a:spLocks noGrp="1"/>
          </p:cNvSpPr>
          <p:nvPr>
            <p:ph type="dt" sz="half" idx="10"/>
          </p:nvPr>
        </p:nvSpPr>
        <p:spPr/>
        <p:txBody>
          <a:bodyPr/>
          <a:lstStyle/>
          <a:p>
            <a:fld id="{3A24B679-CDA9-410C-A8CA-A604268D6D9D}" type="datetimeFigureOut">
              <a:rPr lang="en-US" smtClean="0"/>
              <a:t>3/30/2026</a:t>
            </a:fld>
            <a:endParaRPr lang="en-US"/>
          </a:p>
        </p:txBody>
      </p:sp>
      <p:sp>
        <p:nvSpPr>
          <p:cNvPr id="8" name="Footer Placeholder 7">
            <a:extLst>
              <a:ext uri="{FF2B5EF4-FFF2-40B4-BE49-F238E27FC236}">
                <a16:creationId xmlns:a16="http://schemas.microsoft.com/office/drawing/2014/main" id="{A3D5658C-1B32-2062-73ED-A5F2908507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47725C-BA02-B285-8593-3C56F3D773F3}"/>
              </a:ext>
            </a:extLst>
          </p:cNvPr>
          <p:cNvSpPr>
            <a:spLocks noGrp="1"/>
          </p:cNvSpPr>
          <p:nvPr>
            <p:ph type="sldNum" sz="quarter" idx="12"/>
          </p:nvPr>
        </p:nvSpPr>
        <p:spPr/>
        <p:txBody>
          <a:bodyPr/>
          <a:lstStyle/>
          <a:p>
            <a:fld id="{6CC0E1E3-1587-4A0A-8BE6-1AB953045791}" type="slidenum">
              <a:rPr lang="en-US" smtClean="0"/>
              <a:t>‹#›</a:t>
            </a:fld>
            <a:endParaRPr lang="en-US"/>
          </a:p>
        </p:txBody>
      </p:sp>
    </p:spTree>
    <p:extLst>
      <p:ext uri="{BB962C8B-B14F-4D97-AF65-F5344CB8AC3E}">
        <p14:creationId xmlns:p14="http://schemas.microsoft.com/office/powerpoint/2010/main" val="216126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99409-8EFA-2FA5-AC1F-3A6AD88FCA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F4AF5F-524B-AC71-3022-E99C4DCB0EDE}"/>
              </a:ext>
            </a:extLst>
          </p:cNvPr>
          <p:cNvSpPr>
            <a:spLocks noGrp="1"/>
          </p:cNvSpPr>
          <p:nvPr>
            <p:ph type="dt" sz="half" idx="10"/>
          </p:nvPr>
        </p:nvSpPr>
        <p:spPr/>
        <p:txBody>
          <a:bodyPr/>
          <a:lstStyle/>
          <a:p>
            <a:fld id="{3A24B679-CDA9-410C-A8CA-A604268D6D9D}" type="datetimeFigureOut">
              <a:rPr lang="en-US" smtClean="0"/>
              <a:t>3/30/2026</a:t>
            </a:fld>
            <a:endParaRPr lang="en-US"/>
          </a:p>
        </p:txBody>
      </p:sp>
      <p:sp>
        <p:nvSpPr>
          <p:cNvPr id="4" name="Footer Placeholder 3">
            <a:extLst>
              <a:ext uri="{FF2B5EF4-FFF2-40B4-BE49-F238E27FC236}">
                <a16:creationId xmlns:a16="http://schemas.microsoft.com/office/drawing/2014/main" id="{FDA3EFD4-7207-0FD5-20E7-58ED25190A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7A7E7-DBD8-F841-D39B-B00B046B28D8}"/>
              </a:ext>
            </a:extLst>
          </p:cNvPr>
          <p:cNvSpPr>
            <a:spLocks noGrp="1"/>
          </p:cNvSpPr>
          <p:nvPr>
            <p:ph type="sldNum" sz="quarter" idx="12"/>
          </p:nvPr>
        </p:nvSpPr>
        <p:spPr/>
        <p:txBody>
          <a:bodyPr/>
          <a:lstStyle/>
          <a:p>
            <a:fld id="{6CC0E1E3-1587-4A0A-8BE6-1AB953045791}" type="slidenum">
              <a:rPr lang="en-US" smtClean="0"/>
              <a:t>‹#›</a:t>
            </a:fld>
            <a:endParaRPr lang="en-US"/>
          </a:p>
        </p:txBody>
      </p:sp>
    </p:spTree>
    <p:extLst>
      <p:ext uri="{BB962C8B-B14F-4D97-AF65-F5344CB8AC3E}">
        <p14:creationId xmlns:p14="http://schemas.microsoft.com/office/powerpoint/2010/main" val="181215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1E80A1-5334-75DB-6312-B8F31B844F9C}"/>
              </a:ext>
            </a:extLst>
          </p:cNvPr>
          <p:cNvSpPr>
            <a:spLocks noGrp="1"/>
          </p:cNvSpPr>
          <p:nvPr>
            <p:ph type="dt" sz="half" idx="10"/>
          </p:nvPr>
        </p:nvSpPr>
        <p:spPr/>
        <p:txBody>
          <a:bodyPr/>
          <a:lstStyle/>
          <a:p>
            <a:fld id="{3A24B679-CDA9-410C-A8CA-A604268D6D9D}" type="datetimeFigureOut">
              <a:rPr lang="en-US" smtClean="0"/>
              <a:t>3/30/2026</a:t>
            </a:fld>
            <a:endParaRPr lang="en-US"/>
          </a:p>
        </p:txBody>
      </p:sp>
      <p:sp>
        <p:nvSpPr>
          <p:cNvPr id="3" name="Footer Placeholder 2">
            <a:extLst>
              <a:ext uri="{FF2B5EF4-FFF2-40B4-BE49-F238E27FC236}">
                <a16:creationId xmlns:a16="http://schemas.microsoft.com/office/drawing/2014/main" id="{B470CD8F-30C8-478D-F285-727E51C05B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3AF1C8-7B28-91A1-E6CA-41522B574D61}"/>
              </a:ext>
            </a:extLst>
          </p:cNvPr>
          <p:cNvSpPr>
            <a:spLocks noGrp="1"/>
          </p:cNvSpPr>
          <p:nvPr>
            <p:ph type="sldNum" sz="quarter" idx="12"/>
          </p:nvPr>
        </p:nvSpPr>
        <p:spPr/>
        <p:txBody>
          <a:bodyPr/>
          <a:lstStyle/>
          <a:p>
            <a:fld id="{6CC0E1E3-1587-4A0A-8BE6-1AB953045791}" type="slidenum">
              <a:rPr lang="en-US" smtClean="0"/>
              <a:t>‹#›</a:t>
            </a:fld>
            <a:endParaRPr lang="en-US"/>
          </a:p>
        </p:txBody>
      </p:sp>
    </p:spTree>
    <p:extLst>
      <p:ext uri="{BB962C8B-B14F-4D97-AF65-F5344CB8AC3E}">
        <p14:creationId xmlns:p14="http://schemas.microsoft.com/office/powerpoint/2010/main" val="1134805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A5FC-4239-D1EC-5938-1291D0E4C2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6ABA1E-898D-68C7-CBE3-1FEF39E6C7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344C65-0DA8-E6AE-1845-F3C6B64B23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F3D0E6-D45E-4ECA-9BF4-44F5435C0328}"/>
              </a:ext>
            </a:extLst>
          </p:cNvPr>
          <p:cNvSpPr>
            <a:spLocks noGrp="1"/>
          </p:cNvSpPr>
          <p:nvPr>
            <p:ph type="dt" sz="half" idx="10"/>
          </p:nvPr>
        </p:nvSpPr>
        <p:spPr/>
        <p:txBody>
          <a:bodyPr/>
          <a:lstStyle/>
          <a:p>
            <a:fld id="{3A24B679-CDA9-410C-A8CA-A604268D6D9D}" type="datetimeFigureOut">
              <a:rPr lang="en-US" smtClean="0"/>
              <a:t>3/30/2026</a:t>
            </a:fld>
            <a:endParaRPr lang="en-US"/>
          </a:p>
        </p:txBody>
      </p:sp>
      <p:sp>
        <p:nvSpPr>
          <p:cNvPr id="6" name="Footer Placeholder 5">
            <a:extLst>
              <a:ext uri="{FF2B5EF4-FFF2-40B4-BE49-F238E27FC236}">
                <a16:creationId xmlns:a16="http://schemas.microsoft.com/office/drawing/2014/main" id="{7811D802-DE45-6C62-AB6A-3F6E08FFF9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054FF0-4936-F6AB-B6C4-6429058C1B89}"/>
              </a:ext>
            </a:extLst>
          </p:cNvPr>
          <p:cNvSpPr>
            <a:spLocks noGrp="1"/>
          </p:cNvSpPr>
          <p:nvPr>
            <p:ph type="sldNum" sz="quarter" idx="12"/>
          </p:nvPr>
        </p:nvSpPr>
        <p:spPr/>
        <p:txBody>
          <a:bodyPr/>
          <a:lstStyle/>
          <a:p>
            <a:fld id="{6CC0E1E3-1587-4A0A-8BE6-1AB953045791}" type="slidenum">
              <a:rPr lang="en-US" smtClean="0"/>
              <a:t>‹#›</a:t>
            </a:fld>
            <a:endParaRPr lang="en-US"/>
          </a:p>
        </p:txBody>
      </p:sp>
    </p:spTree>
    <p:extLst>
      <p:ext uri="{BB962C8B-B14F-4D97-AF65-F5344CB8AC3E}">
        <p14:creationId xmlns:p14="http://schemas.microsoft.com/office/powerpoint/2010/main" val="3639182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ECE96-DD6A-E4A4-9043-1D1D955541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2F9A22-72A9-AB96-D5BE-1D7748901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DAEE72-9BE0-3357-AABD-819B2D37F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5F529E-5BD5-6780-A0EA-199D0AD15DC9}"/>
              </a:ext>
            </a:extLst>
          </p:cNvPr>
          <p:cNvSpPr>
            <a:spLocks noGrp="1"/>
          </p:cNvSpPr>
          <p:nvPr>
            <p:ph type="dt" sz="half" idx="10"/>
          </p:nvPr>
        </p:nvSpPr>
        <p:spPr/>
        <p:txBody>
          <a:bodyPr/>
          <a:lstStyle/>
          <a:p>
            <a:fld id="{3A24B679-CDA9-410C-A8CA-A604268D6D9D}" type="datetimeFigureOut">
              <a:rPr lang="en-US" smtClean="0"/>
              <a:t>3/30/2026</a:t>
            </a:fld>
            <a:endParaRPr lang="en-US"/>
          </a:p>
        </p:txBody>
      </p:sp>
      <p:sp>
        <p:nvSpPr>
          <p:cNvPr id="6" name="Footer Placeholder 5">
            <a:extLst>
              <a:ext uri="{FF2B5EF4-FFF2-40B4-BE49-F238E27FC236}">
                <a16:creationId xmlns:a16="http://schemas.microsoft.com/office/drawing/2014/main" id="{33818B05-3809-35A2-761F-030DD20269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BEF176-01B6-8F22-AAB5-92EEB89BD260}"/>
              </a:ext>
            </a:extLst>
          </p:cNvPr>
          <p:cNvSpPr>
            <a:spLocks noGrp="1"/>
          </p:cNvSpPr>
          <p:nvPr>
            <p:ph type="sldNum" sz="quarter" idx="12"/>
          </p:nvPr>
        </p:nvSpPr>
        <p:spPr/>
        <p:txBody>
          <a:bodyPr/>
          <a:lstStyle/>
          <a:p>
            <a:fld id="{6CC0E1E3-1587-4A0A-8BE6-1AB953045791}" type="slidenum">
              <a:rPr lang="en-US" smtClean="0"/>
              <a:t>‹#›</a:t>
            </a:fld>
            <a:endParaRPr lang="en-US"/>
          </a:p>
        </p:txBody>
      </p:sp>
    </p:spTree>
    <p:extLst>
      <p:ext uri="{BB962C8B-B14F-4D97-AF65-F5344CB8AC3E}">
        <p14:creationId xmlns:p14="http://schemas.microsoft.com/office/powerpoint/2010/main" val="3386430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1410F3-F2A7-7CBD-89B9-F42AC0F5CE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E27B88-7D6A-BF29-3DA5-431985C416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62A4D-A92D-2F39-D155-557862F7BA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4B679-CDA9-410C-A8CA-A604268D6D9D}" type="datetimeFigureOut">
              <a:rPr lang="en-US" smtClean="0"/>
              <a:t>3/30/2026</a:t>
            </a:fld>
            <a:endParaRPr lang="en-US"/>
          </a:p>
        </p:txBody>
      </p:sp>
      <p:sp>
        <p:nvSpPr>
          <p:cNvPr id="5" name="Footer Placeholder 4">
            <a:extLst>
              <a:ext uri="{FF2B5EF4-FFF2-40B4-BE49-F238E27FC236}">
                <a16:creationId xmlns:a16="http://schemas.microsoft.com/office/drawing/2014/main" id="{D546E065-1E9E-E359-9B6F-E3E8901AE4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6006AE-1D90-992B-FABE-0720FBF52C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C0E1E3-1587-4A0A-8BE6-1AB953045791}" type="slidenum">
              <a:rPr lang="en-US" smtClean="0"/>
              <a:t>‹#›</a:t>
            </a:fld>
            <a:endParaRPr lang="en-US"/>
          </a:p>
        </p:txBody>
      </p:sp>
    </p:spTree>
    <p:extLst>
      <p:ext uri="{BB962C8B-B14F-4D97-AF65-F5344CB8AC3E}">
        <p14:creationId xmlns:p14="http://schemas.microsoft.com/office/powerpoint/2010/main" val="489547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DCF5-5782-BB16-FF14-2D99AFB5E01F}"/>
              </a:ext>
            </a:extLst>
          </p:cNvPr>
          <p:cNvSpPr>
            <a:spLocks noGrp="1"/>
          </p:cNvSpPr>
          <p:nvPr>
            <p:ph type="ctrTitle"/>
          </p:nvPr>
        </p:nvSpPr>
        <p:spPr>
          <a:xfrm>
            <a:off x="0" y="171451"/>
            <a:ext cx="12192000" cy="1047749"/>
          </a:xfrm>
        </p:spPr>
        <p:txBody>
          <a:bodyPr>
            <a:normAutofit fontScale="90000"/>
          </a:bodyPr>
          <a:lstStyle/>
          <a:p>
            <a:br>
              <a:rPr lang="en-US" sz="4000" b="1" dirty="0">
                <a:solidFill>
                  <a:srgbClr val="C00000"/>
                </a:solidFill>
                <a:latin typeface="Andalus" panose="02020603050405020304" pitchFamily="18" charset="-78"/>
                <a:cs typeface="Andalus" panose="02020603050405020304" pitchFamily="18" charset="-78"/>
              </a:rPr>
            </a:br>
            <a:r>
              <a:rPr kumimoji="0" lang="en-US" sz="2000" b="1" i="0" u="none" strike="noStrike" kern="1200" cap="none" spc="0" normalizeH="0" baseline="0" noProof="0" dirty="0">
                <a:ln>
                  <a:noFill/>
                </a:ln>
                <a:solidFill>
                  <a:srgbClr val="C00000"/>
                </a:solidFill>
                <a:effectLst/>
                <a:uLnTx/>
                <a:uFillTx/>
                <a:latin typeface="Arial Black" panose="020B0A04020102020204" pitchFamily="34" charset="0"/>
                <a:ea typeface="+mj-ea"/>
                <a:cs typeface="+mj-cs"/>
              </a:rPr>
              <a:t>Lab. ( 5 )</a:t>
            </a:r>
            <a:br>
              <a:rPr kumimoji="0" lang="en-US" sz="2000" b="1" i="0" u="none" strike="noStrike" kern="1200" cap="none" spc="0" normalizeH="0" baseline="0" noProof="0" dirty="0">
                <a:ln w="9525">
                  <a:solidFill>
                    <a:prstClr val="white"/>
                  </a:solidFill>
                  <a:prstDash val="solid"/>
                </a:ln>
                <a:solidFill>
                  <a:srgbClr val="C00000"/>
                </a:solidFill>
                <a:effectLst>
                  <a:outerShdw blurRad="12700" dist="38100" dir="2700000" algn="tl" rotWithShape="0">
                    <a:srgbClr val="5B9BD5">
                      <a:lumMod val="60000"/>
                      <a:lumOff val="40000"/>
                    </a:srgbClr>
                  </a:outerShdw>
                </a:effectLst>
                <a:uLnTx/>
                <a:uFillTx/>
                <a:latin typeface="Arial" panose="020B0604020202020204" pitchFamily="34" charset="0"/>
                <a:ea typeface="+mj-ea"/>
                <a:cs typeface="Arial" panose="020B0604020202020204" pitchFamily="34" charset="0"/>
              </a:rPr>
            </a:br>
            <a:r>
              <a:rPr lang="en-US" sz="4000" b="1" dirty="0">
                <a:solidFill>
                  <a:srgbClr val="C00000"/>
                </a:solidFill>
                <a:latin typeface="Andalus" panose="02020603050405020304" pitchFamily="18" charset="-78"/>
                <a:cs typeface="Andalus" panose="02020603050405020304" pitchFamily="18" charset="-78"/>
              </a:rPr>
              <a:t>General Methods of Extraction of Medicinal Plants</a:t>
            </a:r>
          </a:p>
        </p:txBody>
      </p:sp>
      <p:sp>
        <p:nvSpPr>
          <p:cNvPr id="3" name="Subtitle 2">
            <a:extLst>
              <a:ext uri="{FF2B5EF4-FFF2-40B4-BE49-F238E27FC236}">
                <a16:creationId xmlns:a16="http://schemas.microsoft.com/office/drawing/2014/main" id="{63922F7E-9D62-211E-51B9-3A6BAADA3020}"/>
              </a:ext>
            </a:extLst>
          </p:cNvPr>
          <p:cNvSpPr>
            <a:spLocks noGrp="1"/>
          </p:cNvSpPr>
          <p:nvPr>
            <p:ph type="subTitle" idx="1"/>
          </p:nvPr>
        </p:nvSpPr>
        <p:spPr>
          <a:xfrm>
            <a:off x="0" y="1409700"/>
            <a:ext cx="12192000" cy="5448300"/>
          </a:xfrm>
        </p:spPr>
        <p:txBody>
          <a:bodyPr/>
          <a:lstStyle/>
          <a:p>
            <a:endParaRPr lang="en-US" dirty="0"/>
          </a:p>
          <a:p>
            <a:endParaRPr lang="en-US" dirty="0"/>
          </a:p>
          <a:p>
            <a:r>
              <a:rPr lang="en-US" b="1" dirty="0">
                <a:latin typeface="Arial Narrow" panose="020B0606020202030204" pitchFamily="34" charset="0"/>
              </a:rPr>
              <a:t>• M.Sc. Dhuha Mohsen Abbas</a:t>
            </a:r>
          </a:p>
          <a:p>
            <a:r>
              <a:rPr lang="en-US" b="1" dirty="0">
                <a:latin typeface="Arial Narrow" panose="020B0606020202030204" pitchFamily="34" charset="0"/>
              </a:rPr>
              <a:t>• University of </a:t>
            </a:r>
            <a:r>
              <a:rPr lang="en-US" b="1" dirty="0" err="1">
                <a:latin typeface="Arial Narrow" panose="020B0606020202030204" pitchFamily="34" charset="0"/>
              </a:rPr>
              <a:t>Mustansiriyah</a:t>
            </a:r>
            <a:r>
              <a:rPr lang="en-US" b="1" dirty="0">
                <a:latin typeface="Arial Narrow" panose="020B0606020202030204" pitchFamily="34" charset="0"/>
              </a:rPr>
              <a:t>,</a:t>
            </a:r>
          </a:p>
          <a:p>
            <a:r>
              <a:rPr lang="en-US" b="1" dirty="0">
                <a:latin typeface="Arial Narrow" panose="020B0606020202030204" pitchFamily="34" charset="0"/>
              </a:rPr>
              <a:t>• College of Science,</a:t>
            </a:r>
          </a:p>
          <a:p>
            <a:r>
              <a:rPr lang="en-US" b="1" dirty="0">
                <a:latin typeface="Arial Narrow" panose="020B0606020202030204" pitchFamily="34" charset="0"/>
              </a:rPr>
              <a:t>• Department of Biology,</a:t>
            </a:r>
          </a:p>
          <a:p>
            <a:r>
              <a:rPr lang="en-US" b="1" dirty="0">
                <a:latin typeface="Arial Narrow" panose="020B0606020202030204" pitchFamily="34" charset="0"/>
              </a:rPr>
              <a:t>• Medicinal Plants</a:t>
            </a:r>
          </a:p>
          <a:p>
            <a:r>
              <a:rPr lang="en-US" b="1" dirty="0">
                <a:latin typeface="Arial Narrow" panose="020B0606020202030204" pitchFamily="34" charset="0"/>
              </a:rPr>
              <a:t>• Plant physiology</a:t>
            </a:r>
          </a:p>
        </p:txBody>
      </p:sp>
      <p:pic>
        <p:nvPicPr>
          <p:cNvPr id="6" name="Picture 5">
            <a:extLst>
              <a:ext uri="{FF2B5EF4-FFF2-40B4-BE49-F238E27FC236}">
                <a16:creationId xmlns:a16="http://schemas.microsoft.com/office/drawing/2014/main" id="{6AE3EB60-9F7E-F592-0D6F-E4BB4F4DB1A9}"/>
              </a:ext>
            </a:extLst>
          </p:cNvPr>
          <p:cNvPicPr>
            <a:picLocks noChangeAspect="1"/>
          </p:cNvPicPr>
          <p:nvPr/>
        </p:nvPicPr>
        <p:blipFill>
          <a:blip r:embed="rId2"/>
          <a:stretch>
            <a:fillRect/>
          </a:stretch>
        </p:blipFill>
        <p:spPr>
          <a:xfrm>
            <a:off x="296378" y="1305267"/>
            <a:ext cx="1920406" cy="1883827"/>
          </a:xfrm>
          <a:prstGeom prst="rect">
            <a:avLst/>
          </a:prstGeom>
          <a:ln>
            <a:noFill/>
          </a:ln>
          <a:effectLst>
            <a:softEdge rad="112500"/>
          </a:effectLst>
        </p:spPr>
      </p:pic>
      <p:pic>
        <p:nvPicPr>
          <p:cNvPr id="8" name="Picture 7">
            <a:extLst>
              <a:ext uri="{FF2B5EF4-FFF2-40B4-BE49-F238E27FC236}">
                <a16:creationId xmlns:a16="http://schemas.microsoft.com/office/drawing/2014/main" id="{9FAB9096-5EC9-F612-9A4E-C62D2F9A99BA}"/>
              </a:ext>
            </a:extLst>
          </p:cNvPr>
          <p:cNvPicPr>
            <a:picLocks noChangeAspect="1"/>
          </p:cNvPicPr>
          <p:nvPr/>
        </p:nvPicPr>
        <p:blipFill>
          <a:blip r:embed="rId3"/>
          <a:stretch>
            <a:fillRect/>
          </a:stretch>
        </p:blipFill>
        <p:spPr>
          <a:xfrm>
            <a:off x="8851522" y="1497727"/>
            <a:ext cx="2304488" cy="1883827"/>
          </a:xfrm>
          <a:prstGeom prst="rect">
            <a:avLst/>
          </a:prstGeom>
          <a:ln>
            <a:noFill/>
          </a:ln>
          <a:effectLst>
            <a:softEdge rad="112500"/>
          </a:effectLst>
        </p:spPr>
      </p:pic>
    </p:spTree>
    <p:extLst>
      <p:ext uri="{BB962C8B-B14F-4D97-AF65-F5344CB8AC3E}">
        <p14:creationId xmlns:p14="http://schemas.microsoft.com/office/powerpoint/2010/main" val="1280013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45A-866D-93EF-4FD4-40BE5D6EEC85}"/>
              </a:ext>
            </a:extLst>
          </p:cNvPr>
          <p:cNvSpPr>
            <a:spLocks noGrp="1"/>
          </p:cNvSpPr>
          <p:nvPr>
            <p:ph type="title"/>
          </p:nvPr>
        </p:nvSpPr>
        <p:spPr>
          <a:xfrm>
            <a:off x="0" y="1"/>
            <a:ext cx="12192000" cy="975359"/>
          </a:xfrm>
        </p:spPr>
        <p:txBody>
          <a:bodyPr>
            <a:normAutofit/>
          </a:bodyPr>
          <a:lstStyle/>
          <a:p>
            <a:r>
              <a:rPr lang="en-US" b="1" dirty="0">
                <a:solidFill>
                  <a:srgbClr val="C00000"/>
                </a:solidFill>
              </a:rPr>
              <a:t>Aromatic Plant Extracts</a:t>
            </a:r>
          </a:p>
        </p:txBody>
      </p:sp>
      <p:sp>
        <p:nvSpPr>
          <p:cNvPr id="3" name="Content Placeholder 2">
            <a:extLst>
              <a:ext uri="{FF2B5EF4-FFF2-40B4-BE49-F238E27FC236}">
                <a16:creationId xmlns:a16="http://schemas.microsoft.com/office/drawing/2014/main" id="{8E416AFB-6135-F0AE-5EF1-50D800C355E2}"/>
              </a:ext>
            </a:extLst>
          </p:cNvPr>
          <p:cNvSpPr>
            <a:spLocks noGrp="1"/>
          </p:cNvSpPr>
          <p:nvPr>
            <p:ph idx="1"/>
          </p:nvPr>
        </p:nvSpPr>
        <p:spPr>
          <a:xfrm>
            <a:off x="0" y="975360"/>
            <a:ext cx="12192000" cy="5882639"/>
          </a:xfrm>
          <a:solidFill>
            <a:schemeClr val="accent6">
              <a:lumMod val="40000"/>
              <a:lumOff val="60000"/>
            </a:schemeClr>
          </a:solidFill>
        </p:spPr>
        <p:txBody>
          <a:bodyPr>
            <a:normAutofit/>
          </a:bodyPr>
          <a:lstStyle/>
          <a:p>
            <a:r>
              <a:rPr lang="en-US" dirty="0"/>
              <a:t>1. Concrete</a:t>
            </a:r>
          </a:p>
          <a:p>
            <a:r>
              <a:rPr lang="en-US" dirty="0"/>
              <a:t>2. Absolutes</a:t>
            </a:r>
          </a:p>
          <a:p>
            <a:r>
              <a:rPr lang="en-US" dirty="0"/>
              <a:t>3. Resinoids</a:t>
            </a:r>
          </a:p>
          <a:p>
            <a:r>
              <a:rPr lang="en-US" dirty="0"/>
              <a:t>4. </a:t>
            </a:r>
            <a:r>
              <a:rPr lang="en-US" dirty="0" err="1"/>
              <a:t>Hydrodistillation</a:t>
            </a:r>
            <a:endParaRPr lang="en-US" dirty="0"/>
          </a:p>
          <a:p>
            <a:r>
              <a:rPr lang="en-US" dirty="0"/>
              <a:t>5. Essential Oil Extraction by Expression</a:t>
            </a:r>
          </a:p>
          <a:p>
            <a:pPr algn="justLow"/>
            <a:r>
              <a:rPr lang="en-US" b="1" dirty="0">
                <a:latin typeface="Aldhabi" panose="01000000000000000000" pitchFamily="2" charset="-78"/>
                <a:cs typeface="Aldhabi" panose="01000000000000000000" pitchFamily="2" charset="-78"/>
              </a:rPr>
              <a:t>In order to isolate essential oils by </a:t>
            </a:r>
            <a:r>
              <a:rPr lang="en-US" b="1" dirty="0" err="1">
                <a:latin typeface="Aldhabi" panose="01000000000000000000" pitchFamily="2" charset="-78"/>
                <a:cs typeface="Aldhabi" panose="01000000000000000000" pitchFamily="2" charset="-78"/>
              </a:rPr>
              <a:t>hydrodistillation</a:t>
            </a:r>
            <a:r>
              <a:rPr lang="en-US" b="1" dirty="0">
                <a:latin typeface="Aldhabi" panose="01000000000000000000" pitchFamily="2" charset="-78"/>
                <a:cs typeface="Aldhabi" panose="01000000000000000000" pitchFamily="2" charset="-78"/>
              </a:rPr>
              <a:t>, the aromatic</a:t>
            </a:r>
            <a:r>
              <a:rPr lang="ar-IQ" b="1" dirty="0">
                <a:latin typeface="Aldhabi" panose="01000000000000000000" pitchFamily="2" charset="-78"/>
                <a:cs typeface="Aldhabi" panose="01000000000000000000" pitchFamily="2" charset="-78"/>
              </a:rPr>
              <a:t> </a:t>
            </a:r>
            <a:r>
              <a:rPr lang="en-US" b="1" dirty="0">
                <a:latin typeface="Aldhabi" panose="01000000000000000000" pitchFamily="2" charset="-78"/>
                <a:cs typeface="Aldhabi" panose="01000000000000000000" pitchFamily="2" charset="-78"/>
              </a:rPr>
              <a:t>plant material is packed in a still and a sufficient quantity of water is</a:t>
            </a:r>
            <a:r>
              <a:rPr lang="ar-IQ" b="1" dirty="0">
                <a:latin typeface="Aldhabi" panose="01000000000000000000" pitchFamily="2" charset="-78"/>
                <a:cs typeface="Aldhabi" panose="01000000000000000000" pitchFamily="2" charset="-78"/>
              </a:rPr>
              <a:t> </a:t>
            </a:r>
            <a:r>
              <a:rPr lang="en-US" b="1" dirty="0">
                <a:latin typeface="Aldhabi" panose="01000000000000000000" pitchFamily="2" charset="-78"/>
                <a:cs typeface="Aldhabi" panose="01000000000000000000" pitchFamily="2" charset="-78"/>
              </a:rPr>
              <a:t>added and brought to a boil; alternatively, live steam is injected into the</a:t>
            </a:r>
            <a:r>
              <a:rPr lang="ar-IQ" b="1" dirty="0">
                <a:latin typeface="Aldhabi" panose="01000000000000000000" pitchFamily="2" charset="-78"/>
                <a:cs typeface="Aldhabi" panose="01000000000000000000" pitchFamily="2" charset="-78"/>
              </a:rPr>
              <a:t> </a:t>
            </a:r>
            <a:r>
              <a:rPr lang="en-US" b="1" dirty="0">
                <a:latin typeface="Aldhabi" panose="01000000000000000000" pitchFamily="2" charset="-78"/>
                <a:cs typeface="Aldhabi" panose="01000000000000000000" pitchFamily="2" charset="-78"/>
              </a:rPr>
              <a:t>plant charge. Due to the influence of hot water and steam, the essential oil</a:t>
            </a:r>
            <a:r>
              <a:rPr lang="ar-IQ" b="1" dirty="0">
                <a:latin typeface="Aldhabi" panose="01000000000000000000" pitchFamily="2" charset="-78"/>
                <a:cs typeface="Aldhabi" panose="01000000000000000000" pitchFamily="2" charset="-78"/>
              </a:rPr>
              <a:t> </a:t>
            </a:r>
            <a:r>
              <a:rPr lang="en-US" b="1" dirty="0">
                <a:latin typeface="Aldhabi" panose="01000000000000000000" pitchFamily="2" charset="-78"/>
                <a:cs typeface="Aldhabi" panose="01000000000000000000" pitchFamily="2" charset="-78"/>
              </a:rPr>
              <a:t>is freed from the oil glands in the plant tissue. The vapor mixture of water</a:t>
            </a:r>
            <a:r>
              <a:rPr lang="ar-IQ" b="1" dirty="0">
                <a:latin typeface="Aldhabi" panose="01000000000000000000" pitchFamily="2" charset="-78"/>
                <a:cs typeface="Aldhabi" panose="01000000000000000000" pitchFamily="2" charset="-78"/>
              </a:rPr>
              <a:t> </a:t>
            </a:r>
            <a:r>
              <a:rPr lang="en-US" b="1" dirty="0">
                <a:latin typeface="Aldhabi" panose="01000000000000000000" pitchFamily="2" charset="-78"/>
                <a:cs typeface="Aldhabi" panose="01000000000000000000" pitchFamily="2" charset="-78"/>
              </a:rPr>
              <a:t>and oil is condensed by indirect cooling with water. From the </a:t>
            </a:r>
            <a:r>
              <a:rPr lang="en-US" b="1" dirty="0" err="1">
                <a:latin typeface="Aldhabi" panose="01000000000000000000" pitchFamily="2" charset="-78"/>
                <a:cs typeface="Aldhabi" panose="01000000000000000000" pitchFamily="2" charset="-78"/>
              </a:rPr>
              <a:t>condenser,distillate</a:t>
            </a:r>
            <a:r>
              <a:rPr lang="en-US" b="1" dirty="0">
                <a:latin typeface="Aldhabi" panose="01000000000000000000" pitchFamily="2" charset="-78"/>
                <a:cs typeface="Aldhabi" panose="01000000000000000000" pitchFamily="2" charset="-78"/>
              </a:rPr>
              <a:t> </a:t>
            </a:r>
            <a:r>
              <a:rPr lang="en-US" b="1" dirty="0" err="1">
                <a:latin typeface="Aldhabi" panose="01000000000000000000" pitchFamily="2" charset="-78"/>
                <a:cs typeface="Aldhabi" panose="01000000000000000000" pitchFamily="2" charset="-78"/>
              </a:rPr>
              <a:t>fl</a:t>
            </a:r>
            <a:r>
              <a:rPr lang="en-US" b="1" dirty="0">
                <a:latin typeface="Aldhabi" panose="01000000000000000000" pitchFamily="2" charset="-78"/>
                <a:cs typeface="Aldhabi" panose="01000000000000000000" pitchFamily="2" charset="-78"/>
              </a:rPr>
              <a:t> </a:t>
            </a:r>
            <a:r>
              <a:rPr lang="en-US" b="1" dirty="0" err="1">
                <a:latin typeface="Aldhabi" panose="01000000000000000000" pitchFamily="2" charset="-78"/>
                <a:cs typeface="Aldhabi" panose="01000000000000000000" pitchFamily="2" charset="-78"/>
              </a:rPr>
              <a:t>ows</a:t>
            </a:r>
            <a:r>
              <a:rPr lang="en-US" b="1" dirty="0">
                <a:latin typeface="Aldhabi" panose="01000000000000000000" pitchFamily="2" charset="-78"/>
                <a:cs typeface="Aldhabi" panose="01000000000000000000" pitchFamily="2" charset="-78"/>
              </a:rPr>
              <a:t> into a separator, where oil separates automatically from</a:t>
            </a:r>
            <a:r>
              <a:rPr lang="ar-IQ" b="1" dirty="0">
                <a:latin typeface="Aldhabi" panose="01000000000000000000" pitchFamily="2" charset="-78"/>
                <a:cs typeface="Aldhabi" panose="01000000000000000000" pitchFamily="2" charset="-78"/>
              </a:rPr>
              <a:t> </a:t>
            </a:r>
            <a:r>
              <a:rPr lang="en-US" b="1" dirty="0">
                <a:latin typeface="Aldhabi" panose="01000000000000000000" pitchFamily="2" charset="-78"/>
                <a:cs typeface="Aldhabi" panose="01000000000000000000" pitchFamily="2" charset="-78"/>
              </a:rPr>
              <a:t>the distillate water.</a:t>
            </a:r>
          </a:p>
          <a:p>
            <a:endParaRPr lang="en-US" dirty="0"/>
          </a:p>
        </p:txBody>
      </p:sp>
    </p:spTree>
    <p:extLst>
      <p:ext uri="{BB962C8B-B14F-4D97-AF65-F5344CB8AC3E}">
        <p14:creationId xmlns:p14="http://schemas.microsoft.com/office/powerpoint/2010/main" val="23204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E70766-8420-5644-DF43-48B28776655B}"/>
              </a:ext>
            </a:extLst>
          </p:cNvPr>
          <p:cNvSpPr>
            <a:spLocks noGrp="1"/>
          </p:cNvSpPr>
          <p:nvPr>
            <p:ph idx="1"/>
          </p:nvPr>
        </p:nvSpPr>
        <p:spPr>
          <a:xfrm>
            <a:off x="0" y="0"/>
            <a:ext cx="12192000" cy="6857999"/>
          </a:xfrm>
          <a:solidFill>
            <a:schemeClr val="accent6">
              <a:lumMod val="20000"/>
              <a:lumOff val="80000"/>
            </a:schemeClr>
          </a:solidFill>
        </p:spPr>
        <p:txBody>
          <a:bodyPr>
            <a:normAutofit/>
          </a:bodyPr>
          <a:lstStyle/>
          <a:p>
            <a:pPr algn="just"/>
            <a:r>
              <a:rPr lang="en-US" sz="2000" b="1" dirty="0">
                <a:solidFill>
                  <a:srgbClr val="C00000"/>
                </a:solidFill>
              </a:rPr>
              <a:t>A. Water distillation: </a:t>
            </a:r>
            <a:r>
              <a:rPr lang="en-US" sz="2000" dirty="0"/>
              <a:t>In this method, the material is completely immersed in water, which is boiled by applying heat by direct fi re, steam jacket, closed steam jacket, closed steam coil or open steam coil. The main characteristic of this process is that there is direct contact between boiling water and plant material. The laboratory apparatus recommended for trial distillations is the Clevenger system. Figure: Clevenger-type laboratory-scale </a:t>
            </a:r>
            <a:r>
              <a:rPr lang="en-US" sz="2000" dirty="0" err="1"/>
              <a:t>hydrodistillation</a:t>
            </a:r>
            <a:r>
              <a:rPr lang="en-US" sz="2000" dirty="0"/>
              <a:t> apparatus.</a:t>
            </a:r>
            <a:endParaRPr lang="ar-IQ" sz="2000" dirty="0"/>
          </a:p>
          <a:p>
            <a:pPr algn="just"/>
            <a:r>
              <a:rPr lang="en-US" sz="2000" dirty="0"/>
              <a:t> </a:t>
            </a:r>
            <a:r>
              <a:rPr lang="en-US" sz="2000" b="1" dirty="0">
                <a:solidFill>
                  <a:srgbClr val="C00000"/>
                </a:solidFill>
              </a:rPr>
              <a:t>B. Water and steam distillation: </a:t>
            </a:r>
            <a:r>
              <a:rPr lang="en-US" sz="2000" dirty="0"/>
              <a:t>In water and steam distillation, the steam can be generated either in boiler or within the still. water and steam distillation does not require a great deal more capital expenditure than water distillation. Also, the equipment used is generally similar to that used in water distillation, but the plant material is supported above the boiling water on a perforated grid. </a:t>
            </a:r>
            <a:endParaRPr lang="ar-IQ" sz="2000" dirty="0"/>
          </a:p>
          <a:p>
            <a:pPr algn="just"/>
            <a:r>
              <a:rPr lang="en-US" sz="2000" b="1" dirty="0">
                <a:solidFill>
                  <a:srgbClr val="C00000"/>
                </a:solidFill>
              </a:rPr>
              <a:t>C. Direct steam distillation: </a:t>
            </a:r>
            <a:r>
              <a:rPr lang="en-US" sz="2000" dirty="0"/>
              <a:t>As the name suggests, direct steam distillation is the process of distilling plant material with steam generated outside the still in a satellite steam generator generally referred to as a boiler. As in water and steam distillation, the plant material is supported on a perforated grid above the steam inlet. A real advantage of satellite steam generation is that the amount of steam can be readily controlled. Because steam is generated in a satellite boil</a:t>
            </a:r>
            <a:r>
              <a:rPr lang="ar-IQ" sz="2000" dirty="0"/>
              <a:t>ش</a:t>
            </a:r>
            <a:r>
              <a:rPr lang="en-US" sz="2000" dirty="0"/>
              <a:t>er, the plant material is heated no higher is the most widely accepted process for the production of essential oils on large scale. Throughout the flavor and fragrance supply business, it is a standard practice.</a:t>
            </a:r>
          </a:p>
        </p:txBody>
      </p:sp>
    </p:spTree>
    <p:extLst>
      <p:ext uri="{BB962C8B-B14F-4D97-AF65-F5344CB8AC3E}">
        <p14:creationId xmlns:p14="http://schemas.microsoft.com/office/powerpoint/2010/main" val="1022853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4E28FC-9278-A192-0C61-121E590E3E2E}"/>
              </a:ext>
            </a:extLst>
          </p:cNvPr>
          <p:cNvSpPr>
            <a:spLocks noGrp="1"/>
          </p:cNvSpPr>
          <p:nvPr>
            <p:ph idx="1"/>
          </p:nvPr>
        </p:nvSpPr>
        <p:spPr>
          <a:xfrm>
            <a:off x="0" y="0"/>
            <a:ext cx="12192000" cy="6858000"/>
          </a:xfrm>
          <a:solidFill>
            <a:schemeClr val="accent5">
              <a:lumMod val="20000"/>
              <a:lumOff val="80000"/>
            </a:schemeClr>
          </a:solidFill>
        </p:spPr>
        <p:txBody>
          <a:bodyPr/>
          <a:lstStyle/>
          <a:p>
            <a:pPr algn="just"/>
            <a:r>
              <a:rPr lang="en-US" b="1" dirty="0">
                <a:solidFill>
                  <a:srgbClr val="C00000"/>
                </a:solidFill>
              </a:rPr>
              <a:t>5- Essential Oil Extraction by Expression:</a:t>
            </a:r>
            <a:endParaRPr lang="ar-IQ" b="1" dirty="0">
              <a:solidFill>
                <a:srgbClr val="C00000"/>
              </a:solidFill>
            </a:endParaRPr>
          </a:p>
          <a:p>
            <a:pPr algn="just"/>
            <a:r>
              <a:rPr lang="en-US" dirty="0"/>
              <a:t> </a:t>
            </a:r>
            <a:r>
              <a:rPr lang="en-US" sz="2000" b="1" dirty="0"/>
              <a:t>Expression or cold pressing, as it is also known, is only used in the production of citrus oils. The term expression refers to any physical process in which the essential oil glands in the peel are crushed or broken to release the oil. One method that was practiced many years ago, particularly in Sicily (</a:t>
            </a:r>
            <a:r>
              <a:rPr lang="en-US" sz="2000" b="1" dirty="0" err="1"/>
              <a:t>spugna</a:t>
            </a:r>
            <a:r>
              <a:rPr lang="en-US" sz="2000" b="1" dirty="0"/>
              <a:t> method), commenced with halving the citrus fruit followed by pulp removal with the aid of sharpened spoon-knife (known as </a:t>
            </a:r>
            <a:r>
              <a:rPr lang="en-US" sz="2000" b="1" dirty="0" err="1"/>
              <a:t>arastrello</a:t>
            </a:r>
            <a:r>
              <a:rPr lang="en-US" sz="2000" b="1" dirty="0"/>
              <a:t>). The oil was removed from the peel either by pressing the peel against a hard object of baked clay (</a:t>
            </a:r>
            <a:r>
              <a:rPr lang="en-US" sz="2000" b="1" dirty="0" err="1"/>
              <a:t>concolina</a:t>
            </a:r>
            <a:r>
              <a:rPr lang="en-US" sz="2000" b="1" dirty="0"/>
              <a:t>) which was placed under a large natural sponge or by bending the peel into the sponge. The oil emulsion absorbed by the sponge was removed by squeezing it into the </a:t>
            </a:r>
            <a:r>
              <a:rPr lang="en-US" sz="2000" b="1" dirty="0" err="1"/>
              <a:t>concolina</a:t>
            </a:r>
            <a:r>
              <a:rPr lang="en-US" sz="2000" b="1" dirty="0"/>
              <a:t> or some other container. It is reported that oil produced this way contains more of the fruit odor character than oil produced by any other method.</a:t>
            </a:r>
            <a:endParaRPr lang="ar-IQ" sz="2000" b="1" dirty="0"/>
          </a:p>
          <a:p>
            <a:pPr algn="just"/>
            <a:r>
              <a:rPr lang="en-US" dirty="0"/>
              <a:t> </a:t>
            </a:r>
            <a:r>
              <a:rPr lang="en-US" b="1" dirty="0">
                <a:solidFill>
                  <a:srgbClr val="C00000"/>
                </a:solidFill>
              </a:rPr>
              <a:t>Experiments (1):- </a:t>
            </a:r>
            <a:r>
              <a:rPr lang="en-US" sz="2000" b="1" dirty="0"/>
              <a:t>Preparation of water extracts: 1) 50 g of dried plant parts could be taken such as</a:t>
            </a:r>
            <a:r>
              <a:rPr lang="ar-IQ" sz="2000" b="1" dirty="0"/>
              <a:t> </a:t>
            </a:r>
            <a:r>
              <a:rPr lang="en-US" sz="2000" b="1" dirty="0"/>
              <a:t>(Nerium oleander, Vinca rosa), and put it in 250ml of Boiled sterilized distilled water with continuums stirring until it cool down. 2) Filtrate the resulted solution with filter paper and replace it in closed sterilized container prior to be stored in the fridge until use.</a:t>
            </a:r>
          </a:p>
        </p:txBody>
      </p:sp>
    </p:spTree>
    <p:extLst>
      <p:ext uri="{BB962C8B-B14F-4D97-AF65-F5344CB8AC3E}">
        <p14:creationId xmlns:p14="http://schemas.microsoft.com/office/powerpoint/2010/main" val="3006645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6548F2-E6A1-74D9-EAD5-AE6B82293FB5}"/>
              </a:ext>
            </a:extLst>
          </p:cNvPr>
          <p:cNvSpPr>
            <a:spLocks noGrp="1"/>
          </p:cNvSpPr>
          <p:nvPr>
            <p:ph idx="1"/>
          </p:nvPr>
        </p:nvSpPr>
        <p:spPr>
          <a:xfrm>
            <a:off x="104503" y="104502"/>
            <a:ext cx="12087497" cy="6688183"/>
          </a:xfrm>
          <a:solidFill>
            <a:schemeClr val="accent5">
              <a:lumMod val="20000"/>
              <a:lumOff val="80000"/>
            </a:schemeClr>
          </a:solidFill>
        </p:spPr>
        <p:txBody>
          <a:bodyPr>
            <a:normAutofit fontScale="92500" lnSpcReduction="10000"/>
          </a:bodyPr>
          <a:lstStyle/>
          <a:p>
            <a:pPr algn="just"/>
            <a:r>
              <a:rPr lang="en-US" b="1" dirty="0">
                <a:solidFill>
                  <a:srgbClr val="C00000"/>
                </a:solidFill>
              </a:rPr>
              <a:t>Experiments (2):- </a:t>
            </a:r>
            <a:r>
              <a:rPr lang="en-US" dirty="0">
                <a:solidFill>
                  <a:schemeClr val="accent6">
                    <a:lumMod val="75000"/>
                  </a:schemeClr>
                </a:solidFill>
              </a:rPr>
              <a:t>Preparation of alcoholic extracts: </a:t>
            </a:r>
            <a:endParaRPr lang="ar-IQ" dirty="0">
              <a:solidFill>
                <a:schemeClr val="accent6">
                  <a:lumMod val="75000"/>
                </a:schemeClr>
              </a:solidFill>
            </a:endParaRPr>
          </a:p>
          <a:p>
            <a:pPr algn="just"/>
            <a:r>
              <a:rPr lang="en-US" b="1" dirty="0">
                <a:solidFill>
                  <a:srgbClr val="FF0000"/>
                </a:solidFill>
                <a:latin typeface="Aldhabi" panose="01000000000000000000" pitchFamily="2" charset="-78"/>
                <a:cs typeface="Aldhabi" panose="01000000000000000000" pitchFamily="2" charset="-78"/>
              </a:rPr>
              <a:t>1.</a:t>
            </a:r>
            <a:r>
              <a:rPr lang="en-US" b="1" dirty="0">
                <a:latin typeface="Aldhabi" panose="01000000000000000000" pitchFamily="2" charset="-78"/>
                <a:cs typeface="Aldhabi" panose="01000000000000000000" pitchFamily="2" charset="-78"/>
              </a:rPr>
              <a:t> Followed the same method in 1 but replace the boiled water with ethanol. Separating funnel used in this experiment with continuous </a:t>
            </a:r>
            <a:r>
              <a:rPr lang="en-US" b="1" dirty="0" err="1">
                <a:latin typeface="Aldhabi" panose="01000000000000000000" pitchFamily="2" charset="-78"/>
                <a:cs typeface="Aldhabi" panose="01000000000000000000" pitchFamily="2" charset="-78"/>
              </a:rPr>
              <a:t>stirling</a:t>
            </a:r>
            <a:r>
              <a:rPr lang="en-US" b="1" dirty="0">
                <a:latin typeface="Aldhabi" panose="01000000000000000000" pitchFamily="2" charset="-78"/>
                <a:cs typeface="Aldhabi" panose="01000000000000000000" pitchFamily="2" charset="-78"/>
              </a:rPr>
              <a:t> for 24-48 hr. </a:t>
            </a:r>
            <a:endParaRPr lang="ar-IQ" b="1" dirty="0">
              <a:latin typeface="Aldhabi" panose="01000000000000000000" pitchFamily="2" charset="-78"/>
              <a:cs typeface="Aldhabi" panose="01000000000000000000" pitchFamily="2" charset="-78"/>
            </a:endParaRPr>
          </a:p>
          <a:p>
            <a:pPr algn="just"/>
            <a:r>
              <a:rPr lang="en-US" b="1" dirty="0">
                <a:solidFill>
                  <a:srgbClr val="FF0000"/>
                </a:solidFill>
                <a:latin typeface="Aldhabi" panose="01000000000000000000" pitchFamily="2" charset="-78"/>
                <a:cs typeface="Aldhabi" panose="01000000000000000000" pitchFamily="2" charset="-78"/>
              </a:rPr>
              <a:t>2. </a:t>
            </a:r>
            <a:r>
              <a:rPr lang="en-US" b="1" dirty="0" err="1">
                <a:latin typeface="Aldhabi" panose="01000000000000000000" pitchFamily="2" charset="-78"/>
                <a:cs typeface="Aldhabi" panose="01000000000000000000" pitchFamily="2" charset="-78"/>
              </a:rPr>
              <a:t>Saxhlet</a:t>
            </a:r>
            <a:r>
              <a:rPr lang="en-US" b="1" dirty="0">
                <a:latin typeface="Aldhabi" panose="01000000000000000000" pitchFamily="2" charset="-78"/>
                <a:cs typeface="Aldhabi" panose="01000000000000000000" pitchFamily="2" charset="-78"/>
              </a:rPr>
              <a:t> apparatus used in this method for extraction and the same amount of dried plant parts and alcohol used in this apparatus for 6-8 hr. then filtrate the extract resulted which should be put in sterilized container in the fridge until used.</a:t>
            </a:r>
            <a:endParaRPr lang="ar-IQ" b="1" dirty="0">
              <a:latin typeface="Aldhabi" panose="01000000000000000000" pitchFamily="2" charset="-78"/>
              <a:cs typeface="Aldhabi" panose="01000000000000000000" pitchFamily="2" charset="-78"/>
            </a:endParaRPr>
          </a:p>
          <a:p>
            <a:pPr algn="just"/>
            <a:r>
              <a:rPr lang="en-US" b="1" dirty="0">
                <a:solidFill>
                  <a:srgbClr val="C00000"/>
                </a:solidFill>
              </a:rPr>
              <a:t> Experiments (3): </a:t>
            </a:r>
            <a:r>
              <a:rPr lang="en-US" dirty="0">
                <a:solidFill>
                  <a:schemeClr val="accent6">
                    <a:lumMod val="75000"/>
                  </a:schemeClr>
                </a:solidFill>
              </a:rPr>
              <a:t>Extraction of oil (Essential oils) </a:t>
            </a:r>
            <a:endParaRPr lang="ar-IQ" dirty="0">
              <a:solidFill>
                <a:schemeClr val="accent6">
                  <a:lumMod val="75000"/>
                </a:schemeClr>
              </a:solidFill>
            </a:endParaRPr>
          </a:p>
          <a:p>
            <a:pPr algn="just"/>
            <a:r>
              <a:rPr lang="en-US" b="1" dirty="0">
                <a:solidFill>
                  <a:srgbClr val="FF0000"/>
                </a:solidFill>
                <a:latin typeface="Aldhabi" panose="01000000000000000000" pitchFamily="2" charset="-78"/>
                <a:cs typeface="Aldhabi" panose="01000000000000000000" pitchFamily="2" charset="-78"/>
              </a:rPr>
              <a:t>1)</a:t>
            </a:r>
            <a:r>
              <a:rPr lang="en-US" b="1" dirty="0">
                <a:latin typeface="Aldhabi" panose="01000000000000000000" pitchFamily="2" charset="-78"/>
                <a:cs typeface="Aldhabi" panose="01000000000000000000" pitchFamily="2" charset="-78"/>
              </a:rPr>
              <a:t> Take 50 g from Aromatic plant such as: Linum </a:t>
            </a:r>
            <a:r>
              <a:rPr lang="en-US" b="1" dirty="0" err="1">
                <a:latin typeface="Aldhabi" panose="01000000000000000000" pitchFamily="2" charset="-78"/>
                <a:cs typeface="Aldhabi" panose="01000000000000000000" pitchFamily="2" charset="-78"/>
              </a:rPr>
              <a:t>usitatissimum</a:t>
            </a:r>
            <a:r>
              <a:rPr lang="en-US" b="1" dirty="0">
                <a:latin typeface="Aldhabi" panose="01000000000000000000" pitchFamily="2" charset="-78"/>
                <a:cs typeface="Aldhabi" panose="01000000000000000000" pitchFamily="2" charset="-78"/>
              </a:rPr>
              <a:t>, Nigella sativa, Sesamum orientale.</a:t>
            </a:r>
            <a:endParaRPr lang="ar-IQ" b="1" dirty="0">
              <a:latin typeface="Aldhabi" panose="01000000000000000000" pitchFamily="2" charset="-78"/>
              <a:cs typeface="Aldhabi" panose="01000000000000000000" pitchFamily="2" charset="-78"/>
            </a:endParaRPr>
          </a:p>
          <a:p>
            <a:pPr algn="just"/>
            <a:r>
              <a:rPr lang="en-US" b="1" dirty="0">
                <a:latin typeface="Aldhabi" panose="01000000000000000000" pitchFamily="2" charset="-78"/>
                <a:cs typeface="Aldhabi" panose="01000000000000000000" pitchFamily="2" charset="-78"/>
              </a:rPr>
              <a:t> </a:t>
            </a:r>
            <a:r>
              <a:rPr lang="en-US" b="1" dirty="0">
                <a:solidFill>
                  <a:srgbClr val="FF0000"/>
                </a:solidFill>
                <a:latin typeface="Aldhabi" panose="01000000000000000000" pitchFamily="2" charset="-78"/>
                <a:cs typeface="Aldhabi" panose="01000000000000000000" pitchFamily="2" charset="-78"/>
              </a:rPr>
              <a:t>2)</a:t>
            </a:r>
            <a:r>
              <a:rPr lang="en-US" b="1" dirty="0">
                <a:latin typeface="Aldhabi" panose="01000000000000000000" pitchFamily="2" charset="-78"/>
                <a:cs typeface="Aldhabi" panose="01000000000000000000" pitchFamily="2" charset="-78"/>
              </a:rPr>
              <a:t> 250 ml of Hexane added and replace it in the continuous extractor or steam </a:t>
            </a:r>
            <a:r>
              <a:rPr lang="en-US" b="1" dirty="0" err="1">
                <a:latin typeface="Aldhabi" panose="01000000000000000000" pitchFamily="2" charset="-78"/>
                <a:cs typeface="Aldhabi" panose="01000000000000000000" pitchFamily="2" charset="-78"/>
              </a:rPr>
              <a:t>distillators</a:t>
            </a:r>
            <a:r>
              <a:rPr lang="en-US" b="1" dirty="0">
                <a:latin typeface="Aldhabi" panose="01000000000000000000" pitchFamily="2" charset="-78"/>
                <a:cs typeface="Aldhabi" panose="01000000000000000000" pitchFamily="2" charset="-78"/>
              </a:rPr>
              <a:t>.</a:t>
            </a:r>
            <a:endParaRPr lang="ar-IQ" b="1" dirty="0">
              <a:latin typeface="Aldhabi" panose="01000000000000000000" pitchFamily="2" charset="-78"/>
              <a:cs typeface="Aldhabi" panose="01000000000000000000" pitchFamily="2" charset="-78"/>
            </a:endParaRPr>
          </a:p>
          <a:p>
            <a:pPr algn="just"/>
            <a:r>
              <a:rPr lang="en-US" b="1" dirty="0">
                <a:latin typeface="Aldhabi" panose="01000000000000000000" pitchFamily="2" charset="-78"/>
                <a:cs typeface="Aldhabi" panose="01000000000000000000" pitchFamily="2" charset="-78"/>
              </a:rPr>
              <a:t> </a:t>
            </a:r>
            <a:r>
              <a:rPr lang="en-US" b="1" dirty="0">
                <a:solidFill>
                  <a:srgbClr val="FF0000"/>
                </a:solidFill>
                <a:latin typeface="Aldhabi" panose="01000000000000000000" pitchFamily="2" charset="-78"/>
                <a:cs typeface="Aldhabi" panose="01000000000000000000" pitchFamily="2" charset="-78"/>
              </a:rPr>
              <a:t>3) </a:t>
            </a:r>
            <a:r>
              <a:rPr lang="en-US" b="1" dirty="0">
                <a:latin typeface="Aldhabi" panose="01000000000000000000" pitchFamily="2" charset="-78"/>
                <a:cs typeface="Aldhabi" panose="01000000000000000000" pitchFamily="2" charset="-78"/>
              </a:rPr>
              <a:t>Collect </a:t>
            </a:r>
            <a:r>
              <a:rPr lang="en-US" b="1" dirty="0" err="1">
                <a:latin typeface="Aldhabi" panose="01000000000000000000" pitchFamily="2" charset="-78"/>
                <a:cs typeface="Aldhabi" panose="01000000000000000000" pitchFamily="2" charset="-78"/>
              </a:rPr>
              <a:t>theresulted</a:t>
            </a:r>
            <a:r>
              <a:rPr lang="en-US" b="1" dirty="0">
                <a:latin typeface="Aldhabi" panose="01000000000000000000" pitchFamily="2" charset="-78"/>
                <a:cs typeface="Aldhabi" panose="01000000000000000000" pitchFamily="2" charset="-78"/>
              </a:rPr>
              <a:t> oil in the flask and keep it in the fridge until use.</a:t>
            </a:r>
            <a:endParaRPr lang="ar-IQ" b="1" dirty="0">
              <a:latin typeface="Aldhabi" panose="01000000000000000000" pitchFamily="2" charset="-78"/>
              <a:cs typeface="Aldhabi" panose="01000000000000000000" pitchFamily="2" charset="-78"/>
            </a:endParaRPr>
          </a:p>
          <a:p>
            <a:pPr algn="just"/>
            <a:r>
              <a:rPr lang="en-US" dirty="0"/>
              <a:t> </a:t>
            </a:r>
            <a:r>
              <a:rPr lang="en-US" b="1" dirty="0">
                <a:solidFill>
                  <a:srgbClr val="C00000"/>
                </a:solidFill>
              </a:rPr>
              <a:t>Experiments (4): </a:t>
            </a:r>
            <a:r>
              <a:rPr lang="en-US" dirty="0">
                <a:solidFill>
                  <a:schemeClr val="accent6">
                    <a:lumMod val="75000"/>
                  </a:schemeClr>
                </a:solidFill>
              </a:rPr>
              <a:t>Extraction of volatile oils: (Eucalyptus sp., Myrtus communis)</a:t>
            </a:r>
            <a:endParaRPr lang="ar-IQ" dirty="0">
              <a:solidFill>
                <a:schemeClr val="accent6">
                  <a:lumMod val="75000"/>
                </a:schemeClr>
              </a:solidFill>
            </a:endParaRPr>
          </a:p>
          <a:p>
            <a:pPr algn="just"/>
            <a:r>
              <a:rPr lang="en-US" dirty="0"/>
              <a:t> </a:t>
            </a:r>
            <a:r>
              <a:rPr lang="en-US" b="1" dirty="0">
                <a:solidFill>
                  <a:srgbClr val="FF0000"/>
                </a:solidFill>
                <a:latin typeface="Aldhabi" panose="01000000000000000000" pitchFamily="2" charset="-78"/>
                <a:cs typeface="Aldhabi" panose="01000000000000000000" pitchFamily="2" charset="-78"/>
              </a:rPr>
              <a:t>1)</a:t>
            </a:r>
            <a:r>
              <a:rPr lang="en-US" b="1" dirty="0">
                <a:latin typeface="Aldhabi" panose="01000000000000000000" pitchFamily="2" charset="-78"/>
                <a:cs typeface="Aldhabi" panose="01000000000000000000" pitchFamily="2" charset="-78"/>
              </a:rPr>
              <a:t> 15 g of plant part (dried and in powder form) and 50 ml of Boiled distilled water adding to it with continuous </a:t>
            </a:r>
            <a:r>
              <a:rPr lang="en-US" b="1" dirty="0" err="1">
                <a:latin typeface="Aldhabi" panose="01000000000000000000" pitchFamily="2" charset="-78"/>
                <a:cs typeface="Aldhabi" panose="01000000000000000000" pitchFamily="2" charset="-78"/>
              </a:rPr>
              <a:t>stirling</a:t>
            </a:r>
            <a:r>
              <a:rPr lang="en-US" b="1" dirty="0">
                <a:latin typeface="Aldhabi" panose="01000000000000000000" pitchFamily="2" charset="-78"/>
                <a:cs typeface="Aldhabi" panose="01000000000000000000" pitchFamily="2" charset="-78"/>
              </a:rPr>
              <a:t> until it cool down.</a:t>
            </a:r>
            <a:endParaRPr lang="ar-IQ" b="1" dirty="0">
              <a:latin typeface="Aldhabi" panose="01000000000000000000" pitchFamily="2" charset="-78"/>
              <a:cs typeface="Aldhabi" panose="01000000000000000000" pitchFamily="2" charset="-78"/>
            </a:endParaRPr>
          </a:p>
          <a:p>
            <a:pPr algn="just"/>
            <a:r>
              <a:rPr lang="en-US" b="1" dirty="0">
                <a:solidFill>
                  <a:srgbClr val="FF0000"/>
                </a:solidFill>
                <a:latin typeface="Aldhabi" panose="01000000000000000000" pitchFamily="2" charset="-78"/>
                <a:cs typeface="Aldhabi" panose="01000000000000000000" pitchFamily="2" charset="-78"/>
              </a:rPr>
              <a:t>2) </a:t>
            </a:r>
            <a:r>
              <a:rPr lang="en-US" b="1" dirty="0">
                <a:latin typeface="Aldhabi" panose="01000000000000000000" pitchFamily="2" charset="-78"/>
                <a:cs typeface="Aldhabi" panose="01000000000000000000" pitchFamily="2" charset="-78"/>
              </a:rPr>
              <a:t>Filtrate the extract. </a:t>
            </a:r>
            <a:endParaRPr lang="ar-IQ" b="1" dirty="0">
              <a:latin typeface="Aldhabi" panose="01000000000000000000" pitchFamily="2" charset="-78"/>
              <a:cs typeface="Aldhabi" panose="01000000000000000000" pitchFamily="2" charset="-78"/>
            </a:endParaRPr>
          </a:p>
          <a:p>
            <a:pPr algn="just"/>
            <a:r>
              <a:rPr lang="en-US" b="1" dirty="0">
                <a:solidFill>
                  <a:srgbClr val="FF0000"/>
                </a:solidFill>
                <a:latin typeface="Aldhabi" panose="01000000000000000000" pitchFamily="2" charset="-78"/>
                <a:cs typeface="Aldhabi" panose="01000000000000000000" pitchFamily="2" charset="-78"/>
              </a:rPr>
              <a:t>3)</a:t>
            </a:r>
            <a:r>
              <a:rPr lang="en-US" b="1" dirty="0">
                <a:latin typeface="Aldhabi" panose="01000000000000000000" pitchFamily="2" charset="-78"/>
                <a:cs typeface="Aldhabi" panose="01000000000000000000" pitchFamily="2" charset="-78"/>
              </a:rPr>
              <a:t> Store the extract with sterilized clean container. </a:t>
            </a:r>
            <a:endParaRPr lang="ar-IQ" b="1" dirty="0">
              <a:latin typeface="Aldhabi" panose="01000000000000000000" pitchFamily="2" charset="-78"/>
              <a:cs typeface="Aldhabi" panose="01000000000000000000" pitchFamily="2" charset="-78"/>
            </a:endParaRPr>
          </a:p>
          <a:p>
            <a:pPr algn="just"/>
            <a:r>
              <a:rPr lang="en-US" b="1" dirty="0">
                <a:solidFill>
                  <a:srgbClr val="FF0000"/>
                </a:solidFill>
                <a:latin typeface="Aldhabi" panose="01000000000000000000" pitchFamily="2" charset="-78"/>
                <a:cs typeface="Aldhabi" panose="01000000000000000000" pitchFamily="2" charset="-78"/>
              </a:rPr>
              <a:t>4)</a:t>
            </a:r>
            <a:r>
              <a:rPr lang="en-US" b="1" dirty="0">
                <a:latin typeface="Aldhabi" panose="01000000000000000000" pitchFamily="2" charset="-78"/>
                <a:cs typeface="Aldhabi" panose="01000000000000000000" pitchFamily="2" charset="-78"/>
              </a:rPr>
              <a:t> 1 ml of the extract (water extract) take and one drop of the reagent added to it. </a:t>
            </a:r>
            <a:endParaRPr lang="ar-IQ" b="1" dirty="0">
              <a:latin typeface="Aldhabi" panose="01000000000000000000" pitchFamily="2" charset="-78"/>
              <a:cs typeface="Aldhabi" panose="01000000000000000000" pitchFamily="2" charset="-78"/>
            </a:endParaRPr>
          </a:p>
          <a:p>
            <a:pPr algn="just"/>
            <a:r>
              <a:rPr lang="en-US" b="1" dirty="0">
                <a:solidFill>
                  <a:srgbClr val="FF0000"/>
                </a:solidFill>
                <a:latin typeface="Aldhabi" panose="01000000000000000000" pitchFamily="2" charset="-78"/>
                <a:cs typeface="Aldhabi" panose="01000000000000000000" pitchFamily="2" charset="-78"/>
              </a:rPr>
              <a:t>5) </a:t>
            </a:r>
            <a:r>
              <a:rPr lang="en-US" b="1" dirty="0" err="1">
                <a:latin typeface="Aldhabi" panose="01000000000000000000" pitchFamily="2" charset="-78"/>
                <a:cs typeface="Aldhabi" panose="01000000000000000000" pitchFamily="2" charset="-78"/>
              </a:rPr>
              <a:t>Registar</a:t>
            </a:r>
            <a:r>
              <a:rPr lang="en-US" b="1" dirty="0">
                <a:latin typeface="Aldhabi" panose="01000000000000000000" pitchFamily="2" charset="-78"/>
                <a:cs typeface="Aldhabi" panose="01000000000000000000" pitchFamily="2" charset="-78"/>
              </a:rPr>
              <a:t> the reagents results .</a:t>
            </a:r>
          </a:p>
        </p:txBody>
      </p:sp>
    </p:spTree>
    <p:extLst>
      <p:ext uri="{BB962C8B-B14F-4D97-AF65-F5344CB8AC3E}">
        <p14:creationId xmlns:p14="http://schemas.microsoft.com/office/powerpoint/2010/main" val="632587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409CBC-8A5A-15D5-007A-14BC8E2B0623}"/>
              </a:ext>
            </a:extLst>
          </p:cNvPr>
          <p:cNvSpPr>
            <a:spLocks noGrp="1"/>
          </p:cNvSpPr>
          <p:nvPr>
            <p:ph idx="1"/>
          </p:nvPr>
        </p:nvSpPr>
        <p:spPr>
          <a:xfrm>
            <a:off x="0" y="0"/>
            <a:ext cx="12192000" cy="6858000"/>
          </a:xfrm>
        </p:spPr>
        <p:txBody>
          <a:bodyPr>
            <a:normAutofit/>
          </a:bodyPr>
          <a:lstStyle/>
          <a:p>
            <a:r>
              <a:rPr lang="en-US" sz="3600" b="1" dirty="0"/>
              <a:t>1 -Maceration:</a:t>
            </a:r>
          </a:p>
          <a:p>
            <a:r>
              <a:rPr lang="en-US" sz="3600" b="1" dirty="0"/>
              <a:t>2-Infusion:</a:t>
            </a:r>
          </a:p>
          <a:p>
            <a:r>
              <a:rPr lang="en-US" sz="3600" b="1" dirty="0"/>
              <a:t>3-Digestion:</a:t>
            </a:r>
          </a:p>
          <a:p>
            <a:r>
              <a:rPr lang="en-US" sz="3600" b="1" dirty="0"/>
              <a:t>4-Decoction:</a:t>
            </a:r>
          </a:p>
          <a:p>
            <a:r>
              <a:rPr lang="en-US" sz="3600" b="1" dirty="0"/>
              <a:t>5-Percolation:</a:t>
            </a:r>
          </a:p>
          <a:p>
            <a:r>
              <a:rPr lang="en-US" sz="3600" b="1" dirty="0"/>
              <a:t>6-Hot Continuous Extraction (Soxhlet):</a:t>
            </a:r>
          </a:p>
          <a:p>
            <a:r>
              <a:rPr lang="en-US" sz="3600" b="1" dirty="0"/>
              <a:t>7-Aqueous Alcoholic Extraction by Fermentation:</a:t>
            </a:r>
          </a:p>
          <a:p>
            <a:r>
              <a:rPr lang="en-US" sz="3600" b="1" dirty="0"/>
              <a:t>8-Counter-current Extraction: (CCE)</a:t>
            </a:r>
          </a:p>
          <a:p>
            <a:r>
              <a:rPr lang="en-US" sz="3600" b="1" dirty="0"/>
              <a:t>9-Ultrasound Extraction (Sonication):</a:t>
            </a:r>
          </a:p>
          <a:p>
            <a:r>
              <a:rPr lang="en-US" sz="3600" b="1" dirty="0"/>
              <a:t>10-Supercritical Fluid Extraction: </a:t>
            </a:r>
          </a:p>
          <a:p>
            <a:endParaRPr lang="en-US" sz="3600" b="1" dirty="0"/>
          </a:p>
        </p:txBody>
      </p:sp>
    </p:spTree>
    <p:extLst>
      <p:ext uri="{BB962C8B-B14F-4D97-AF65-F5344CB8AC3E}">
        <p14:creationId xmlns:p14="http://schemas.microsoft.com/office/powerpoint/2010/main" val="2002198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B5F651-C02B-FDC3-219D-D1645AD94905}"/>
              </a:ext>
            </a:extLst>
          </p:cNvPr>
          <p:cNvSpPr>
            <a:spLocks noGrp="1"/>
          </p:cNvSpPr>
          <p:nvPr>
            <p:ph idx="1"/>
          </p:nvPr>
        </p:nvSpPr>
        <p:spPr>
          <a:xfrm>
            <a:off x="0" y="77638"/>
            <a:ext cx="12192000" cy="6780361"/>
          </a:xfrm>
          <a:solidFill>
            <a:schemeClr val="accent6">
              <a:lumMod val="20000"/>
              <a:lumOff val="80000"/>
            </a:schemeClr>
          </a:solidFill>
        </p:spPr>
        <p:txBody>
          <a:bodyPr>
            <a:normAutofit/>
          </a:bodyPr>
          <a:lstStyle/>
          <a:p>
            <a:pPr algn="justLow"/>
            <a:r>
              <a:rPr lang="en-US" b="1" dirty="0">
                <a:solidFill>
                  <a:srgbClr val="C00000"/>
                </a:solidFill>
                <a:latin typeface="Aldhabi" panose="01000000000000000000" pitchFamily="2" charset="-78"/>
                <a:cs typeface="Aldhabi" panose="01000000000000000000" pitchFamily="2" charset="-78"/>
              </a:rPr>
              <a:t>Maceration:</a:t>
            </a:r>
            <a:r>
              <a:rPr lang="en-US" b="1" dirty="0">
                <a:latin typeface="Aldhabi" panose="01000000000000000000" pitchFamily="2" charset="-78"/>
                <a:cs typeface="Aldhabi" panose="01000000000000000000" pitchFamily="2" charset="-78"/>
              </a:rPr>
              <a:t> In this process, the whole or coarsely powdered crude drug is placed in a stoppered container with the solvent and allowed to stand at room temperature for a period of at least 3 days with frequent agitation until the soluble matter has dissolved. The mixture then is strained, the marc (the damp solid material) is pressed, and the combined liquids are clarified by filtration or decantation after standing.</a:t>
            </a:r>
          </a:p>
          <a:p>
            <a:pPr algn="justLow"/>
            <a:r>
              <a:rPr lang="en-US" b="1" dirty="0">
                <a:solidFill>
                  <a:srgbClr val="C00000"/>
                </a:solidFill>
                <a:latin typeface="Aldhabi" panose="01000000000000000000" pitchFamily="2" charset="-78"/>
                <a:cs typeface="Aldhabi" panose="01000000000000000000" pitchFamily="2" charset="-78"/>
              </a:rPr>
              <a:t> Infusion: </a:t>
            </a:r>
            <a:r>
              <a:rPr lang="en-US" b="1" dirty="0">
                <a:latin typeface="Aldhabi" panose="01000000000000000000" pitchFamily="2" charset="-78"/>
                <a:cs typeface="Aldhabi" panose="01000000000000000000" pitchFamily="2" charset="-78"/>
              </a:rPr>
              <a:t>Fresh infusions are prepared by macerating the crude drug for a short period of time with cold or boiling water. These are dilute solutions of the readily soluble constituents of crude drugs.</a:t>
            </a:r>
          </a:p>
          <a:p>
            <a:pPr algn="justLow"/>
            <a:r>
              <a:rPr lang="en-US" b="1" dirty="0">
                <a:latin typeface="Aldhabi" panose="01000000000000000000" pitchFamily="2" charset="-78"/>
                <a:cs typeface="Aldhabi" panose="01000000000000000000" pitchFamily="2" charset="-78"/>
              </a:rPr>
              <a:t> </a:t>
            </a:r>
            <a:r>
              <a:rPr lang="en-US" b="1" dirty="0">
                <a:solidFill>
                  <a:srgbClr val="C00000"/>
                </a:solidFill>
                <a:latin typeface="Aldhabi" panose="01000000000000000000" pitchFamily="2" charset="-78"/>
                <a:cs typeface="Aldhabi" panose="01000000000000000000" pitchFamily="2" charset="-78"/>
              </a:rPr>
              <a:t>Digestion:</a:t>
            </a:r>
            <a:r>
              <a:rPr lang="en-US" b="1" dirty="0">
                <a:latin typeface="Aldhabi" panose="01000000000000000000" pitchFamily="2" charset="-78"/>
                <a:cs typeface="Aldhabi" panose="01000000000000000000" pitchFamily="2" charset="-78"/>
              </a:rPr>
              <a:t> This is a form of maceration in which gentle heat is used during the process of</a:t>
            </a:r>
            <a:r>
              <a:rPr lang="ar-IQ" b="1" dirty="0">
                <a:latin typeface="Aldhabi" panose="01000000000000000000" pitchFamily="2" charset="-78"/>
                <a:cs typeface="Aldhabi" panose="01000000000000000000" pitchFamily="2" charset="-78"/>
              </a:rPr>
              <a:t> </a:t>
            </a:r>
            <a:r>
              <a:rPr lang="en-US" b="1" dirty="0">
                <a:latin typeface="Aldhabi" panose="01000000000000000000" pitchFamily="2" charset="-78"/>
                <a:cs typeface="Aldhabi" panose="01000000000000000000" pitchFamily="2" charset="-78"/>
              </a:rPr>
              <a:t> extraction. It is used when moderately elevated temperature is not objectionable. The solvent efficiency of the menstruum is thereby increased. Decoction: In this process.</a:t>
            </a:r>
            <a:endParaRPr lang="ar-IQ" b="1" dirty="0">
              <a:latin typeface="Aldhabi" panose="01000000000000000000" pitchFamily="2" charset="-78"/>
              <a:cs typeface="Aldhabi" panose="01000000000000000000" pitchFamily="2" charset="-78"/>
            </a:endParaRPr>
          </a:p>
          <a:p>
            <a:pPr algn="justLow"/>
            <a:r>
              <a:rPr lang="en-US" b="1" dirty="0">
                <a:solidFill>
                  <a:srgbClr val="C00000"/>
                </a:solidFill>
                <a:latin typeface="Aldhabi" panose="01000000000000000000" pitchFamily="2" charset="-78"/>
                <a:cs typeface="Aldhabi" panose="01000000000000000000" pitchFamily="2" charset="-78"/>
              </a:rPr>
              <a:t>Decoction: </a:t>
            </a:r>
            <a:r>
              <a:rPr lang="en-US" b="1" dirty="0">
                <a:latin typeface="Aldhabi" panose="01000000000000000000" pitchFamily="2" charset="-78"/>
                <a:cs typeface="Aldhabi" panose="01000000000000000000" pitchFamily="2" charset="-78"/>
              </a:rPr>
              <a:t>In this process, the crude drug is boiled in a specified volume</a:t>
            </a:r>
            <a:r>
              <a:rPr lang="ar-IQ" b="1" dirty="0">
                <a:latin typeface="Aldhabi" panose="01000000000000000000" pitchFamily="2" charset="-78"/>
                <a:cs typeface="Aldhabi" panose="01000000000000000000" pitchFamily="2" charset="-78"/>
              </a:rPr>
              <a:t> </a:t>
            </a:r>
            <a:r>
              <a:rPr lang="en-US" b="1" dirty="0">
                <a:latin typeface="Aldhabi" panose="01000000000000000000" pitchFamily="2" charset="-78"/>
                <a:cs typeface="Aldhabi" panose="01000000000000000000" pitchFamily="2" charset="-78"/>
              </a:rPr>
              <a:t>of water for a defined time; it is then cooled and strained or filtered. This</a:t>
            </a:r>
            <a:r>
              <a:rPr lang="ar-IQ" b="1" dirty="0">
                <a:latin typeface="Aldhabi" panose="01000000000000000000" pitchFamily="2" charset="-78"/>
                <a:cs typeface="Aldhabi" panose="01000000000000000000" pitchFamily="2" charset="-78"/>
              </a:rPr>
              <a:t> </a:t>
            </a:r>
            <a:r>
              <a:rPr lang="en-US" b="1" dirty="0">
                <a:latin typeface="Aldhabi" panose="01000000000000000000" pitchFamily="2" charset="-78"/>
                <a:cs typeface="Aldhabi" panose="01000000000000000000" pitchFamily="2" charset="-78"/>
              </a:rPr>
              <a:t>procedure is suitable for extracting water- soluble, heat-stable</a:t>
            </a:r>
            <a:r>
              <a:rPr lang="ar-IQ" b="1" dirty="0">
                <a:latin typeface="Aldhabi" panose="01000000000000000000" pitchFamily="2" charset="-78"/>
                <a:cs typeface="Aldhabi" panose="01000000000000000000" pitchFamily="2" charset="-78"/>
              </a:rPr>
              <a:t> </a:t>
            </a:r>
            <a:r>
              <a:rPr lang="en-US" b="1" dirty="0">
                <a:latin typeface="Aldhabi" panose="01000000000000000000" pitchFamily="2" charset="-78"/>
                <a:cs typeface="Aldhabi" panose="01000000000000000000" pitchFamily="2" charset="-78"/>
              </a:rPr>
              <a:t>constituents.</a:t>
            </a:r>
          </a:p>
          <a:p>
            <a:pPr algn="justLow"/>
            <a:r>
              <a:rPr lang="en-US" b="1" dirty="0">
                <a:latin typeface="Aldhabi" panose="01000000000000000000" pitchFamily="2" charset="-78"/>
                <a:cs typeface="Aldhabi" panose="01000000000000000000" pitchFamily="2" charset="-78"/>
              </a:rPr>
              <a:t>This process is typically used in preparation of Ayurvedic extracts called</a:t>
            </a:r>
            <a:r>
              <a:rPr lang="ar-IQ" b="1" dirty="0">
                <a:latin typeface="Aldhabi" panose="01000000000000000000" pitchFamily="2" charset="-78"/>
                <a:cs typeface="Aldhabi" panose="01000000000000000000" pitchFamily="2" charset="-78"/>
              </a:rPr>
              <a:t> </a:t>
            </a:r>
            <a:r>
              <a:rPr lang="en-US" b="1" dirty="0">
                <a:latin typeface="Aldhabi" panose="01000000000000000000" pitchFamily="2" charset="-78"/>
                <a:cs typeface="Aldhabi" panose="01000000000000000000" pitchFamily="2" charset="-78"/>
              </a:rPr>
              <a:t>“</a:t>
            </a:r>
            <a:r>
              <a:rPr lang="en-US" b="1" dirty="0" err="1">
                <a:latin typeface="Aldhabi" panose="01000000000000000000" pitchFamily="2" charset="-78"/>
                <a:cs typeface="Aldhabi" panose="01000000000000000000" pitchFamily="2" charset="-78"/>
              </a:rPr>
              <a:t>quath</a:t>
            </a:r>
            <a:r>
              <a:rPr lang="en-US" b="1" dirty="0">
                <a:latin typeface="Aldhabi" panose="01000000000000000000" pitchFamily="2" charset="-78"/>
                <a:cs typeface="Aldhabi" panose="01000000000000000000" pitchFamily="2" charset="-78"/>
              </a:rPr>
              <a:t>” or “</a:t>
            </a:r>
            <a:r>
              <a:rPr lang="en-US" b="1" dirty="0" err="1">
                <a:latin typeface="Aldhabi" panose="01000000000000000000" pitchFamily="2" charset="-78"/>
                <a:cs typeface="Aldhabi" panose="01000000000000000000" pitchFamily="2" charset="-78"/>
              </a:rPr>
              <a:t>kawath</a:t>
            </a:r>
            <a:r>
              <a:rPr lang="en-US" b="1" dirty="0">
                <a:latin typeface="Aldhabi" panose="01000000000000000000" pitchFamily="2" charset="-78"/>
                <a:cs typeface="Aldhabi" panose="01000000000000000000" pitchFamily="2" charset="-78"/>
              </a:rPr>
              <a:t>”. The starting ratio of crude drug to water is fixed,</a:t>
            </a:r>
            <a:r>
              <a:rPr lang="ar-IQ" b="1" dirty="0">
                <a:latin typeface="Aldhabi" panose="01000000000000000000" pitchFamily="2" charset="-78"/>
                <a:cs typeface="Aldhabi" panose="01000000000000000000" pitchFamily="2" charset="-78"/>
              </a:rPr>
              <a:t> </a:t>
            </a:r>
            <a:r>
              <a:rPr lang="en-US" b="1" dirty="0">
                <a:latin typeface="Aldhabi" panose="01000000000000000000" pitchFamily="2" charset="-78"/>
                <a:cs typeface="Aldhabi" panose="01000000000000000000" pitchFamily="2" charset="-78"/>
              </a:rPr>
              <a:t>e.g.1:4 or 1:16; the volume is then brought down to one-fourth its original</a:t>
            </a:r>
            <a:r>
              <a:rPr lang="ar-IQ" b="1" dirty="0">
                <a:latin typeface="Aldhabi" panose="01000000000000000000" pitchFamily="2" charset="-78"/>
                <a:cs typeface="Aldhabi" panose="01000000000000000000" pitchFamily="2" charset="-78"/>
              </a:rPr>
              <a:t> </a:t>
            </a:r>
            <a:r>
              <a:rPr lang="en-US" b="1" dirty="0">
                <a:latin typeface="Aldhabi" panose="01000000000000000000" pitchFamily="2" charset="-78"/>
                <a:cs typeface="Aldhabi" panose="01000000000000000000" pitchFamily="2" charset="-78"/>
              </a:rPr>
              <a:t>volume by boiling during the extraction procedure. Then, the</a:t>
            </a:r>
            <a:r>
              <a:rPr lang="ar-IQ" b="1" dirty="0">
                <a:latin typeface="Aldhabi" panose="01000000000000000000" pitchFamily="2" charset="-78"/>
                <a:cs typeface="Aldhabi" panose="01000000000000000000" pitchFamily="2" charset="-78"/>
              </a:rPr>
              <a:t> </a:t>
            </a:r>
            <a:r>
              <a:rPr lang="en-US" b="1" dirty="0">
                <a:latin typeface="Aldhabi" panose="01000000000000000000" pitchFamily="2" charset="-78"/>
                <a:cs typeface="Aldhabi" panose="01000000000000000000" pitchFamily="2" charset="-78"/>
              </a:rPr>
              <a:t>concentrated extract is filtered and used as such or processed further</a:t>
            </a:r>
          </a:p>
        </p:txBody>
      </p:sp>
    </p:spTree>
    <p:extLst>
      <p:ext uri="{BB962C8B-B14F-4D97-AF65-F5344CB8AC3E}">
        <p14:creationId xmlns:p14="http://schemas.microsoft.com/office/powerpoint/2010/main" val="2752985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EF0D45-CA30-3750-8F38-F8A2E6D77A3B}"/>
              </a:ext>
            </a:extLst>
          </p:cNvPr>
          <p:cNvPicPr>
            <a:picLocks noGrp="1" noChangeAspect="1"/>
          </p:cNvPicPr>
          <p:nvPr>
            <p:ph idx="1"/>
          </p:nvPr>
        </p:nvPicPr>
        <p:blipFill>
          <a:blip r:embed="rId2"/>
          <a:stretch>
            <a:fillRect/>
          </a:stretch>
        </p:blipFill>
        <p:spPr>
          <a:xfrm rot="16200000">
            <a:off x="2029357" y="-439223"/>
            <a:ext cx="2589735" cy="6038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F17177CC-E412-A3DF-6F8C-4BC923F78C0C}"/>
              </a:ext>
            </a:extLst>
          </p:cNvPr>
          <p:cNvPicPr>
            <a:picLocks noChangeAspect="1"/>
          </p:cNvPicPr>
          <p:nvPr/>
        </p:nvPicPr>
        <p:blipFill>
          <a:blip r:embed="rId3"/>
          <a:stretch>
            <a:fillRect/>
          </a:stretch>
        </p:blipFill>
        <p:spPr>
          <a:xfrm rot="16200000">
            <a:off x="1968443" y="2330386"/>
            <a:ext cx="2711568" cy="6038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32FBE360-DBA9-6663-9A59-E1C8AE353720}"/>
              </a:ext>
            </a:extLst>
          </p:cNvPr>
          <p:cNvPicPr>
            <a:picLocks noChangeAspect="1"/>
          </p:cNvPicPr>
          <p:nvPr/>
        </p:nvPicPr>
        <p:blipFill>
          <a:blip r:embed="rId4"/>
          <a:stretch>
            <a:fillRect/>
          </a:stretch>
        </p:blipFill>
        <p:spPr>
          <a:xfrm rot="16200000">
            <a:off x="7887235" y="-124897"/>
            <a:ext cx="2589736" cy="54101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a:extLst>
              <a:ext uri="{FF2B5EF4-FFF2-40B4-BE49-F238E27FC236}">
                <a16:creationId xmlns:a16="http://schemas.microsoft.com/office/drawing/2014/main" id="{F50F8948-CCE9-E41F-FAD5-696073EC3DF3}"/>
              </a:ext>
            </a:extLst>
          </p:cNvPr>
          <p:cNvPicPr>
            <a:picLocks noChangeAspect="1"/>
          </p:cNvPicPr>
          <p:nvPr/>
        </p:nvPicPr>
        <p:blipFill>
          <a:blip r:embed="rId5"/>
          <a:stretch>
            <a:fillRect/>
          </a:stretch>
        </p:blipFill>
        <p:spPr>
          <a:xfrm rot="16200000">
            <a:off x="7940613" y="2587563"/>
            <a:ext cx="2597273" cy="541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35C9AD3F-0E26-0D65-43E5-62764839A9D1}"/>
              </a:ext>
            </a:extLst>
          </p:cNvPr>
          <p:cNvPicPr>
            <a:picLocks noChangeAspect="1"/>
          </p:cNvPicPr>
          <p:nvPr/>
        </p:nvPicPr>
        <p:blipFill>
          <a:blip r:embed="rId6"/>
          <a:stretch>
            <a:fillRect/>
          </a:stretch>
        </p:blipFill>
        <p:spPr>
          <a:xfrm>
            <a:off x="304798" y="439948"/>
            <a:ext cx="9424733" cy="664237"/>
          </a:xfrm>
          <a:prstGeom prst="rect">
            <a:avLst/>
          </a:prstGeom>
        </p:spPr>
      </p:pic>
    </p:spTree>
    <p:extLst>
      <p:ext uri="{BB962C8B-B14F-4D97-AF65-F5344CB8AC3E}">
        <p14:creationId xmlns:p14="http://schemas.microsoft.com/office/powerpoint/2010/main" val="2882359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4EFB89-87B8-2FC0-6586-A6202CAC8F26}"/>
              </a:ext>
            </a:extLst>
          </p:cNvPr>
          <p:cNvSpPr>
            <a:spLocks noGrp="1"/>
          </p:cNvSpPr>
          <p:nvPr>
            <p:ph idx="1"/>
          </p:nvPr>
        </p:nvSpPr>
        <p:spPr>
          <a:xfrm>
            <a:off x="95794" y="165462"/>
            <a:ext cx="12000412" cy="6566263"/>
          </a:xfrm>
          <a:solidFill>
            <a:schemeClr val="accent6">
              <a:lumMod val="20000"/>
              <a:lumOff val="80000"/>
            </a:schemeClr>
          </a:solidFill>
        </p:spPr>
        <p:txBody>
          <a:bodyPr>
            <a:normAutofit/>
          </a:bodyPr>
          <a:lstStyle/>
          <a:p>
            <a:pPr algn="justLow"/>
            <a:r>
              <a:rPr lang="en-US" b="1" dirty="0">
                <a:solidFill>
                  <a:srgbClr val="C00000"/>
                </a:solidFill>
                <a:latin typeface="Aldhabi" panose="01000000000000000000" pitchFamily="2" charset="-78"/>
                <a:cs typeface="Aldhabi" panose="01000000000000000000" pitchFamily="2" charset="-78"/>
              </a:rPr>
              <a:t>Percolation: </a:t>
            </a:r>
            <a:endParaRPr lang="ar-IQ" b="1" dirty="0">
              <a:solidFill>
                <a:srgbClr val="C00000"/>
              </a:solidFill>
              <a:latin typeface="Aldhabi" panose="01000000000000000000" pitchFamily="2" charset="-78"/>
              <a:cs typeface="Aldhabi" panose="01000000000000000000" pitchFamily="2" charset="-78"/>
            </a:endParaRPr>
          </a:p>
          <a:p>
            <a:pPr algn="justLow"/>
            <a:r>
              <a:rPr lang="en-US" b="1" dirty="0">
                <a:latin typeface="Aldhabi" panose="01000000000000000000" pitchFamily="2" charset="-78"/>
                <a:cs typeface="Aldhabi" panose="01000000000000000000" pitchFamily="2" charset="-78"/>
              </a:rPr>
              <a:t>This is the procedure used most frequently to extract active ingredients in the preparation of tinctures and fluid extracts. A percolator (a narrow, cone-shaped vessel open at both ends) is generally used (Figure 1). The solid ingredients are moistened with an appropriate amount of the specified menstruum and allowed to stand for approximately 4 h in a well closed container, after which the mass is packed and the top of the percolator is closed. Additional menstruum is added to form a shallow layer above the mass, and the mixture is allowed to macerate in the closed percolator for 24 h. The outlet of the percolator then is opened and the liquid contained therein is allowed to drip slowly. Additional menstruum is added as required, until the percolate measures about three-quarters of the required volume of the finished product. The marc is then pressed and the expressed liquid is added to the percolate. Sufficient menstruum is added to produce the required volume, and the mixed liquid is clarified by filtration or by standing followed by decanting.</a:t>
            </a:r>
            <a:endParaRPr lang="ar-IQ" b="1" dirty="0">
              <a:latin typeface="Aldhabi" panose="01000000000000000000" pitchFamily="2" charset="-78"/>
              <a:cs typeface="Aldhabi" panose="01000000000000000000" pitchFamily="2" charset="-78"/>
            </a:endParaRPr>
          </a:p>
          <a:p>
            <a:pPr algn="justLow"/>
            <a:endParaRPr lang="en-US" b="1" dirty="0">
              <a:latin typeface="Aldhabi" panose="01000000000000000000" pitchFamily="2" charset="-78"/>
              <a:cs typeface="Aldhabi" panose="01000000000000000000" pitchFamily="2" charset="-78"/>
            </a:endParaRPr>
          </a:p>
        </p:txBody>
      </p:sp>
      <p:pic>
        <p:nvPicPr>
          <p:cNvPr id="5" name="Picture 4">
            <a:extLst>
              <a:ext uri="{FF2B5EF4-FFF2-40B4-BE49-F238E27FC236}">
                <a16:creationId xmlns:a16="http://schemas.microsoft.com/office/drawing/2014/main" id="{B2C01FEE-8A23-F3B1-839D-D4DBA21A9519}"/>
              </a:ext>
            </a:extLst>
          </p:cNvPr>
          <p:cNvPicPr>
            <a:picLocks noChangeAspect="1"/>
          </p:cNvPicPr>
          <p:nvPr/>
        </p:nvPicPr>
        <p:blipFill>
          <a:blip r:embed="rId2"/>
          <a:stretch>
            <a:fillRect/>
          </a:stretch>
        </p:blipFill>
        <p:spPr>
          <a:xfrm>
            <a:off x="6809694" y="3962400"/>
            <a:ext cx="4581525" cy="2429691"/>
          </a:xfrm>
          <a:prstGeom prst="rect">
            <a:avLst/>
          </a:prstGeom>
        </p:spPr>
      </p:pic>
    </p:spTree>
    <p:extLst>
      <p:ext uri="{BB962C8B-B14F-4D97-AF65-F5344CB8AC3E}">
        <p14:creationId xmlns:p14="http://schemas.microsoft.com/office/powerpoint/2010/main" val="2000330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13C0A-AD9F-47CE-8E39-56C44669CABD}"/>
              </a:ext>
            </a:extLst>
          </p:cNvPr>
          <p:cNvSpPr>
            <a:spLocks noGrp="1"/>
          </p:cNvSpPr>
          <p:nvPr>
            <p:ph type="title"/>
          </p:nvPr>
        </p:nvSpPr>
        <p:spPr>
          <a:xfrm>
            <a:off x="0" y="190500"/>
            <a:ext cx="11353800" cy="1143000"/>
          </a:xfrm>
        </p:spPr>
        <p:txBody>
          <a:bodyPr>
            <a:normAutofit fontScale="90000"/>
          </a:bodyPr>
          <a:lstStyle/>
          <a:p>
            <a:r>
              <a:rPr lang="en-US" dirty="0"/>
              <a:t>6-Hot Continuous Extraction (Soxhlet):</a:t>
            </a:r>
            <a:br>
              <a:rPr lang="en-US" dirty="0"/>
            </a:br>
            <a:endParaRPr lang="en-US" dirty="0"/>
          </a:p>
        </p:txBody>
      </p:sp>
      <p:sp>
        <p:nvSpPr>
          <p:cNvPr id="10" name="TextBox 9">
            <a:extLst>
              <a:ext uri="{FF2B5EF4-FFF2-40B4-BE49-F238E27FC236}">
                <a16:creationId xmlns:a16="http://schemas.microsoft.com/office/drawing/2014/main" id="{940DBD1F-99F8-074B-D558-697561209E68}"/>
              </a:ext>
            </a:extLst>
          </p:cNvPr>
          <p:cNvSpPr txBox="1"/>
          <p:nvPr/>
        </p:nvSpPr>
        <p:spPr>
          <a:xfrm>
            <a:off x="0" y="-743847"/>
            <a:ext cx="11969931" cy="8710077"/>
          </a:xfrm>
          <a:prstGeom prst="rect">
            <a:avLst/>
          </a:prstGeom>
          <a:solidFill>
            <a:schemeClr val="accent6">
              <a:lumMod val="40000"/>
              <a:lumOff val="60000"/>
            </a:schemeClr>
          </a:solidFill>
        </p:spPr>
        <p:txBody>
          <a:bodyPr wrap="square">
            <a:spAutoFit/>
          </a:bodyPr>
          <a:lstStyle/>
          <a:p>
            <a:pPr algn="justLow"/>
            <a:endParaRPr lang="ar-IQ" sz="2400" b="1" dirty="0">
              <a:latin typeface="Aldhabi" panose="01000000000000000000" pitchFamily="2" charset="-78"/>
              <a:cs typeface="Aldhabi" panose="01000000000000000000" pitchFamily="2" charset="-78"/>
            </a:endParaRPr>
          </a:p>
          <a:p>
            <a:pPr algn="justLow"/>
            <a:endParaRPr lang="ar-IQ" sz="2400" b="1" dirty="0">
              <a:latin typeface="Aldhabi" panose="01000000000000000000" pitchFamily="2" charset="-78"/>
              <a:cs typeface="Aldhabi" panose="01000000000000000000" pitchFamily="2" charset="-78"/>
            </a:endParaRPr>
          </a:p>
          <a:p>
            <a:pPr algn="justLow"/>
            <a:r>
              <a:rPr lang="en-US" sz="3200" b="1" dirty="0">
                <a:solidFill>
                  <a:srgbClr val="C00000"/>
                </a:solidFill>
                <a:latin typeface="Aldhabi" panose="01000000000000000000" pitchFamily="2" charset="-78"/>
                <a:cs typeface="Aldhabi" panose="01000000000000000000" pitchFamily="2" charset="-78"/>
              </a:rPr>
              <a:t>Hot Continuous Extraction (Soxhlet):</a:t>
            </a:r>
            <a:endParaRPr lang="ar-IQ" sz="3200" b="1" dirty="0">
              <a:solidFill>
                <a:srgbClr val="C00000"/>
              </a:solidFill>
              <a:latin typeface="Aldhabi" panose="01000000000000000000" pitchFamily="2" charset="-78"/>
              <a:cs typeface="Aldhabi" panose="01000000000000000000" pitchFamily="2" charset="-78"/>
            </a:endParaRPr>
          </a:p>
          <a:p>
            <a:pPr algn="justLow"/>
            <a:endParaRPr lang="ar-IQ" sz="2400" b="1" dirty="0">
              <a:solidFill>
                <a:srgbClr val="C00000"/>
              </a:solidFill>
              <a:latin typeface="Aldhabi" panose="01000000000000000000" pitchFamily="2" charset="-78"/>
              <a:cs typeface="Aldhabi" panose="01000000000000000000" pitchFamily="2" charset="-78"/>
            </a:endParaRPr>
          </a:p>
          <a:p>
            <a:pPr algn="justLow"/>
            <a:r>
              <a:rPr lang="en-US" sz="2400" b="1" dirty="0">
                <a:latin typeface="Aldhabi" panose="01000000000000000000" pitchFamily="2" charset="-78"/>
                <a:cs typeface="Aldhabi" panose="01000000000000000000" pitchFamily="2" charset="-78"/>
              </a:rPr>
              <a:t>In this method, the finely ground</a:t>
            </a:r>
            <a:r>
              <a:rPr lang="ar-IQ" sz="2400" b="1" dirty="0">
                <a:latin typeface="Aldhabi" panose="01000000000000000000" pitchFamily="2" charset="-78"/>
                <a:cs typeface="Aldhabi" panose="01000000000000000000" pitchFamily="2" charset="-78"/>
              </a:rPr>
              <a:t> </a:t>
            </a:r>
            <a:r>
              <a:rPr lang="en-US" sz="2400" b="1" dirty="0">
                <a:latin typeface="Aldhabi" panose="01000000000000000000" pitchFamily="2" charset="-78"/>
                <a:cs typeface="Aldhabi" panose="01000000000000000000" pitchFamily="2" charset="-78"/>
              </a:rPr>
              <a:t>crude drug is placed in a porous bag or </a:t>
            </a:r>
            <a:endParaRPr lang="ar-IQ" sz="2400" b="1" dirty="0">
              <a:latin typeface="Aldhabi" panose="01000000000000000000" pitchFamily="2" charset="-78"/>
              <a:cs typeface="Aldhabi" panose="01000000000000000000" pitchFamily="2" charset="-78"/>
            </a:endParaRPr>
          </a:p>
          <a:p>
            <a:pPr algn="justLow"/>
            <a:r>
              <a:rPr lang="en-US" sz="2400" b="1" dirty="0">
                <a:latin typeface="Aldhabi" panose="01000000000000000000" pitchFamily="2" charset="-78"/>
                <a:cs typeface="Aldhabi" panose="01000000000000000000" pitchFamily="2" charset="-78"/>
              </a:rPr>
              <a:t>“thimble” made of strong filter</a:t>
            </a:r>
            <a:r>
              <a:rPr lang="ar-IQ" sz="2400" b="1" dirty="0">
                <a:latin typeface="Aldhabi" panose="01000000000000000000" pitchFamily="2" charset="-78"/>
                <a:cs typeface="Aldhabi" panose="01000000000000000000" pitchFamily="2" charset="-78"/>
              </a:rPr>
              <a:t> </a:t>
            </a:r>
            <a:r>
              <a:rPr lang="en-US" sz="2400" b="1" dirty="0">
                <a:latin typeface="Aldhabi" panose="01000000000000000000" pitchFamily="2" charset="-78"/>
                <a:cs typeface="Aldhabi" panose="01000000000000000000" pitchFamily="2" charset="-78"/>
              </a:rPr>
              <a:t>paper, which is placed in chamber E of the Soxhlet</a:t>
            </a:r>
            <a:endParaRPr lang="ar-IQ" sz="2400" b="1" dirty="0">
              <a:latin typeface="Aldhabi" panose="01000000000000000000" pitchFamily="2" charset="-78"/>
              <a:cs typeface="Aldhabi" panose="01000000000000000000" pitchFamily="2" charset="-78"/>
            </a:endParaRPr>
          </a:p>
          <a:p>
            <a:pPr algn="justLow"/>
            <a:r>
              <a:rPr lang="en-US" sz="2400" b="1" dirty="0">
                <a:latin typeface="Aldhabi" panose="01000000000000000000" pitchFamily="2" charset="-78"/>
                <a:cs typeface="Aldhabi" panose="01000000000000000000" pitchFamily="2" charset="-78"/>
              </a:rPr>
              <a:t> apparatus (Figure 2).</a:t>
            </a:r>
          </a:p>
          <a:p>
            <a:pPr algn="justLow"/>
            <a:r>
              <a:rPr lang="en-US" sz="2400" b="1" dirty="0">
                <a:latin typeface="Aldhabi" panose="01000000000000000000" pitchFamily="2" charset="-78"/>
                <a:cs typeface="Aldhabi" panose="01000000000000000000" pitchFamily="2" charset="-78"/>
              </a:rPr>
              <a:t>The extracting solvent in </a:t>
            </a:r>
            <a:r>
              <a:rPr lang="en-US" sz="2400" b="1" dirty="0" err="1">
                <a:latin typeface="Aldhabi" panose="01000000000000000000" pitchFamily="2" charset="-78"/>
                <a:cs typeface="Aldhabi" panose="01000000000000000000" pitchFamily="2" charset="-78"/>
              </a:rPr>
              <a:t>fl</a:t>
            </a:r>
            <a:r>
              <a:rPr lang="en-US" sz="2400" b="1" dirty="0">
                <a:latin typeface="Aldhabi" panose="01000000000000000000" pitchFamily="2" charset="-78"/>
                <a:cs typeface="Aldhabi" panose="01000000000000000000" pitchFamily="2" charset="-78"/>
              </a:rPr>
              <a:t> ask A is heated, and its vapors condense in</a:t>
            </a:r>
            <a:r>
              <a:rPr lang="ar-IQ" sz="2400" b="1" dirty="0">
                <a:latin typeface="Aldhabi" panose="01000000000000000000" pitchFamily="2" charset="-78"/>
                <a:cs typeface="Aldhabi" panose="01000000000000000000" pitchFamily="2" charset="-78"/>
              </a:rPr>
              <a:t> </a:t>
            </a:r>
            <a:r>
              <a:rPr lang="en-US" sz="2400" b="1" dirty="0">
                <a:latin typeface="Aldhabi" panose="01000000000000000000" pitchFamily="2" charset="-78"/>
                <a:cs typeface="Aldhabi" panose="01000000000000000000" pitchFamily="2" charset="-78"/>
              </a:rPr>
              <a:t>condenser</a:t>
            </a:r>
            <a:endParaRPr lang="ar-IQ" sz="2400" b="1" dirty="0">
              <a:latin typeface="Aldhabi" panose="01000000000000000000" pitchFamily="2" charset="-78"/>
              <a:cs typeface="Aldhabi" panose="01000000000000000000" pitchFamily="2" charset="-78"/>
            </a:endParaRPr>
          </a:p>
          <a:p>
            <a:pPr algn="justLow"/>
            <a:r>
              <a:rPr lang="en-US" sz="2400" b="1" dirty="0">
                <a:latin typeface="Aldhabi" panose="01000000000000000000" pitchFamily="2" charset="-78"/>
                <a:cs typeface="Aldhabi" panose="01000000000000000000" pitchFamily="2" charset="-78"/>
              </a:rPr>
              <a:t> D. The condensed extractant drips into the thimble containing</a:t>
            </a:r>
            <a:r>
              <a:rPr lang="ar-IQ" sz="2400" b="1" dirty="0">
                <a:latin typeface="Aldhabi" panose="01000000000000000000" pitchFamily="2" charset="-78"/>
                <a:cs typeface="Aldhabi" panose="01000000000000000000" pitchFamily="2" charset="-78"/>
              </a:rPr>
              <a:t> </a:t>
            </a:r>
            <a:r>
              <a:rPr lang="en-US" sz="2400" b="1" dirty="0">
                <a:latin typeface="Aldhabi" panose="01000000000000000000" pitchFamily="2" charset="-78"/>
                <a:cs typeface="Aldhabi" panose="01000000000000000000" pitchFamily="2" charset="-78"/>
              </a:rPr>
              <a:t>the crude drug, </a:t>
            </a:r>
            <a:endParaRPr lang="ar-IQ" sz="2400" b="1" dirty="0">
              <a:latin typeface="Aldhabi" panose="01000000000000000000" pitchFamily="2" charset="-78"/>
              <a:cs typeface="Aldhabi" panose="01000000000000000000" pitchFamily="2" charset="-78"/>
            </a:endParaRPr>
          </a:p>
          <a:p>
            <a:pPr algn="justLow"/>
            <a:r>
              <a:rPr lang="en-US" sz="2400" b="1" dirty="0">
                <a:latin typeface="Aldhabi" panose="01000000000000000000" pitchFamily="2" charset="-78"/>
                <a:cs typeface="Aldhabi" panose="01000000000000000000" pitchFamily="2" charset="-78"/>
              </a:rPr>
              <a:t>and extracts it by contact. When the level of liquid in</a:t>
            </a:r>
            <a:r>
              <a:rPr lang="ar-IQ" sz="2400" b="1" dirty="0">
                <a:latin typeface="Aldhabi" panose="01000000000000000000" pitchFamily="2" charset="-78"/>
                <a:cs typeface="Aldhabi" panose="01000000000000000000" pitchFamily="2" charset="-78"/>
              </a:rPr>
              <a:t> </a:t>
            </a:r>
            <a:r>
              <a:rPr lang="en-US" sz="2400" b="1" dirty="0">
                <a:latin typeface="Aldhabi" panose="01000000000000000000" pitchFamily="2" charset="-78"/>
                <a:cs typeface="Aldhabi" panose="01000000000000000000" pitchFamily="2" charset="-78"/>
              </a:rPr>
              <a:t>chamber E rises to the top</a:t>
            </a:r>
            <a:endParaRPr lang="ar-IQ" sz="2400" b="1" dirty="0">
              <a:latin typeface="Aldhabi" panose="01000000000000000000" pitchFamily="2" charset="-78"/>
              <a:cs typeface="Aldhabi" panose="01000000000000000000" pitchFamily="2" charset="-78"/>
            </a:endParaRPr>
          </a:p>
          <a:p>
            <a:pPr algn="justLow"/>
            <a:r>
              <a:rPr lang="en-US" sz="2400" b="1" dirty="0">
                <a:latin typeface="Aldhabi" panose="01000000000000000000" pitchFamily="2" charset="-78"/>
                <a:cs typeface="Aldhabi" panose="01000000000000000000" pitchFamily="2" charset="-78"/>
              </a:rPr>
              <a:t> of siphon tube C, the liquid contents of</a:t>
            </a:r>
            <a:r>
              <a:rPr lang="ar-IQ" sz="2400" b="1" dirty="0">
                <a:latin typeface="Aldhabi" panose="01000000000000000000" pitchFamily="2" charset="-78"/>
                <a:cs typeface="Aldhabi" panose="01000000000000000000" pitchFamily="2" charset="-78"/>
              </a:rPr>
              <a:t> </a:t>
            </a:r>
            <a:r>
              <a:rPr lang="en-US" sz="2400" b="1" dirty="0">
                <a:latin typeface="Aldhabi" panose="01000000000000000000" pitchFamily="2" charset="-78"/>
                <a:cs typeface="Aldhabi" panose="01000000000000000000" pitchFamily="2" charset="-78"/>
              </a:rPr>
              <a:t>chamber E siphon into </a:t>
            </a:r>
            <a:r>
              <a:rPr lang="en-US" sz="2400" b="1" dirty="0" err="1">
                <a:latin typeface="Aldhabi" panose="01000000000000000000" pitchFamily="2" charset="-78"/>
                <a:cs typeface="Aldhabi" panose="01000000000000000000" pitchFamily="2" charset="-78"/>
              </a:rPr>
              <a:t>fl</a:t>
            </a:r>
            <a:r>
              <a:rPr lang="en-US" sz="2400" b="1" dirty="0">
                <a:latin typeface="Aldhabi" panose="01000000000000000000" pitchFamily="2" charset="-78"/>
                <a:cs typeface="Aldhabi" panose="01000000000000000000" pitchFamily="2" charset="-78"/>
              </a:rPr>
              <a:t> ask A. </a:t>
            </a:r>
            <a:endParaRPr lang="ar-IQ" sz="2400" b="1" dirty="0">
              <a:latin typeface="Aldhabi" panose="01000000000000000000" pitchFamily="2" charset="-78"/>
              <a:cs typeface="Aldhabi" panose="01000000000000000000" pitchFamily="2" charset="-78"/>
            </a:endParaRPr>
          </a:p>
          <a:p>
            <a:pPr algn="justLow"/>
            <a:r>
              <a:rPr lang="en-US" sz="2400" b="1" dirty="0">
                <a:solidFill>
                  <a:srgbClr val="C00000"/>
                </a:solidFill>
                <a:latin typeface="Aldhabi" panose="01000000000000000000" pitchFamily="2" charset="-78"/>
                <a:cs typeface="Aldhabi" panose="01000000000000000000" pitchFamily="2" charset="-78"/>
              </a:rPr>
              <a:t>This process</a:t>
            </a:r>
            <a:r>
              <a:rPr lang="ar-IQ" sz="2400" b="1" dirty="0">
                <a:solidFill>
                  <a:srgbClr val="C00000"/>
                </a:solidFill>
                <a:latin typeface="Aldhabi" panose="01000000000000000000" pitchFamily="2" charset="-78"/>
                <a:cs typeface="Aldhabi" panose="01000000000000000000" pitchFamily="2" charset="-78"/>
              </a:rPr>
              <a:t>  </a:t>
            </a:r>
            <a:r>
              <a:rPr lang="en-US" sz="2400" b="1" dirty="0">
                <a:solidFill>
                  <a:srgbClr val="C00000"/>
                </a:solidFill>
                <a:latin typeface="Aldhabi" panose="01000000000000000000" pitchFamily="2" charset="-78"/>
                <a:cs typeface="Aldhabi" panose="01000000000000000000" pitchFamily="2" charset="-78"/>
              </a:rPr>
              <a:t> </a:t>
            </a:r>
            <a:r>
              <a:rPr lang="en-US" sz="2400" b="1" dirty="0">
                <a:latin typeface="Aldhabi" panose="01000000000000000000" pitchFamily="2" charset="-78"/>
                <a:cs typeface="Aldhabi" panose="01000000000000000000" pitchFamily="2" charset="-78"/>
              </a:rPr>
              <a:t>is continuous and is carried</a:t>
            </a:r>
            <a:r>
              <a:rPr lang="ar-IQ" sz="2400" b="1" dirty="0">
                <a:latin typeface="Aldhabi" panose="01000000000000000000" pitchFamily="2" charset="-78"/>
                <a:cs typeface="Aldhabi" panose="01000000000000000000" pitchFamily="2" charset="-78"/>
              </a:rPr>
              <a:t> </a:t>
            </a:r>
            <a:r>
              <a:rPr lang="en-US" sz="2400" b="1" dirty="0">
                <a:latin typeface="Aldhabi" panose="01000000000000000000" pitchFamily="2" charset="-78"/>
                <a:cs typeface="Aldhabi" panose="01000000000000000000" pitchFamily="2" charset="-78"/>
              </a:rPr>
              <a:t>out until a drop of solvent from the siphon</a:t>
            </a:r>
            <a:endParaRPr lang="ar-IQ" sz="2400" b="1" dirty="0">
              <a:latin typeface="Aldhabi" panose="01000000000000000000" pitchFamily="2" charset="-78"/>
              <a:cs typeface="Aldhabi" panose="01000000000000000000" pitchFamily="2" charset="-78"/>
            </a:endParaRPr>
          </a:p>
          <a:p>
            <a:pPr algn="justLow"/>
            <a:r>
              <a:rPr lang="en-US" sz="2400" b="1" dirty="0">
                <a:latin typeface="Aldhabi" panose="01000000000000000000" pitchFamily="2" charset="-78"/>
                <a:cs typeface="Aldhabi" panose="01000000000000000000" pitchFamily="2" charset="-78"/>
              </a:rPr>
              <a:t> tube does</a:t>
            </a:r>
            <a:r>
              <a:rPr lang="ar-IQ" sz="2400" b="1" dirty="0">
                <a:latin typeface="Aldhabi" panose="01000000000000000000" pitchFamily="2" charset="-78"/>
                <a:cs typeface="Aldhabi" panose="01000000000000000000" pitchFamily="2" charset="-78"/>
              </a:rPr>
              <a:t>   </a:t>
            </a:r>
            <a:r>
              <a:rPr lang="en-US" sz="2400" b="1" dirty="0">
                <a:latin typeface="Aldhabi" panose="01000000000000000000" pitchFamily="2" charset="-78"/>
                <a:cs typeface="Aldhabi" panose="01000000000000000000" pitchFamily="2" charset="-78"/>
              </a:rPr>
              <a:t>not leave residue</a:t>
            </a:r>
            <a:r>
              <a:rPr lang="ar-IQ" sz="2400" b="1" dirty="0">
                <a:latin typeface="Aldhabi" panose="01000000000000000000" pitchFamily="2" charset="-78"/>
                <a:cs typeface="Aldhabi" panose="01000000000000000000" pitchFamily="2" charset="-78"/>
              </a:rPr>
              <a:t>   </a:t>
            </a:r>
            <a:r>
              <a:rPr lang="en-US" sz="2400" b="1" dirty="0">
                <a:latin typeface="Aldhabi" panose="01000000000000000000" pitchFamily="2" charset="-78"/>
                <a:cs typeface="Aldhabi" panose="01000000000000000000" pitchFamily="2" charset="-78"/>
              </a:rPr>
              <a:t>when evaporated. The advantage of this method, </a:t>
            </a:r>
            <a:endParaRPr lang="ar-IQ" sz="2400" b="1" dirty="0">
              <a:latin typeface="Aldhabi" panose="01000000000000000000" pitchFamily="2" charset="-78"/>
              <a:cs typeface="Aldhabi" panose="01000000000000000000" pitchFamily="2" charset="-78"/>
            </a:endParaRPr>
          </a:p>
          <a:p>
            <a:pPr algn="justLow"/>
            <a:r>
              <a:rPr lang="en-US" sz="2400" b="1" dirty="0">
                <a:latin typeface="Aldhabi" panose="01000000000000000000" pitchFamily="2" charset="-78"/>
                <a:cs typeface="Aldhabi" panose="01000000000000000000" pitchFamily="2" charset="-78"/>
              </a:rPr>
              <a:t>compared to</a:t>
            </a:r>
            <a:r>
              <a:rPr lang="ar-IQ" sz="2400" b="1" dirty="0">
                <a:latin typeface="Aldhabi" panose="01000000000000000000" pitchFamily="2" charset="-78"/>
                <a:cs typeface="Aldhabi" panose="01000000000000000000" pitchFamily="2" charset="-78"/>
              </a:rPr>
              <a:t> </a:t>
            </a:r>
            <a:r>
              <a:rPr lang="en-US" sz="2400" b="1" dirty="0">
                <a:latin typeface="Aldhabi" panose="01000000000000000000" pitchFamily="2" charset="-78"/>
                <a:cs typeface="Aldhabi" panose="01000000000000000000" pitchFamily="2" charset="-78"/>
              </a:rPr>
              <a:t>Previously</a:t>
            </a:r>
            <a:r>
              <a:rPr lang="ar-IQ" sz="2400" b="1" dirty="0">
                <a:latin typeface="Aldhabi" panose="01000000000000000000" pitchFamily="2" charset="-78"/>
                <a:cs typeface="Aldhabi" panose="01000000000000000000" pitchFamily="2" charset="-78"/>
              </a:rPr>
              <a:t> </a:t>
            </a:r>
            <a:r>
              <a:rPr lang="en-US" sz="2400" b="1" dirty="0">
                <a:latin typeface="Aldhabi" panose="01000000000000000000" pitchFamily="2" charset="-78"/>
                <a:cs typeface="Aldhabi" panose="01000000000000000000" pitchFamily="2" charset="-78"/>
              </a:rPr>
              <a:t>described methods, is that large amounts of drug can be</a:t>
            </a:r>
            <a:endParaRPr lang="ar-IQ" sz="2400" b="1" dirty="0">
              <a:latin typeface="Aldhabi" panose="01000000000000000000" pitchFamily="2" charset="-78"/>
              <a:cs typeface="Aldhabi" panose="01000000000000000000" pitchFamily="2" charset="-78"/>
            </a:endParaRPr>
          </a:p>
          <a:p>
            <a:pPr algn="justLow"/>
            <a:r>
              <a:rPr lang="en-US" sz="2400" b="1" dirty="0">
                <a:latin typeface="Aldhabi" panose="01000000000000000000" pitchFamily="2" charset="-78"/>
                <a:cs typeface="Aldhabi" panose="01000000000000000000" pitchFamily="2" charset="-78"/>
              </a:rPr>
              <a:t> extracted with a</a:t>
            </a:r>
            <a:r>
              <a:rPr lang="ar-IQ" sz="2400" b="1" dirty="0">
                <a:latin typeface="Aldhabi" panose="01000000000000000000" pitchFamily="2" charset="-78"/>
                <a:cs typeface="Aldhabi" panose="01000000000000000000" pitchFamily="2" charset="-78"/>
              </a:rPr>
              <a:t> </a:t>
            </a:r>
            <a:r>
              <a:rPr lang="en-US" sz="2400" b="1" dirty="0">
                <a:latin typeface="Aldhabi" panose="01000000000000000000" pitchFamily="2" charset="-78"/>
                <a:cs typeface="Aldhabi" panose="01000000000000000000" pitchFamily="2" charset="-78"/>
              </a:rPr>
              <a:t>much smaller quantity of solvent. This effects tremendous economy</a:t>
            </a:r>
            <a:endParaRPr lang="ar-IQ" sz="2400" b="1" dirty="0">
              <a:latin typeface="Aldhabi" panose="01000000000000000000" pitchFamily="2" charset="-78"/>
              <a:cs typeface="Aldhabi" panose="01000000000000000000" pitchFamily="2" charset="-78"/>
            </a:endParaRPr>
          </a:p>
          <a:p>
            <a:pPr algn="justLow"/>
            <a:r>
              <a:rPr lang="en-US" sz="2400" b="1" dirty="0">
                <a:latin typeface="Aldhabi" panose="01000000000000000000" pitchFamily="2" charset="-78"/>
                <a:cs typeface="Aldhabi" panose="01000000000000000000" pitchFamily="2" charset="-78"/>
              </a:rPr>
              <a:t> in</a:t>
            </a:r>
            <a:r>
              <a:rPr lang="ar-IQ" sz="2400" b="1" dirty="0">
                <a:latin typeface="Aldhabi" panose="01000000000000000000" pitchFamily="2" charset="-78"/>
                <a:cs typeface="Aldhabi" panose="01000000000000000000" pitchFamily="2" charset="-78"/>
              </a:rPr>
              <a:t> </a:t>
            </a:r>
            <a:r>
              <a:rPr lang="en-US" sz="2400" b="1" dirty="0">
                <a:latin typeface="Aldhabi" panose="01000000000000000000" pitchFamily="2" charset="-78"/>
                <a:cs typeface="Aldhabi" panose="01000000000000000000" pitchFamily="2" charset="-78"/>
              </a:rPr>
              <a:t>terms of</a:t>
            </a:r>
            <a:r>
              <a:rPr lang="ar-IQ" sz="2400" b="1" dirty="0">
                <a:latin typeface="Aldhabi" panose="01000000000000000000" pitchFamily="2" charset="-78"/>
                <a:cs typeface="Aldhabi" panose="01000000000000000000" pitchFamily="2" charset="-78"/>
              </a:rPr>
              <a:t> </a:t>
            </a:r>
            <a:r>
              <a:rPr lang="en-US" sz="2400" b="1" dirty="0">
                <a:latin typeface="Aldhabi" panose="01000000000000000000" pitchFamily="2" charset="-78"/>
                <a:cs typeface="Aldhabi" panose="01000000000000000000" pitchFamily="2" charset="-78"/>
              </a:rPr>
              <a:t> time, energy and consequently financial inputs. At small scale, it</a:t>
            </a:r>
            <a:r>
              <a:rPr lang="ar-IQ" sz="2400" b="1" dirty="0">
                <a:latin typeface="Aldhabi" panose="01000000000000000000" pitchFamily="2" charset="-78"/>
                <a:cs typeface="Aldhabi" panose="01000000000000000000" pitchFamily="2" charset="-78"/>
              </a:rPr>
              <a:t> </a:t>
            </a:r>
            <a:r>
              <a:rPr lang="en-US" sz="2400" b="1" dirty="0">
                <a:latin typeface="Aldhabi" panose="01000000000000000000" pitchFamily="2" charset="-78"/>
                <a:cs typeface="Aldhabi" panose="01000000000000000000" pitchFamily="2" charset="-78"/>
              </a:rPr>
              <a:t>is </a:t>
            </a:r>
            <a:endParaRPr lang="ar-IQ" sz="2400" b="1" dirty="0">
              <a:latin typeface="Aldhabi" panose="01000000000000000000" pitchFamily="2" charset="-78"/>
              <a:cs typeface="Aldhabi" panose="01000000000000000000" pitchFamily="2" charset="-78"/>
            </a:endParaRPr>
          </a:p>
          <a:p>
            <a:pPr algn="justLow"/>
            <a:r>
              <a:rPr lang="en-US" sz="2400" b="1" dirty="0">
                <a:latin typeface="Aldhabi" panose="01000000000000000000" pitchFamily="2" charset="-78"/>
                <a:cs typeface="Aldhabi" panose="01000000000000000000" pitchFamily="2" charset="-78"/>
              </a:rPr>
              <a:t>employed as a</a:t>
            </a:r>
            <a:r>
              <a:rPr lang="ar-IQ" sz="2400" b="1" dirty="0">
                <a:latin typeface="Aldhabi" panose="01000000000000000000" pitchFamily="2" charset="-78"/>
                <a:cs typeface="Aldhabi" panose="01000000000000000000" pitchFamily="2" charset="-78"/>
              </a:rPr>
              <a:t>  </a:t>
            </a:r>
            <a:r>
              <a:rPr lang="en-US" sz="2400" b="1" dirty="0">
                <a:latin typeface="Aldhabi" panose="01000000000000000000" pitchFamily="2" charset="-78"/>
                <a:cs typeface="Aldhabi" panose="01000000000000000000" pitchFamily="2" charset="-78"/>
              </a:rPr>
              <a:t> batch process only, but it becomes much more</a:t>
            </a:r>
            <a:r>
              <a:rPr lang="ar-IQ" sz="2400" b="1" dirty="0">
                <a:latin typeface="Aldhabi" panose="01000000000000000000" pitchFamily="2" charset="-78"/>
                <a:cs typeface="Aldhabi" panose="01000000000000000000" pitchFamily="2" charset="-78"/>
              </a:rPr>
              <a:t> </a:t>
            </a:r>
            <a:r>
              <a:rPr lang="en-US" sz="2400" b="1" dirty="0">
                <a:latin typeface="Aldhabi" panose="01000000000000000000" pitchFamily="2" charset="-78"/>
                <a:cs typeface="Aldhabi" panose="01000000000000000000" pitchFamily="2" charset="-78"/>
              </a:rPr>
              <a:t>economical and</a:t>
            </a:r>
            <a:r>
              <a:rPr lang="ar-IQ" sz="2400" b="1" dirty="0">
                <a:latin typeface="Aldhabi" panose="01000000000000000000" pitchFamily="2" charset="-78"/>
                <a:cs typeface="Aldhabi" panose="01000000000000000000" pitchFamily="2" charset="-78"/>
              </a:rPr>
              <a:t> </a:t>
            </a:r>
          </a:p>
          <a:p>
            <a:pPr algn="justLow"/>
            <a:r>
              <a:rPr lang="en-US" sz="2400" b="1" dirty="0">
                <a:latin typeface="Aldhabi" panose="01000000000000000000" pitchFamily="2" charset="-78"/>
                <a:cs typeface="Aldhabi" panose="01000000000000000000" pitchFamily="2" charset="-78"/>
              </a:rPr>
              <a:t> viable when</a:t>
            </a:r>
            <a:r>
              <a:rPr lang="ar-IQ" sz="2400" b="1" dirty="0">
                <a:latin typeface="Aldhabi" panose="01000000000000000000" pitchFamily="2" charset="-78"/>
                <a:cs typeface="Aldhabi" panose="01000000000000000000" pitchFamily="2" charset="-78"/>
              </a:rPr>
              <a:t> </a:t>
            </a:r>
            <a:r>
              <a:rPr lang="en-US" sz="2400" b="1" dirty="0">
                <a:latin typeface="Aldhabi" panose="01000000000000000000" pitchFamily="2" charset="-78"/>
                <a:cs typeface="Aldhabi" panose="01000000000000000000" pitchFamily="2" charset="-78"/>
              </a:rPr>
              <a:t>converted into a continuous extraction</a:t>
            </a:r>
            <a:r>
              <a:rPr lang="ar-IQ" sz="2400" b="1" dirty="0">
                <a:latin typeface="Aldhabi" panose="01000000000000000000" pitchFamily="2" charset="-78"/>
                <a:cs typeface="Aldhabi" panose="01000000000000000000" pitchFamily="2" charset="-78"/>
              </a:rPr>
              <a:t> </a:t>
            </a:r>
            <a:r>
              <a:rPr lang="en-US" sz="2400" b="1" dirty="0">
                <a:latin typeface="Aldhabi" panose="01000000000000000000" pitchFamily="2" charset="-78"/>
                <a:cs typeface="Aldhabi" panose="01000000000000000000" pitchFamily="2" charset="-78"/>
              </a:rPr>
              <a:t>procedure on medium or large scale.</a:t>
            </a:r>
            <a:endParaRPr lang="ar-IQ" sz="2400" b="1" dirty="0">
              <a:latin typeface="Aldhabi" panose="01000000000000000000" pitchFamily="2" charset="-78"/>
              <a:cs typeface="Aldhabi" panose="01000000000000000000" pitchFamily="2" charset="-78"/>
            </a:endParaRPr>
          </a:p>
          <a:p>
            <a:pPr algn="justLow"/>
            <a:endParaRPr lang="ar-IQ" sz="2400" b="1" dirty="0">
              <a:latin typeface="Aldhabi" panose="01000000000000000000" pitchFamily="2" charset="-78"/>
              <a:cs typeface="Aldhabi" panose="01000000000000000000" pitchFamily="2" charset="-78"/>
            </a:endParaRPr>
          </a:p>
          <a:p>
            <a:pPr algn="justLow"/>
            <a:endParaRPr lang="ar-IQ" sz="2400" b="1" dirty="0">
              <a:latin typeface="Aldhabi" panose="01000000000000000000" pitchFamily="2" charset="-78"/>
              <a:cs typeface="Aldhabi" panose="01000000000000000000" pitchFamily="2" charset="-78"/>
            </a:endParaRPr>
          </a:p>
          <a:p>
            <a:pPr algn="justLow"/>
            <a:endParaRPr lang="ar-IQ" sz="2400" b="1" dirty="0">
              <a:latin typeface="Aldhabi" panose="01000000000000000000" pitchFamily="2" charset="-78"/>
              <a:cs typeface="Aldhabi" panose="01000000000000000000" pitchFamily="2" charset="-78"/>
            </a:endParaRPr>
          </a:p>
          <a:p>
            <a:pPr algn="justLow"/>
            <a:endParaRPr lang="ar-IQ" sz="2400" b="1" dirty="0">
              <a:latin typeface="Aldhabi" panose="01000000000000000000" pitchFamily="2" charset="-78"/>
              <a:cs typeface="Aldhabi" panose="01000000000000000000" pitchFamily="2" charset="-78"/>
            </a:endParaRPr>
          </a:p>
          <a:p>
            <a:pPr algn="justLow"/>
            <a:endParaRPr lang="en-US" sz="2400" b="1" dirty="0">
              <a:latin typeface="Aldhabi" panose="01000000000000000000" pitchFamily="2" charset="-78"/>
              <a:cs typeface="Aldhabi" panose="01000000000000000000" pitchFamily="2" charset="-78"/>
            </a:endParaRPr>
          </a:p>
        </p:txBody>
      </p:sp>
      <p:pic>
        <p:nvPicPr>
          <p:cNvPr id="14" name="Content Placeholder 13">
            <a:extLst>
              <a:ext uri="{FF2B5EF4-FFF2-40B4-BE49-F238E27FC236}">
                <a16:creationId xmlns:a16="http://schemas.microsoft.com/office/drawing/2014/main" id="{7393DC33-55B9-142E-78FC-76043E5AD55E}"/>
              </a:ext>
            </a:extLst>
          </p:cNvPr>
          <p:cNvPicPr>
            <a:picLocks noGrp="1" noChangeAspect="1"/>
          </p:cNvPicPr>
          <p:nvPr>
            <p:ph idx="1"/>
          </p:nvPr>
        </p:nvPicPr>
        <p:blipFill>
          <a:blip r:embed="rId2"/>
          <a:stretch>
            <a:fillRect/>
          </a:stretch>
        </p:blipFill>
        <p:spPr>
          <a:xfrm>
            <a:off x="6801394" y="885600"/>
            <a:ext cx="4860472" cy="4879474"/>
          </a:xfrm>
          <a:prstGeom prst="rect">
            <a:avLst/>
          </a:prstGeom>
        </p:spPr>
      </p:pic>
    </p:spTree>
    <p:extLst>
      <p:ext uri="{BB962C8B-B14F-4D97-AF65-F5344CB8AC3E}">
        <p14:creationId xmlns:p14="http://schemas.microsoft.com/office/powerpoint/2010/main" val="3478714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CB68D-F16D-EE26-4C91-10A8FE27A0A8}"/>
              </a:ext>
            </a:extLst>
          </p:cNvPr>
          <p:cNvSpPr>
            <a:spLocks noGrp="1"/>
          </p:cNvSpPr>
          <p:nvPr>
            <p:ph type="title"/>
          </p:nvPr>
        </p:nvSpPr>
        <p:spPr>
          <a:xfrm>
            <a:off x="0" y="0"/>
            <a:ext cx="12252960" cy="5207725"/>
          </a:xfrm>
          <a:solidFill>
            <a:schemeClr val="accent6">
              <a:lumMod val="20000"/>
              <a:lumOff val="80000"/>
            </a:schemeClr>
          </a:solidFill>
        </p:spPr>
        <p:txBody>
          <a:bodyPr>
            <a:noAutofit/>
          </a:bodyPr>
          <a:lstStyle/>
          <a:p>
            <a:r>
              <a:rPr lang="en-US" sz="2800" b="1" dirty="0">
                <a:solidFill>
                  <a:srgbClr val="C00000"/>
                </a:solidFill>
              </a:rPr>
              <a:t>Aqueous Alcoholic Extraction by Fermentation: </a:t>
            </a:r>
            <a:br>
              <a:rPr lang="ar-IQ" sz="2800" b="1" dirty="0"/>
            </a:br>
            <a:r>
              <a:rPr lang="en-US" sz="2400" b="1" dirty="0">
                <a:latin typeface="Aldhabi" panose="01000000000000000000" pitchFamily="2" charset="-78"/>
                <a:cs typeface="Aldhabi" panose="01000000000000000000" pitchFamily="2" charset="-78"/>
              </a:rPr>
              <a:t>Some medicinal</a:t>
            </a:r>
            <a:r>
              <a:rPr lang="ar-IQ" sz="2400" b="1" dirty="0">
                <a:latin typeface="Aldhabi" panose="01000000000000000000" pitchFamily="2" charset="-78"/>
                <a:cs typeface="Aldhabi" panose="01000000000000000000" pitchFamily="2" charset="-78"/>
              </a:rPr>
              <a:t> </a:t>
            </a:r>
            <a:r>
              <a:rPr lang="en-US" sz="2400" b="1" dirty="0">
                <a:latin typeface="Aldhabi" panose="01000000000000000000" pitchFamily="2" charset="-78"/>
                <a:cs typeface="Aldhabi" panose="01000000000000000000" pitchFamily="2" charset="-78"/>
              </a:rPr>
              <a:t>preparations of Ayurveda (like </a:t>
            </a:r>
            <a:r>
              <a:rPr lang="en-US" sz="2400" b="1" dirty="0" err="1">
                <a:latin typeface="Aldhabi" panose="01000000000000000000" pitchFamily="2" charset="-78"/>
                <a:cs typeface="Aldhabi" panose="01000000000000000000" pitchFamily="2" charset="-78"/>
              </a:rPr>
              <a:t>asava</a:t>
            </a:r>
            <a:r>
              <a:rPr lang="en-US" sz="2400" b="1" dirty="0">
                <a:latin typeface="Aldhabi" panose="01000000000000000000" pitchFamily="2" charset="-78"/>
                <a:cs typeface="Aldhabi" panose="01000000000000000000" pitchFamily="2" charset="-78"/>
              </a:rPr>
              <a:t> and arista) adopt the technique of</a:t>
            </a:r>
            <a:r>
              <a:rPr lang="ar-IQ" sz="2400" b="1" dirty="0">
                <a:latin typeface="Aldhabi" panose="01000000000000000000" pitchFamily="2" charset="-78"/>
                <a:cs typeface="Aldhabi" panose="01000000000000000000" pitchFamily="2" charset="-78"/>
              </a:rPr>
              <a:t> </a:t>
            </a:r>
            <a:r>
              <a:rPr lang="en-US" sz="2400" b="1" dirty="0">
                <a:latin typeface="Aldhabi" panose="01000000000000000000" pitchFamily="2" charset="-78"/>
                <a:cs typeface="Aldhabi" panose="01000000000000000000" pitchFamily="2" charset="-78"/>
              </a:rPr>
              <a:t>fermentation for</a:t>
            </a:r>
            <a:r>
              <a:rPr lang="ar-IQ" sz="2400" b="1" dirty="0">
                <a:latin typeface="Aldhabi" panose="01000000000000000000" pitchFamily="2" charset="-78"/>
                <a:cs typeface="Aldhabi" panose="01000000000000000000" pitchFamily="2" charset="-78"/>
              </a:rPr>
              <a:t> </a:t>
            </a:r>
            <a:r>
              <a:rPr lang="en-US" sz="2400" b="1" dirty="0">
                <a:latin typeface="Aldhabi" panose="01000000000000000000" pitchFamily="2" charset="-78"/>
                <a:cs typeface="Aldhabi" panose="01000000000000000000" pitchFamily="2" charset="-78"/>
              </a:rPr>
              <a:t>extracting the active principles. The extraction procedure</a:t>
            </a:r>
            <a:r>
              <a:rPr lang="ar-IQ" sz="2400" b="1" dirty="0">
                <a:latin typeface="Aldhabi" panose="01000000000000000000" pitchFamily="2" charset="-78"/>
                <a:cs typeface="Aldhabi" panose="01000000000000000000" pitchFamily="2" charset="-78"/>
              </a:rPr>
              <a:t> </a:t>
            </a:r>
            <a:r>
              <a:rPr lang="en-US" sz="2400" b="1" dirty="0">
                <a:latin typeface="Aldhabi" panose="01000000000000000000" pitchFamily="2" charset="-78"/>
                <a:cs typeface="Aldhabi" panose="01000000000000000000" pitchFamily="2" charset="-78"/>
              </a:rPr>
              <a:t>involves soaking the crude drug, in the form of either a powder or a</a:t>
            </a:r>
            <a:r>
              <a:rPr lang="ar-IQ" sz="2400" b="1" dirty="0">
                <a:latin typeface="Aldhabi" panose="01000000000000000000" pitchFamily="2" charset="-78"/>
                <a:cs typeface="Aldhabi" panose="01000000000000000000" pitchFamily="2" charset="-78"/>
              </a:rPr>
              <a:t> </a:t>
            </a:r>
            <a:r>
              <a:rPr lang="en-US" sz="2400" b="1" dirty="0">
                <a:latin typeface="Aldhabi" panose="01000000000000000000" pitchFamily="2" charset="-78"/>
                <a:cs typeface="Aldhabi" panose="01000000000000000000" pitchFamily="2" charset="-78"/>
              </a:rPr>
              <a:t>decoction (</a:t>
            </a:r>
            <a:r>
              <a:rPr lang="en-US" sz="2400" b="1" dirty="0" err="1">
                <a:latin typeface="Aldhabi" panose="01000000000000000000" pitchFamily="2" charset="-78"/>
                <a:cs typeface="Aldhabi" panose="01000000000000000000" pitchFamily="2" charset="-78"/>
              </a:rPr>
              <a:t>kasaya</a:t>
            </a:r>
            <a:r>
              <a:rPr lang="en-US" sz="2400" b="1" dirty="0">
                <a:latin typeface="Aldhabi" panose="01000000000000000000" pitchFamily="2" charset="-78"/>
                <a:cs typeface="Aldhabi" panose="01000000000000000000" pitchFamily="2" charset="-78"/>
              </a:rPr>
              <a:t>), for a specified period of time, during which it</a:t>
            </a:r>
            <a:r>
              <a:rPr lang="ar-IQ" sz="2400" b="1" dirty="0">
                <a:latin typeface="Aldhabi" panose="01000000000000000000" pitchFamily="2" charset="-78"/>
                <a:cs typeface="Aldhabi" panose="01000000000000000000" pitchFamily="2" charset="-78"/>
              </a:rPr>
              <a:t> </a:t>
            </a:r>
            <a:r>
              <a:rPr lang="en-US" sz="2400" b="1" dirty="0">
                <a:latin typeface="Aldhabi" panose="01000000000000000000" pitchFamily="2" charset="-78"/>
                <a:cs typeface="Aldhabi" panose="01000000000000000000" pitchFamily="2" charset="-78"/>
              </a:rPr>
              <a:t>undergoes fermentation and generates alcohol in situ; this facilitates the</a:t>
            </a:r>
            <a:r>
              <a:rPr lang="ar-IQ" sz="2400" b="1" dirty="0">
                <a:latin typeface="Aldhabi" panose="01000000000000000000" pitchFamily="2" charset="-78"/>
                <a:cs typeface="Aldhabi" panose="01000000000000000000" pitchFamily="2" charset="-78"/>
              </a:rPr>
              <a:t> </a:t>
            </a:r>
            <a:r>
              <a:rPr lang="en-US" sz="2400" b="1" dirty="0">
                <a:latin typeface="Aldhabi" panose="01000000000000000000" pitchFamily="2" charset="-78"/>
                <a:cs typeface="Aldhabi" panose="01000000000000000000" pitchFamily="2" charset="-78"/>
              </a:rPr>
              <a:t>extraction of the active constituents contained in the plant</a:t>
            </a:r>
            <a:r>
              <a:rPr lang="ar-IQ" sz="2400" b="1" dirty="0">
                <a:latin typeface="Aldhabi" panose="01000000000000000000" pitchFamily="2" charset="-78"/>
                <a:cs typeface="Aldhabi" panose="01000000000000000000" pitchFamily="2" charset="-78"/>
              </a:rPr>
              <a:t> </a:t>
            </a:r>
            <a:r>
              <a:rPr lang="en-US" sz="2400" b="1" dirty="0">
                <a:latin typeface="Aldhabi" panose="01000000000000000000" pitchFamily="2" charset="-78"/>
                <a:cs typeface="Aldhabi" panose="01000000000000000000" pitchFamily="2" charset="-78"/>
              </a:rPr>
              <a:t>material. The</a:t>
            </a:r>
            <a:r>
              <a:rPr lang="ar-IQ" sz="2400" b="1" dirty="0">
                <a:latin typeface="Aldhabi" panose="01000000000000000000" pitchFamily="2" charset="-78"/>
                <a:cs typeface="Aldhabi" panose="01000000000000000000" pitchFamily="2" charset="-78"/>
              </a:rPr>
              <a:t> </a:t>
            </a:r>
            <a:r>
              <a:rPr lang="en-US" sz="2400" b="1" dirty="0">
                <a:latin typeface="Aldhabi" panose="01000000000000000000" pitchFamily="2" charset="-78"/>
                <a:cs typeface="Aldhabi" panose="01000000000000000000" pitchFamily="2" charset="-78"/>
              </a:rPr>
              <a:t>alcohol thus generated also serves as a preservative. If the fermentation is</a:t>
            </a:r>
            <a:r>
              <a:rPr lang="ar-IQ" sz="2400" b="1" dirty="0">
                <a:latin typeface="Aldhabi" panose="01000000000000000000" pitchFamily="2" charset="-78"/>
                <a:cs typeface="Aldhabi" panose="01000000000000000000" pitchFamily="2" charset="-78"/>
              </a:rPr>
              <a:t> </a:t>
            </a:r>
            <a:r>
              <a:rPr lang="en-US" sz="2400" b="1" dirty="0">
                <a:latin typeface="Aldhabi" panose="01000000000000000000" pitchFamily="2" charset="-78"/>
                <a:cs typeface="Aldhabi" panose="01000000000000000000" pitchFamily="2" charset="-78"/>
              </a:rPr>
              <a:t>to be carried out in an earthen vessel, it should not be new: water should</a:t>
            </a:r>
            <a:r>
              <a:rPr lang="ar-IQ" sz="2400" b="1" dirty="0">
                <a:latin typeface="Aldhabi" panose="01000000000000000000" pitchFamily="2" charset="-78"/>
                <a:cs typeface="Aldhabi" panose="01000000000000000000" pitchFamily="2" charset="-78"/>
              </a:rPr>
              <a:t> </a:t>
            </a:r>
            <a:r>
              <a:rPr lang="en-US" sz="2400" b="1" dirty="0">
                <a:latin typeface="Aldhabi" panose="01000000000000000000" pitchFamily="2" charset="-78"/>
                <a:cs typeface="Aldhabi" panose="01000000000000000000" pitchFamily="2" charset="-78"/>
              </a:rPr>
              <a:t>first be boiled in the vessel. In large-scale manufacture, wooden vats,</a:t>
            </a:r>
            <a:r>
              <a:rPr lang="ar-IQ" sz="2400" b="1" dirty="0">
                <a:latin typeface="Aldhabi" panose="01000000000000000000" pitchFamily="2" charset="-78"/>
                <a:cs typeface="Aldhabi" panose="01000000000000000000" pitchFamily="2" charset="-78"/>
              </a:rPr>
              <a:t> </a:t>
            </a:r>
            <a:r>
              <a:rPr lang="en-US" sz="2400" b="1" dirty="0">
                <a:latin typeface="Aldhabi" panose="01000000000000000000" pitchFamily="2" charset="-78"/>
                <a:cs typeface="Aldhabi" panose="01000000000000000000" pitchFamily="2" charset="-78"/>
              </a:rPr>
              <a:t>porcelain jars or metal vessels are used in place of earthen vessels. Some</a:t>
            </a:r>
            <a:r>
              <a:rPr lang="ar-IQ" sz="2400" b="1" dirty="0">
                <a:latin typeface="Aldhabi" panose="01000000000000000000" pitchFamily="2" charset="-78"/>
                <a:cs typeface="Aldhabi" panose="01000000000000000000" pitchFamily="2" charset="-78"/>
              </a:rPr>
              <a:t>ة </a:t>
            </a:r>
            <a:r>
              <a:rPr lang="en-US" sz="2400" b="1" dirty="0">
                <a:latin typeface="Aldhabi" panose="01000000000000000000" pitchFamily="2" charset="-78"/>
                <a:cs typeface="Aldhabi" panose="01000000000000000000" pitchFamily="2" charset="-78"/>
              </a:rPr>
              <a:t>examples of such preparations are </a:t>
            </a:r>
            <a:r>
              <a:rPr lang="en-US" sz="2400" b="1" dirty="0" err="1">
                <a:latin typeface="Aldhabi" panose="01000000000000000000" pitchFamily="2" charset="-78"/>
                <a:cs typeface="Aldhabi" panose="01000000000000000000" pitchFamily="2" charset="-78"/>
              </a:rPr>
              <a:t>karpurasava</a:t>
            </a:r>
            <a:r>
              <a:rPr lang="en-US" sz="2400" b="1" dirty="0">
                <a:latin typeface="Aldhabi" panose="01000000000000000000" pitchFamily="2" charset="-78"/>
                <a:cs typeface="Aldhabi" panose="01000000000000000000" pitchFamily="2" charset="-78"/>
              </a:rPr>
              <a:t>, </a:t>
            </a:r>
            <a:r>
              <a:rPr lang="en-US" sz="2400" b="1" dirty="0" err="1">
                <a:latin typeface="Aldhabi" panose="01000000000000000000" pitchFamily="2" charset="-78"/>
                <a:cs typeface="Aldhabi" panose="01000000000000000000" pitchFamily="2" charset="-78"/>
              </a:rPr>
              <a:t>kanakasava</a:t>
            </a:r>
            <a:r>
              <a:rPr lang="en-US" sz="2400" b="1" dirty="0">
                <a:latin typeface="Aldhabi" panose="01000000000000000000" pitchFamily="2" charset="-78"/>
                <a:cs typeface="Aldhabi" panose="01000000000000000000" pitchFamily="2" charset="-78"/>
              </a:rPr>
              <a:t>, </a:t>
            </a:r>
            <a:r>
              <a:rPr lang="en-US" sz="2400" b="1" dirty="0" err="1">
                <a:latin typeface="Aldhabi" panose="01000000000000000000" pitchFamily="2" charset="-78"/>
                <a:cs typeface="Aldhabi" panose="01000000000000000000" pitchFamily="2" charset="-78"/>
              </a:rPr>
              <a:t>dasmularista</a:t>
            </a:r>
            <a:r>
              <a:rPr lang="en-US" sz="2400" b="1" dirty="0">
                <a:latin typeface="Aldhabi" panose="01000000000000000000" pitchFamily="2" charset="-78"/>
                <a:cs typeface="Aldhabi" panose="01000000000000000000" pitchFamily="2" charset="-78"/>
              </a:rPr>
              <a:t>.</a:t>
            </a:r>
            <a:br>
              <a:rPr lang="en-US" sz="2400" b="1" dirty="0">
                <a:latin typeface="Aldhabi" panose="01000000000000000000" pitchFamily="2" charset="-78"/>
                <a:cs typeface="Aldhabi" panose="01000000000000000000" pitchFamily="2" charset="-78"/>
              </a:rPr>
            </a:br>
            <a:r>
              <a:rPr lang="en-US" sz="2400" b="1" dirty="0">
                <a:latin typeface="Aldhabi" panose="01000000000000000000" pitchFamily="2" charset="-78"/>
                <a:cs typeface="Aldhabi" panose="01000000000000000000" pitchFamily="2" charset="-78"/>
              </a:rPr>
              <a:t>In Ayurveda, this method is not yet standardized but, with the</a:t>
            </a:r>
            <a:r>
              <a:rPr lang="ar-IQ" sz="2400" b="1" dirty="0">
                <a:latin typeface="Aldhabi" panose="01000000000000000000" pitchFamily="2" charset="-78"/>
                <a:cs typeface="Aldhabi" panose="01000000000000000000" pitchFamily="2" charset="-78"/>
              </a:rPr>
              <a:t> </a:t>
            </a:r>
            <a:r>
              <a:rPr lang="en-US" sz="2400" b="1" dirty="0">
                <a:latin typeface="Aldhabi" panose="01000000000000000000" pitchFamily="2" charset="-78"/>
                <a:cs typeface="Aldhabi" panose="01000000000000000000" pitchFamily="2" charset="-78"/>
              </a:rPr>
              <a:t>extraordinarily high degree of advancement in fermentation technology, it</a:t>
            </a:r>
            <a:r>
              <a:rPr lang="ar-IQ" sz="2400" b="1" dirty="0">
                <a:latin typeface="Aldhabi" panose="01000000000000000000" pitchFamily="2" charset="-78"/>
                <a:cs typeface="Aldhabi" panose="01000000000000000000" pitchFamily="2" charset="-78"/>
              </a:rPr>
              <a:t> </a:t>
            </a:r>
            <a:r>
              <a:rPr lang="en-US" sz="2400" b="1" dirty="0">
                <a:latin typeface="Aldhabi" panose="01000000000000000000" pitchFamily="2" charset="-78"/>
                <a:cs typeface="Aldhabi" panose="01000000000000000000" pitchFamily="2" charset="-78"/>
              </a:rPr>
              <a:t>should not be difficult to standardize this technique of extraction for the</a:t>
            </a:r>
            <a:r>
              <a:rPr lang="ar-IQ" sz="2400" b="1" dirty="0">
                <a:latin typeface="Aldhabi" panose="01000000000000000000" pitchFamily="2" charset="-78"/>
                <a:cs typeface="Aldhabi" panose="01000000000000000000" pitchFamily="2" charset="-78"/>
              </a:rPr>
              <a:t>  </a:t>
            </a:r>
            <a:r>
              <a:rPr lang="en-US" sz="2400" b="1" dirty="0" err="1">
                <a:latin typeface="Aldhabi" panose="01000000000000000000" pitchFamily="2" charset="-78"/>
                <a:cs typeface="Aldhabi" panose="01000000000000000000" pitchFamily="2" charset="-78"/>
              </a:rPr>
              <a:t>roduction</a:t>
            </a:r>
            <a:r>
              <a:rPr lang="en-US" sz="2400" b="1" dirty="0">
                <a:latin typeface="Aldhabi" panose="01000000000000000000" pitchFamily="2" charset="-78"/>
                <a:cs typeface="Aldhabi" panose="01000000000000000000" pitchFamily="2" charset="-78"/>
              </a:rPr>
              <a:t> of herbal drug extracts.</a:t>
            </a:r>
            <a:br>
              <a:rPr lang="en-US" sz="2400" b="1" dirty="0">
                <a:latin typeface="Aldhabi" panose="01000000000000000000" pitchFamily="2" charset="-78"/>
                <a:cs typeface="Aldhabi" panose="01000000000000000000" pitchFamily="2" charset="-78"/>
              </a:rPr>
            </a:br>
            <a:endParaRPr lang="en-US" sz="2400" b="1" dirty="0">
              <a:latin typeface="Aldhabi" panose="01000000000000000000" pitchFamily="2" charset="-78"/>
              <a:cs typeface="Aldhabi" panose="01000000000000000000" pitchFamily="2" charset="-78"/>
            </a:endParaRPr>
          </a:p>
        </p:txBody>
      </p:sp>
      <p:pic>
        <p:nvPicPr>
          <p:cNvPr id="5" name="Content Placeholder 4">
            <a:extLst>
              <a:ext uri="{FF2B5EF4-FFF2-40B4-BE49-F238E27FC236}">
                <a16:creationId xmlns:a16="http://schemas.microsoft.com/office/drawing/2014/main" id="{0F38081B-7409-A5E7-7075-EE6C4E048AFB}"/>
              </a:ext>
            </a:extLst>
          </p:cNvPr>
          <p:cNvPicPr>
            <a:picLocks noGrp="1" noChangeAspect="1"/>
          </p:cNvPicPr>
          <p:nvPr>
            <p:ph idx="1"/>
          </p:nvPr>
        </p:nvPicPr>
        <p:blipFill>
          <a:blip r:embed="rId2"/>
          <a:stretch>
            <a:fillRect/>
          </a:stretch>
        </p:blipFill>
        <p:spPr>
          <a:xfrm>
            <a:off x="8386354" y="4040777"/>
            <a:ext cx="3108961" cy="2734492"/>
          </a:xfrm>
          <a:prstGeom prst="rect">
            <a:avLst/>
          </a:prstGeom>
          <a:ln>
            <a:noFill/>
          </a:ln>
          <a:effectLst>
            <a:softEdge rad="112500"/>
          </a:effectLst>
        </p:spPr>
      </p:pic>
      <p:pic>
        <p:nvPicPr>
          <p:cNvPr id="7" name="Picture 6">
            <a:extLst>
              <a:ext uri="{FF2B5EF4-FFF2-40B4-BE49-F238E27FC236}">
                <a16:creationId xmlns:a16="http://schemas.microsoft.com/office/drawing/2014/main" id="{5948D5D4-1379-AF3E-C104-5CFF462FA31D}"/>
              </a:ext>
            </a:extLst>
          </p:cNvPr>
          <p:cNvPicPr>
            <a:picLocks noChangeAspect="1"/>
          </p:cNvPicPr>
          <p:nvPr/>
        </p:nvPicPr>
        <p:blipFill>
          <a:blip r:embed="rId3"/>
          <a:stretch>
            <a:fillRect/>
          </a:stretch>
        </p:blipFill>
        <p:spPr>
          <a:xfrm>
            <a:off x="78377" y="4293327"/>
            <a:ext cx="8307977" cy="2386148"/>
          </a:xfrm>
          <a:prstGeom prst="rect">
            <a:avLst/>
          </a:prstGeom>
          <a:ln>
            <a:noFill/>
          </a:ln>
          <a:effectLst>
            <a:softEdge rad="112500"/>
          </a:effectLst>
        </p:spPr>
      </p:pic>
    </p:spTree>
    <p:extLst>
      <p:ext uri="{BB962C8B-B14F-4D97-AF65-F5344CB8AC3E}">
        <p14:creationId xmlns:p14="http://schemas.microsoft.com/office/powerpoint/2010/main" val="2051424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E10F1-78AB-226C-BA8B-962A7866FF8D}"/>
              </a:ext>
            </a:extLst>
          </p:cNvPr>
          <p:cNvSpPr>
            <a:spLocks noGrp="1"/>
          </p:cNvSpPr>
          <p:nvPr>
            <p:ph type="title"/>
          </p:nvPr>
        </p:nvSpPr>
        <p:spPr>
          <a:xfrm>
            <a:off x="0" y="0"/>
            <a:ext cx="12192000" cy="6858000"/>
          </a:xfrm>
          <a:solidFill>
            <a:schemeClr val="accent6">
              <a:lumMod val="20000"/>
              <a:lumOff val="80000"/>
            </a:schemeClr>
          </a:solidFill>
        </p:spPr>
        <p:txBody>
          <a:bodyPr>
            <a:noAutofit/>
          </a:bodyPr>
          <a:lstStyle/>
          <a:p>
            <a:r>
              <a:rPr lang="en-US" sz="2400" b="1" dirty="0">
                <a:solidFill>
                  <a:srgbClr val="C00000"/>
                </a:solidFill>
              </a:rPr>
              <a:t>Counter-current Extraction: In counter-current extraction (CCE),</a:t>
            </a:r>
            <a:br>
              <a:rPr lang="en-US" sz="1600" dirty="0"/>
            </a:br>
            <a:r>
              <a:rPr lang="en-US" sz="2000" b="1" dirty="0">
                <a:latin typeface="Aldhabi" panose="01000000000000000000" pitchFamily="2" charset="-78"/>
                <a:cs typeface="Aldhabi" panose="01000000000000000000" pitchFamily="2" charset="-78"/>
              </a:rPr>
              <a:t>wet raw material is pulverized using toothed disc disintegrators to</a:t>
            </a:r>
            <a:r>
              <a:rPr lang="ar-IQ" sz="2000" b="1" dirty="0">
                <a:latin typeface="Aldhabi" panose="01000000000000000000" pitchFamily="2" charset="-78"/>
                <a:cs typeface="Aldhabi" panose="01000000000000000000" pitchFamily="2" charset="-78"/>
              </a:rPr>
              <a:t> </a:t>
            </a:r>
            <a:r>
              <a:rPr lang="en-US" sz="2000" b="1" dirty="0">
                <a:latin typeface="Aldhabi" panose="01000000000000000000" pitchFamily="2" charset="-78"/>
                <a:cs typeface="Aldhabi" panose="01000000000000000000" pitchFamily="2" charset="-78"/>
              </a:rPr>
              <a:t>produce a fi ne slurry. In this process, the material to </a:t>
            </a:r>
            <a:r>
              <a:rPr lang="ar-IQ" sz="2000" b="1" dirty="0">
                <a:latin typeface="Aldhabi" panose="01000000000000000000" pitchFamily="2" charset="-78"/>
                <a:cs typeface="Aldhabi" panose="01000000000000000000" pitchFamily="2" charset="-78"/>
              </a:rPr>
              <a:t> </a:t>
            </a:r>
            <a:br>
              <a:rPr lang="ar-IQ" sz="2000" b="1" dirty="0">
                <a:latin typeface="Aldhabi" panose="01000000000000000000" pitchFamily="2" charset="-78"/>
                <a:cs typeface="Aldhabi" panose="01000000000000000000" pitchFamily="2" charset="-78"/>
              </a:rPr>
            </a:br>
            <a:r>
              <a:rPr lang="en-US" sz="2000" b="1" dirty="0">
                <a:latin typeface="Aldhabi" panose="01000000000000000000" pitchFamily="2" charset="-78"/>
                <a:cs typeface="Aldhabi" panose="01000000000000000000" pitchFamily="2" charset="-78"/>
              </a:rPr>
              <a:t>be extracted is</a:t>
            </a:r>
            <a:r>
              <a:rPr lang="ar-IQ" sz="2000" b="1" dirty="0">
                <a:latin typeface="Aldhabi" panose="01000000000000000000" pitchFamily="2" charset="-78"/>
                <a:cs typeface="Aldhabi" panose="01000000000000000000" pitchFamily="2" charset="-78"/>
              </a:rPr>
              <a:t> </a:t>
            </a:r>
            <a:r>
              <a:rPr lang="en-US" sz="2000" b="1" dirty="0">
                <a:latin typeface="Aldhabi" panose="01000000000000000000" pitchFamily="2" charset="-78"/>
                <a:cs typeface="Aldhabi" panose="01000000000000000000" pitchFamily="2" charset="-78"/>
              </a:rPr>
              <a:t>moved in one direction (generally in the form of </a:t>
            </a:r>
            <a:r>
              <a:rPr lang="en-US" sz="2000" b="1" dirty="0" err="1">
                <a:latin typeface="Aldhabi" panose="01000000000000000000" pitchFamily="2" charset="-78"/>
                <a:cs typeface="Aldhabi" panose="01000000000000000000" pitchFamily="2" charset="-78"/>
              </a:rPr>
              <a:t>afine</a:t>
            </a:r>
            <a:r>
              <a:rPr lang="en-US" sz="2000" b="1" dirty="0">
                <a:latin typeface="Aldhabi" panose="01000000000000000000" pitchFamily="2" charset="-78"/>
                <a:cs typeface="Aldhabi" panose="01000000000000000000" pitchFamily="2" charset="-78"/>
              </a:rPr>
              <a:t> slurry) within a</a:t>
            </a:r>
            <a:r>
              <a:rPr lang="ar-IQ" sz="2000" b="1" dirty="0">
                <a:latin typeface="Aldhabi" panose="01000000000000000000" pitchFamily="2" charset="-78"/>
                <a:cs typeface="Aldhabi" panose="01000000000000000000" pitchFamily="2" charset="-78"/>
              </a:rPr>
              <a:t> </a:t>
            </a:r>
            <a:r>
              <a:rPr lang="en-US" sz="2000" b="1" dirty="0">
                <a:latin typeface="Aldhabi" panose="01000000000000000000" pitchFamily="2" charset="-78"/>
                <a:cs typeface="Aldhabi" panose="01000000000000000000" pitchFamily="2" charset="-78"/>
              </a:rPr>
              <a:t>cylindrical extractor where it comes</a:t>
            </a:r>
            <a:br>
              <a:rPr lang="ar-IQ" sz="2000" b="1" dirty="0">
                <a:latin typeface="Aldhabi" panose="01000000000000000000" pitchFamily="2" charset="-78"/>
                <a:cs typeface="Aldhabi" panose="01000000000000000000" pitchFamily="2" charset="-78"/>
              </a:rPr>
            </a:br>
            <a:r>
              <a:rPr lang="en-US" sz="2000" b="1" dirty="0">
                <a:latin typeface="Aldhabi" panose="01000000000000000000" pitchFamily="2" charset="-78"/>
                <a:cs typeface="Aldhabi" panose="01000000000000000000" pitchFamily="2" charset="-78"/>
              </a:rPr>
              <a:t> in contact with extraction solvent.</a:t>
            </a:r>
            <a:r>
              <a:rPr lang="ar-IQ" sz="2000" b="1" dirty="0">
                <a:latin typeface="Aldhabi" panose="01000000000000000000" pitchFamily="2" charset="-78"/>
                <a:cs typeface="Aldhabi" panose="01000000000000000000" pitchFamily="2" charset="-78"/>
              </a:rPr>
              <a:t> </a:t>
            </a:r>
            <a:r>
              <a:rPr lang="en-US" sz="2000" b="1" dirty="0">
                <a:latin typeface="Aldhabi" panose="01000000000000000000" pitchFamily="2" charset="-78"/>
                <a:cs typeface="Aldhabi" panose="01000000000000000000" pitchFamily="2" charset="-78"/>
              </a:rPr>
              <a:t>The further the starting material moves, the more concentrated the</a:t>
            </a:r>
            <a:r>
              <a:rPr lang="ar-IQ" sz="2000" b="1" dirty="0">
                <a:latin typeface="Aldhabi" panose="01000000000000000000" pitchFamily="2" charset="-78"/>
                <a:cs typeface="Aldhabi" panose="01000000000000000000" pitchFamily="2" charset="-78"/>
              </a:rPr>
              <a:t> </a:t>
            </a:r>
            <a:r>
              <a:rPr lang="en-US" sz="2000" b="1" dirty="0">
                <a:latin typeface="Aldhabi" panose="01000000000000000000" pitchFamily="2" charset="-78"/>
                <a:cs typeface="Aldhabi" panose="01000000000000000000" pitchFamily="2" charset="-78"/>
              </a:rPr>
              <a:t> extract</a:t>
            </a:r>
            <a:r>
              <a:rPr lang="ar-IQ" sz="2000" b="1" dirty="0">
                <a:latin typeface="Aldhabi" panose="01000000000000000000" pitchFamily="2" charset="-78"/>
                <a:cs typeface="Aldhabi" panose="01000000000000000000" pitchFamily="2" charset="-78"/>
              </a:rPr>
              <a:t> </a:t>
            </a:r>
            <a:r>
              <a:rPr lang="en-US" sz="2000" b="1" dirty="0">
                <a:latin typeface="Aldhabi" panose="01000000000000000000" pitchFamily="2" charset="-78"/>
                <a:cs typeface="Aldhabi" panose="01000000000000000000" pitchFamily="2" charset="-78"/>
              </a:rPr>
              <a:t>becomes.</a:t>
            </a:r>
            <a:r>
              <a:rPr lang="ar-IQ" sz="2000" b="1" dirty="0">
                <a:latin typeface="Aldhabi" panose="01000000000000000000" pitchFamily="2" charset="-78"/>
                <a:cs typeface="Aldhabi" panose="01000000000000000000" pitchFamily="2" charset="-78"/>
              </a:rPr>
              <a:t> </a:t>
            </a:r>
            <a:br>
              <a:rPr lang="ar-IQ" sz="2000" b="1" dirty="0">
                <a:latin typeface="Aldhabi" panose="01000000000000000000" pitchFamily="2" charset="-78"/>
                <a:cs typeface="Aldhabi" panose="01000000000000000000" pitchFamily="2" charset="-78"/>
              </a:rPr>
            </a:br>
            <a:r>
              <a:rPr lang="en-US" sz="2000" b="1" dirty="0">
                <a:latin typeface="Aldhabi" panose="01000000000000000000" pitchFamily="2" charset="-78"/>
                <a:cs typeface="Aldhabi" panose="01000000000000000000" pitchFamily="2" charset="-78"/>
              </a:rPr>
              <a:t>Complete extraction is thus possible when the </a:t>
            </a:r>
            <a:r>
              <a:rPr lang="ar-IQ" sz="2000" b="1" dirty="0">
                <a:latin typeface="Aldhabi" panose="01000000000000000000" pitchFamily="2" charset="-78"/>
                <a:cs typeface="Aldhabi" panose="01000000000000000000" pitchFamily="2" charset="-78"/>
              </a:rPr>
              <a:t> </a:t>
            </a:r>
            <a:r>
              <a:rPr lang="en-US" sz="2000" b="1" dirty="0">
                <a:latin typeface="Aldhabi" panose="01000000000000000000" pitchFamily="2" charset="-78"/>
                <a:cs typeface="Aldhabi" panose="01000000000000000000" pitchFamily="2" charset="-78"/>
              </a:rPr>
              <a:t>quantities of</a:t>
            </a:r>
            <a:r>
              <a:rPr lang="ar-IQ" sz="2000" b="1" dirty="0">
                <a:latin typeface="Aldhabi" panose="01000000000000000000" pitchFamily="2" charset="-78"/>
                <a:cs typeface="Aldhabi" panose="01000000000000000000" pitchFamily="2" charset="-78"/>
              </a:rPr>
              <a:t> </a:t>
            </a:r>
            <a:r>
              <a:rPr lang="en-US" sz="2000" b="1" dirty="0">
                <a:latin typeface="Aldhabi" panose="01000000000000000000" pitchFamily="2" charset="-78"/>
                <a:cs typeface="Aldhabi" panose="01000000000000000000" pitchFamily="2" charset="-78"/>
              </a:rPr>
              <a:t>solvent and material and their </a:t>
            </a:r>
            <a:r>
              <a:rPr lang="en-US" sz="2000" b="1" dirty="0" err="1">
                <a:latin typeface="Aldhabi" panose="01000000000000000000" pitchFamily="2" charset="-78"/>
                <a:cs typeface="Aldhabi" panose="01000000000000000000" pitchFamily="2" charset="-78"/>
              </a:rPr>
              <a:t>fl</a:t>
            </a:r>
            <a:r>
              <a:rPr lang="en-US" sz="2000" b="1" dirty="0">
                <a:latin typeface="Aldhabi" panose="01000000000000000000" pitchFamily="2" charset="-78"/>
                <a:cs typeface="Aldhabi" panose="01000000000000000000" pitchFamily="2" charset="-78"/>
              </a:rPr>
              <a:t> ow rates are optimized.</a:t>
            </a:r>
            <a:r>
              <a:rPr lang="ar-IQ" sz="2000" b="1" dirty="0">
                <a:latin typeface="Aldhabi" panose="01000000000000000000" pitchFamily="2" charset="-78"/>
                <a:cs typeface="Aldhabi" panose="01000000000000000000" pitchFamily="2" charset="-78"/>
              </a:rPr>
              <a:t>   </a:t>
            </a:r>
            <a:br>
              <a:rPr lang="ar-IQ" sz="2000" b="1" dirty="0">
                <a:latin typeface="Aldhabi" panose="01000000000000000000" pitchFamily="2" charset="-78"/>
                <a:cs typeface="Aldhabi" panose="01000000000000000000" pitchFamily="2" charset="-78"/>
              </a:rPr>
            </a:br>
            <a:r>
              <a:rPr lang="en-US" sz="2000" b="1" dirty="0">
                <a:latin typeface="Aldhabi" panose="01000000000000000000" pitchFamily="2" charset="-78"/>
                <a:cs typeface="Aldhabi" panose="01000000000000000000" pitchFamily="2" charset="-78"/>
              </a:rPr>
              <a:t>The process is</a:t>
            </a:r>
            <a:r>
              <a:rPr lang="ar-IQ" sz="2000" b="1" dirty="0">
                <a:latin typeface="Aldhabi" panose="01000000000000000000" pitchFamily="2" charset="-78"/>
                <a:cs typeface="Aldhabi" panose="01000000000000000000" pitchFamily="2" charset="-78"/>
              </a:rPr>
              <a:t> </a:t>
            </a:r>
            <a:r>
              <a:rPr lang="en-US" sz="2000" b="1" dirty="0">
                <a:latin typeface="Aldhabi" panose="01000000000000000000" pitchFamily="2" charset="-78"/>
                <a:cs typeface="Aldhabi" panose="01000000000000000000" pitchFamily="2" charset="-78"/>
              </a:rPr>
              <a:t>highly efficient, requiring little time and posing no risk</a:t>
            </a:r>
            <a:r>
              <a:rPr lang="ar-IQ" sz="2000" b="1" dirty="0">
                <a:latin typeface="Aldhabi" panose="01000000000000000000" pitchFamily="2" charset="-78"/>
                <a:cs typeface="Aldhabi" panose="01000000000000000000" pitchFamily="2" charset="-78"/>
              </a:rPr>
              <a:t>  </a:t>
            </a:r>
            <a:r>
              <a:rPr lang="en-US" sz="2000" b="1" dirty="0">
                <a:latin typeface="Aldhabi" panose="01000000000000000000" pitchFamily="2" charset="-78"/>
                <a:cs typeface="Aldhabi" panose="01000000000000000000" pitchFamily="2" charset="-78"/>
              </a:rPr>
              <a:t> from high</a:t>
            </a:r>
            <a:r>
              <a:rPr lang="ar-IQ" sz="2000" b="1" dirty="0">
                <a:latin typeface="Aldhabi" panose="01000000000000000000" pitchFamily="2" charset="-78"/>
                <a:cs typeface="Aldhabi" panose="01000000000000000000" pitchFamily="2" charset="-78"/>
              </a:rPr>
              <a:t> </a:t>
            </a:r>
            <a:r>
              <a:rPr lang="en-US" sz="2000" b="1" dirty="0">
                <a:latin typeface="Aldhabi" panose="01000000000000000000" pitchFamily="2" charset="-78"/>
                <a:cs typeface="Aldhabi" panose="01000000000000000000" pitchFamily="2" charset="-78"/>
              </a:rPr>
              <a:t>temperature. Finally, sufficiently</a:t>
            </a:r>
            <a:r>
              <a:rPr lang="ar-IQ" sz="2000" b="1" dirty="0">
                <a:latin typeface="Aldhabi" panose="01000000000000000000" pitchFamily="2" charset="-78"/>
                <a:cs typeface="Aldhabi" panose="01000000000000000000" pitchFamily="2" charset="-78"/>
              </a:rPr>
              <a:t> </a:t>
            </a:r>
            <a:br>
              <a:rPr lang="ar-IQ" sz="2000" b="1" dirty="0">
                <a:latin typeface="Aldhabi" panose="01000000000000000000" pitchFamily="2" charset="-78"/>
                <a:cs typeface="Aldhabi" panose="01000000000000000000" pitchFamily="2" charset="-78"/>
              </a:rPr>
            </a:br>
            <a:r>
              <a:rPr lang="en-US" sz="2000" b="1" dirty="0">
                <a:latin typeface="Aldhabi" panose="01000000000000000000" pitchFamily="2" charset="-78"/>
                <a:cs typeface="Aldhabi" panose="01000000000000000000" pitchFamily="2" charset="-78"/>
              </a:rPr>
              <a:t> concentrated extract comes</a:t>
            </a:r>
            <a:r>
              <a:rPr lang="ar-IQ" sz="2000" b="1" dirty="0">
                <a:latin typeface="Aldhabi" panose="01000000000000000000" pitchFamily="2" charset="-78"/>
                <a:cs typeface="Aldhabi" panose="01000000000000000000" pitchFamily="2" charset="-78"/>
              </a:rPr>
              <a:t>  </a:t>
            </a:r>
            <a:r>
              <a:rPr lang="en-US" sz="2000" b="1" dirty="0">
                <a:latin typeface="Aldhabi" panose="01000000000000000000" pitchFamily="2" charset="-78"/>
                <a:cs typeface="Aldhabi" panose="01000000000000000000" pitchFamily="2" charset="-78"/>
              </a:rPr>
              <a:t> out at one</a:t>
            </a:r>
            <a:r>
              <a:rPr lang="ar-IQ" sz="2000" b="1" dirty="0">
                <a:latin typeface="Aldhabi" panose="01000000000000000000" pitchFamily="2" charset="-78"/>
                <a:cs typeface="Aldhabi" panose="01000000000000000000" pitchFamily="2" charset="-78"/>
              </a:rPr>
              <a:t> </a:t>
            </a:r>
            <a:r>
              <a:rPr lang="en-US" sz="2000" b="1" dirty="0">
                <a:latin typeface="Aldhabi" panose="01000000000000000000" pitchFamily="2" charset="-78"/>
                <a:cs typeface="Aldhabi" panose="01000000000000000000" pitchFamily="2" charset="-78"/>
              </a:rPr>
              <a:t>end of the extractor while the marc (practically free of visible </a:t>
            </a:r>
            <a:r>
              <a:rPr lang="ar-IQ" sz="2000" b="1" dirty="0">
                <a:latin typeface="Aldhabi" panose="01000000000000000000" pitchFamily="2" charset="-78"/>
                <a:cs typeface="Aldhabi" panose="01000000000000000000" pitchFamily="2" charset="-78"/>
              </a:rPr>
              <a:t>  </a:t>
            </a:r>
            <a:r>
              <a:rPr lang="en-US" sz="2000" b="1" dirty="0">
                <a:latin typeface="Aldhabi" panose="01000000000000000000" pitchFamily="2" charset="-78"/>
                <a:cs typeface="Aldhabi" panose="01000000000000000000" pitchFamily="2" charset="-78"/>
              </a:rPr>
              <a:t>solvent)</a:t>
            </a:r>
            <a:r>
              <a:rPr lang="ar-IQ" sz="2000" b="1" dirty="0">
                <a:latin typeface="Aldhabi" panose="01000000000000000000" pitchFamily="2" charset="-78"/>
                <a:cs typeface="Aldhabi" panose="01000000000000000000" pitchFamily="2" charset="-78"/>
              </a:rPr>
              <a:t> </a:t>
            </a:r>
            <a:r>
              <a:rPr lang="en-US" sz="2000" b="1" dirty="0">
                <a:latin typeface="Aldhabi" panose="01000000000000000000" pitchFamily="2" charset="-78"/>
                <a:cs typeface="Aldhabi" panose="01000000000000000000" pitchFamily="2" charset="-78"/>
              </a:rPr>
              <a:t>falls</a:t>
            </a:r>
            <a:br>
              <a:rPr lang="ar-IQ" sz="2000" b="1" dirty="0">
                <a:latin typeface="Aldhabi" panose="01000000000000000000" pitchFamily="2" charset="-78"/>
                <a:cs typeface="Aldhabi" panose="01000000000000000000" pitchFamily="2" charset="-78"/>
              </a:rPr>
            </a:br>
            <a:r>
              <a:rPr lang="en-US" sz="2000" b="1" dirty="0">
                <a:latin typeface="Aldhabi" panose="01000000000000000000" pitchFamily="2" charset="-78"/>
                <a:cs typeface="Aldhabi" panose="01000000000000000000" pitchFamily="2" charset="-78"/>
              </a:rPr>
              <a:t> out from the other end.</a:t>
            </a:r>
            <a:br>
              <a:rPr lang="en-US" sz="2000" b="1" dirty="0">
                <a:latin typeface="Aldhabi" panose="01000000000000000000" pitchFamily="2" charset="-78"/>
                <a:cs typeface="Aldhabi" panose="01000000000000000000" pitchFamily="2" charset="-78"/>
              </a:rPr>
            </a:br>
            <a:r>
              <a:rPr lang="en-US" sz="1800" b="1" dirty="0">
                <a:solidFill>
                  <a:srgbClr val="C00000"/>
                </a:solidFill>
              </a:rPr>
              <a:t>This extraction process has significant advantages:</a:t>
            </a:r>
            <a:br>
              <a:rPr lang="en-US" sz="1800" b="1" dirty="0">
                <a:solidFill>
                  <a:srgbClr val="C00000"/>
                </a:solidFill>
              </a:rPr>
            </a:br>
            <a:r>
              <a:rPr lang="en-US" sz="1800" b="1" dirty="0" err="1">
                <a:latin typeface="Aldhabi" panose="01000000000000000000" pitchFamily="2" charset="-78"/>
                <a:cs typeface="Aldhabi" panose="01000000000000000000" pitchFamily="2" charset="-78"/>
              </a:rPr>
              <a:t>i</a:t>
            </a:r>
            <a:r>
              <a:rPr lang="en-US" sz="1800" b="1" dirty="0">
                <a:latin typeface="Aldhabi" panose="01000000000000000000" pitchFamily="2" charset="-78"/>
                <a:cs typeface="Aldhabi" panose="01000000000000000000" pitchFamily="2" charset="-78"/>
              </a:rPr>
              <a:t>) A unit quantity of the plant material can be extracted with much</a:t>
            </a:r>
            <a:br>
              <a:rPr lang="en-US" sz="1800" b="1" dirty="0">
                <a:latin typeface="Aldhabi" panose="01000000000000000000" pitchFamily="2" charset="-78"/>
                <a:cs typeface="Aldhabi" panose="01000000000000000000" pitchFamily="2" charset="-78"/>
              </a:rPr>
            </a:br>
            <a:r>
              <a:rPr lang="en-US" sz="1800" b="1" dirty="0">
                <a:latin typeface="Aldhabi" panose="01000000000000000000" pitchFamily="2" charset="-78"/>
                <a:cs typeface="Aldhabi" panose="01000000000000000000" pitchFamily="2" charset="-78"/>
              </a:rPr>
              <a:t>smaller volume of solvent as compared to other methods like</a:t>
            </a:r>
            <a:r>
              <a:rPr lang="ar-IQ" sz="1800" b="1" dirty="0">
                <a:latin typeface="Aldhabi" panose="01000000000000000000" pitchFamily="2" charset="-78"/>
                <a:cs typeface="Aldhabi" panose="01000000000000000000" pitchFamily="2" charset="-78"/>
              </a:rPr>
              <a:t> </a:t>
            </a:r>
            <a:r>
              <a:rPr lang="en-US" sz="1800" b="1" dirty="0">
                <a:latin typeface="Aldhabi" panose="01000000000000000000" pitchFamily="2" charset="-78"/>
                <a:cs typeface="Aldhabi" panose="01000000000000000000" pitchFamily="2" charset="-78"/>
              </a:rPr>
              <a:t>maceration,</a:t>
            </a:r>
            <a:br>
              <a:rPr lang="ar-IQ" sz="1800" b="1" dirty="0">
                <a:latin typeface="Aldhabi" panose="01000000000000000000" pitchFamily="2" charset="-78"/>
                <a:cs typeface="Aldhabi" panose="01000000000000000000" pitchFamily="2" charset="-78"/>
              </a:rPr>
            </a:br>
            <a:r>
              <a:rPr lang="en-US" sz="1800" b="1" dirty="0">
                <a:latin typeface="Aldhabi" panose="01000000000000000000" pitchFamily="2" charset="-78"/>
                <a:cs typeface="Aldhabi" panose="01000000000000000000" pitchFamily="2" charset="-78"/>
              </a:rPr>
              <a:t> decoction, percolation.</a:t>
            </a:r>
            <a:r>
              <a:rPr lang="ar-IQ" sz="1800" b="1" dirty="0">
                <a:latin typeface="Aldhabi" panose="01000000000000000000" pitchFamily="2" charset="-78"/>
                <a:cs typeface="Aldhabi" panose="01000000000000000000" pitchFamily="2" charset="-78"/>
              </a:rPr>
              <a:t> </a:t>
            </a:r>
            <a:r>
              <a:rPr lang="en-US" sz="1800" b="1" dirty="0">
                <a:latin typeface="Aldhabi" panose="01000000000000000000" pitchFamily="2" charset="-78"/>
                <a:cs typeface="Aldhabi" panose="01000000000000000000" pitchFamily="2" charset="-78"/>
              </a:rPr>
              <a:t>ii) CCE is commonly done at room temperature,</a:t>
            </a:r>
            <a:br>
              <a:rPr lang="ar-IQ" sz="1800" b="1" dirty="0">
                <a:latin typeface="Aldhabi" panose="01000000000000000000" pitchFamily="2" charset="-78"/>
                <a:cs typeface="Aldhabi" panose="01000000000000000000" pitchFamily="2" charset="-78"/>
              </a:rPr>
            </a:br>
            <a:r>
              <a:rPr lang="en-US" sz="1800" b="1" dirty="0">
                <a:latin typeface="Aldhabi" panose="01000000000000000000" pitchFamily="2" charset="-78"/>
                <a:cs typeface="Aldhabi" panose="01000000000000000000" pitchFamily="2" charset="-78"/>
              </a:rPr>
              <a:t> which spares the</a:t>
            </a:r>
            <a:r>
              <a:rPr lang="ar-IQ" sz="1800" b="1" dirty="0">
                <a:latin typeface="Aldhabi" panose="01000000000000000000" pitchFamily="2" charset="-78"/>
                <a:cs typeface="Aldhabi" panose="01000000000000000000" pitchFamily="2" charset="-78"/>
              </a:rPr>
              <a:t> </a:t>
            </a:r>
            <a:r>
              <a:rPr lang="en-US" sz="1800" b="1" dirty="0" err="1">
                <a:latin typeface="Aldhabi" panose="01000000000000000000" pitchFamily="2" charset="-78"/>
                <a:cs typeface="Aldhabi" panose="01000000000000000000" pitchFamily="2" charset="-78"/>
              </a:rPr>
              <a:t>thermo</a:t>
            </a:r>
            <a:r>
              <a:rPr lang="en-US" sz="1800" b="1" dirty="0">
                <a:latin typeface="Aldhabi" panose="01000000000000000000" pitchFamily="2" charset="-78"/>
                <a:cs typeface="Aldhabi" panose="01000000000000000000" pitchFamily="2" charset="-78"/>
              </a:rPr>
              <a:t> labile constituents from exposure to heat which is</a:t>
            </a:r>
            <a:br>
              <a:rPr lang="en-US" sz="1800" b="1" dirty="0">
                <a:latin typeface="Aldhabi" panose="01000000000000000000" pitchFamily="2" charset="-78"/>
                <a:cs typeface="Aldhabi" panose="01000000000000000000" pitchFamily="2" charset="-78"/>
              </a:rPr>
            </a:br>
            <a:r>
              <a:rPr lang="en-US" sz="1800" b="1" dirty="0">
                <a:latin typeface="Aldhabi" panose="01000000000000000000" pitchFamily="2" charset="-78"/>
                <a:cs typeface="Aldhabi" panose="01000000000000000000" pitchFamily="2" charset="-78"/>
              </a:rPr>
              <a:t>employed in most other techniques.</a:t>
            </a:r>
            <a:r>
              <a:rPr lang="ar-IQ" sz="1800" b="1" dirty="0">
                <a:latin typeface="Aldhabi" panose="01000000000000000000" pitchFamily="2" charset="-78"/>
                <a:cs typeface="Aldhabi" panose="01000000000000000000" pitchFamily="2" charset="-78"/>
              </a:rPr>
              <a:t> </a:t>
            </a:r>
            <a:r>
              <a:rPr lang="en-US" sz="1800" b="1" dirty="0">
                <a:latin typeface="Aldhabi" panose="01000000000000000000" pitchFamily="2" charset="-78"/>
                <a:cs typeface="Aldhabi" panose="01000000000000000000" pitchFamily="2" charset="-78"/>
              </a:rPr>
              <a:t>iii) As the pulverization of the drug is done</a:t>
            </a:r>
            <a:br>
              <a:rPr lang="ar-IQ" sz="1800" b="1" dirty="0">
                <a:latin typeface="Aldhabi" panose="01000000000000000000" pitchFamily="2" charset="-78"/>
                <a:cs typeface="Aldhabi" panose="01000000000000000000" pitchFamily="2" charset="-78"/>
              </a:rPr>
            </a:br>
            <a:r>
              <a:rPr lang="en-US" sz="1800" b="1" dirty="0">
                <a:latin typeface="Aldhabi" panose="01000000000000000000" pitchFamily="2" charset="-78"/>
                <a:cs typeface="Aldhabi" panose="01000000000000000000" pitchFamily="2" charset="-78"/>
              </a:rPr>
              <a:t> under wet conditions, the</a:t>
            </a:r>
            <a:r>
              <a:rPr lang="ar-IQ" sz="1800" b="1" dirty="0">
                <a:latin typeface="Aldhabi" panose="01000000000000000000" pitchFamily="2" charset="-78"/>
                <a:cs typeface="Aldhabi" panose="01000000000000000000" pitchFamily="2" charset="-78"/>
              </a:rPr>
              <a:t> </a:t>
            </a:r>
            <a:r>
              <a:rPr lang="en-US" sz="1800" b="1" dirty="0">
                <a:latin typeface="Aldhabi" panose="01000000000000000000" pitchFamily="2" charset="-78"/>
                <a:cs typeface="Aldhabi" panose="01000000000000000000" pitchFamily="2" charset="-78"/>
              </a:rPr>
              <a:t>heat generated during comminution is neutralized by</a:t>
            </a:r>
            <a:br>
              <a:rPr lang="ar-IQ" sz="1800" b="1" dirty="0">
                <a:latin typeface="Aldhabi" panose="01000000000000000000" pitchFamily="2" charset="-78"/>
                <a:cs typeface="Aldhabi" panose="01000000000000000000" pitchFamily="2" charset="-78"/>
              </a:rPr>
            </a:br>
            <a:r>
              <a:rPr lang="en-US" sz="1800" b="1" dirty="0">
                <a:latin typeface="Aldhabi" panose="01000000000000000000" pitchFamily="2" charset="-78"/>
                <a:cs typeface="Aldhabi" panose="01000000000000000000" pitchFamily="2" charset="-78"/>
              </a:rPr>
              <a:t> water. This</a:t>
            </a:r>
            <a:r>
              <a:rPr lang="ar-IQ" sz="1800" b="1" dirty="0">
                <a:latin typeface="Aldhabi" panose="01000000000000000000" pitchFamily="2" charset="-78"/>
                <a:cs typeface="Aldhabi" panose="01000000000000000000" pitchFamily="2" charset="-78"/>
              </a:rPr>
              <a:t> </a:t>
            </a:r>
            <a:r>
              <a:rPr lang="en-US" sz="1800" b="1" dirty="0">
                <a:latin typeface="Aldhabi" panose="01000000000000000000" pitchFamily="2" charset="-78"/>
                <a:cs typeface="Aldhabi" panose="01000000000000000000" pitchFamily="2" charset="-78"/>
              </a:rPr>
              <a:t>again spares the </a:t>
            </a:r>
            <a:r>
              <a:rPr lang="en-US" sz="1800" b="1" dirty="0" err="1">
                <a:latin typeface="Aldhabi" panose="01000000000000000000" pitchFamily="2" charset="-78"/>
                <a:cs typeface="Aldhabi" panose="01000000000000000000" pitchFamily="2" charset="-78"/>
              </a:rPr>
              <a:t>thermo</a:t>
            </a:r>
            <a:r>
              <a:rPr lang="en-US" sz="1800" b="1" dirty="0">
                <a:latin typeface="Aldhabi" panose="01000000000000000000" pitchFamily="2" charset="-78"/>
                <a:cs typeface="Aldhabi" panose="01000000000000000000" pitchFamily="2" charset="-78"/>
              </a:rPr>
              <a:t> labile constituents from exposure to heat.</a:t>
            </a:r>
            <a:br>
              <a:rPr lang="en-US" sz="1800" b="1" dirty="0">
                <a:latin typeface="Aldhabi" panose="01000000000000000000" pitchFamily="2" charset="-78"/>
                <a:cs typeface="Aldhabi" panose="01000000000000000000" pitchFamily="2" charset="-78"/>
              </a:rPr>
            </a:br>
            <a:r>
              <a:rPr lang="en-US" sz="1800" b="1" dirty="0">
                <a:latin typeface="Aldhabi" panose="01000000000000000000" pitchFamily="2" charset="-78"/>
                <a:cs typeface="Aldhabi" panose="01000000000000000000" pitchFamily="2" charset="-78"/>
              </a:rPr>
              <a:t>iv) The extraction procedure has been rated to be more efficient and</a:t>
            </a:r>
            <a:br>
              <a:rPr lang="en-US" sz="1800" b="1" dirty="0">
                <a:latin typeface="Aldhabi" panose="01000000000000000000" pitchFamily="2" charset="-78"/>
                <a:cs typeface="Aldhabi" panose="01000000000000000000" pitchFamily="2" charset="-78"/>
              </a:rPr>
            </a:br>
            <a:r>
              <a:rPr lang="en-US" sz="1800" b="1" dirty="0">
                <a:latin typeface="Aldhabi" panose="01000000000000000000" pitchFamily="2" charset="-78"/>
                <a:cs typeface="Aldhabi" panose="01000000000000000000" pitchFamily="2" charset="-78"/>
              </a:rPr>
              <a:t>effective than continuous hot extraction.</a:t>
            </a:r>
            <a:br>
              <a:rPr lang="en-US" sz="1800" b="1" dirty="0">
                <a:latin typeface="Aldhabi" panose="01000000000000000000" pitchFamily="2" charset="-78"/>
                <a:cs typeface="Aldhabi" panose="01000000000000000000" pitchFamily="2" charset="-78"/>
              </a:rPr>
            </a:br>
            <a:endParaRPr lang="en-US" sz="1600" b="1" dirty="0">
              <a:latin typeface="Aldhabi" panose="01000000000000000000" pitchFamily="2" charset="-78"/>
              <a:cs typeface="Aldhabi" panose="01000000000000000000" pitchFamily="2" charset="-78"/>
            </a:endParaRPr>
          </a:p>
        </p:txBody>
      </p:sp>
      <p:pic>
        <p:nvPicPr>
          <p:cNvPr id="9" name="Content Placeholder 8">
            <a:extLst>
              <a:ext uri="{FF2B5EF4-FFF2-40B4-BE49-F238E27FC236}">
                <a16:creationId xmlns:a16="http://schemas.microsoft.com/office/drawing/2014/main" id="{0893FFF8-79CA-406D-0BA2-A53070E4F722}"/>
              </a:ext>
            </a:extLst>
          </p:cNvPr>
          <p:cNvPicPr>
            <a:picLocks noGrp="1" noChangeAspect="1"/>
          </p:cNvPicPr>
          <p:nvPr>
            <p:ph idx="1"/>
          </p:nvPr>
        </p:nvPicPr>
        <p:blipFill>
          <a:blip r:embed="rId2"/>
          <a:stretch>
            <a:fillRect/>
          </a:stretch>
        </p:blipFill>
        <p:spPr>
          <a:xfrm>
            <a:off x="8244841" y="85952"/>
            <a:ext cx="3614057" cy="3562940"/>
          </a:xfrm>
          <a:prstGeom prst="rect">
            <a:avLst/>
          </a:prstGeom>
          <a:ln>
            <a:noFill/>
          </a:ln>
          <a:effectLst>
            <a:softEdge rad="112500"/>
          </a:effectLst>
        </p:spPr>
      </p:pic>
      <p:pic>
        <p:nvPicPr>
          <p:cNvPr id="11" name="Picture 10">
            <a:extLst>
              <a:ext uri="{FF2B5EF4-FFF2-40B4-BE49-F238E27FC236}">
                <a16:creationId xmlns:a16="http://schemas.microsoft.com/office/drawing/2014/main" id="{9503744C-B316-B33E-B7FD-AF3E91E0A1AD}"/>
              </a:ext>
            </a:extLst>
          </p:cNvPr>
          <p:cNvPicPr>
            <a:picLocks noChangeAspect="1"/>
          </p:cNvPicPr>
          <p:nvPr/>
        </p:nvPicPr>
        <p:blipFill>
          <a:blip r:embed="rId3"/>
          <a:stretch>
            <a:fillRect/>
          </a:stretch>
        </p:blipFill>
        <p:spPr>
          <a:xfrm>
            <a:off x="5965371" y="3936269"/>
            <a:ext cx="5893527" cy="2055227"/>
          </a:xfrm>
          <a:prstGeom prst="rect">
            <a:avLst/>
          </a:prstGeom>
          <a:ln>
            <a:noFill/>
          </a:ln>
          <a:effectLst>
            <a:softEdge rad="112500"/>
          </a:effectLst>
        </p:spPr>
      </p:pic>
    </p:spTree>
    <p:extLst>
      <p:ext uri="{BB962C8B-B14F-4D97-AF65-F5344CB8AC3E}">
        <p14:creationId xmlns:p14="http://schemas.microsoft.com/office/powerpoint/2010/main" val="3501037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50396-0FB4-672C-E3E5-EE243849159D}"/>
              </a:ext>
            </a:extLst>
          </p:cNvPr>
          <p:cNvSpPr>
            <a:spLocks noGrp="1"/>
          </p:cNvSpPr>
          <p:nvPr>
            <p:ph type="title"/>
          </p:nvPr>
        </p:nvSpPr>
        <p:spPr/>
        <p:txBody>
          <a:bodyPr/>
          <a:lstStyle/>
          <a:p>
            <a:br>
              <a:rPr lang="en-US" dirty="0"/>
            </a:br>
            <a:endParaRPr lang="en-US" dirty="0"/>
          </a:p>
        </p:txBody>
      </p:sp>
      <p:sp>
        <p:nvSpPr>
          <p:cNvPr id="3" name="Content Placeholder 2">
            <a:extLst>
              <a:ext uri="{FF2B5EF4-FFF2-40B4-BE49-F238E27FC236}">
                <a16:creationId xmlns:a16="http://schemas.microsoft.com/office/drawing/2014/main" id="{9819FBCA-0F61-6C3D-B802-71BB85109471}"/>
              </a:ext>
            </a:extLst>
          </p:cNvPr>
          <p:cNvSpPr>
            <a:spLocks noGrp="1"/>
          </p:cNvSpPr>
          <p:nvPr>
            <p:ph idx="1"/>
          </p:nvPr>
        </p:nvSpPr>
        <p:spPr>
          <a:xfrm>
            <a:off x="0" y="0"/>
            <a:ext cx="12192000" cy="6858000"/>
          </a:xfrm>
          <a:solidFill>
            <a:schemeClr val="accent6">
              <a:lumMod val="20000"/>
              <a:lumOff val="80000"/>
            </a:schemeClr>
          </a:solidFill>
        </p:spPr>
        <p:txBody>
          <a:bodyPr>
            <a:normAutofit fontScale="92500" lnSpcReduction="20000"/>
          </a:bodyPr>
          <a:lstStyle/>
          <a:p>
            <a:pPr algn="just"/>
            <a:r>
              <a:rPr lang="en-US" sz="3400" b="1" dirty="0">
                <a:solidFill>
                  <a:srgbClr val="C00000"/>
                </a:solidFill>
              </a:rPr>
              <a:t>Ultrasound Extraction (Sonication): </a:t>
            </a:r>
            <a:endParaRPr lang="ar-IQ" sz="3400" b="1" dirty="0">
              <a:solidFill>
                <a:srgbClr val="C00000"/>
              </a:solidFill>
            </a:endParaRPr>
          </a:p>
          <a:p>
            <a:pPr algn="just"/>
            <a:r>
              <a:rPr lang="en-US" b="1" dirty="0">
                <a:latin typeface="Aldhabi" panose="01000000000000000000" pitchFamily="2" charset="-78"/>
                <a:cs typeface="Aldhabi" panose="01000000000000000000" pitchFamily="2" charset="-78"/>
              </a:rPr>
              <a:t>The procedure involves the use of ultrasound with frequencies ranging from 20 kHz to 2000 kHz; this increases the permeability of cell walls and produces cavitation. Although the process is useful in some cases like extraction of </a:t>
            </a:r>
            <a:r>
              <a:rPr lang="en-US" b="1" dirty="0" err="1">
                <a:latin typeface="Aldhabi" panose="01000000000000000000" pitchFamily="2" charset="-78"/>
                <a:cs typeface="Aldhabi" panose="01000000000000000000" pitchFamily="2" charset="-78"/>
              </a:rPr>
              <a:t>rauwolfi</a:t>
            </a:r>
            <a:r>
              <a:rPr lang="en-US" b="1" dirty="0">
                <a:latin typeface="Aldhabi" panose="01000000000000000000" pitchFamily="2" charset="-78"/>
                <a:cs typeface="Aldhabi" panose="01000000000000000000" pitchFamily="2" charset="-78"/>
              </a:rPr>
              <a:t> a root, its large-scale application is limited due to the higher costs. One disadvantage of the procedure is the occasional but known deleterious effect of ultrasound energy (more than 20 kHz) on the active constituents of medicinal plants through formation of free radicals and consequently undesirable changes in the drug molecules.</a:t>
            </a:r>
            <a:endParaRPr lang="ar-IQ" b="1" dirty="0">
              <a:latin typeface="Aldhabi" panose="01000000000000000000" pitchFamily="2" charset="-78"/>
              <a:cs typeface="Aldhabi" panose="01000000000000000000" pitchFamily="2" charset="-78"/>
            </a:endParaRPr>
          </a:p>
          <a:p>
            <a:pPr algn="just"/>
            <a:r>
              <a:rPr lang="en-US" sz="3400" b="1" dirty="0">
                <a:solidFill>
                  <a:srgbClr val="C00000"/>
                </a:solidFill>
              </a:rPr>
              <a:t> Supercritical Fluid Extraction: Supercritical </a:t>
            </a:r>
            <a:r>
              <a:rPr lang="en-US" sz="3400" b="1" dirty="0" err="1">
                <a:solidFill>
                  <a:srgbClr val="C00000"/>
                </a:solidFill>
              </a:rPr>
              <a:t>fl</a:t>
            </a:r>
            <a:r>
              <a:rPr lang="en-US" sz="3400" b="1" dirty="0">
                <a:solidFill>
                  <a:srgbClr val="C00000"/>
                </a:solidFill>
              </a:rPr>
              <a:t> </a:t>
            </a:r>
            <a:r>
              <a:rPr lang="en-US" sz="3400" b="1" dirty="0" err="1">
                <a:solidFill>
                  <a:srgbClr val="C00000"/>
                </a:solidFill>
              </a:rPr>
              <a:t>uid</a:t>
            </a:r>
            <a:r>
              <a:rPr lang="en-US" sz="3400" b="1" dirty="0">
                <a:solidFill>
                  <a:srgbClr val="C00000"/>
                </a:solidFill>
              </a:rPr>
              <a:t> extraction (SFE)</a:t>
            </a:r>
            <a:endParaRPr lang="ar-IQ" sz="3400" b="1" dirty="0">
              <a:solidFill>
                <a:srgbClr val="C00000"/>
              </a:solidFill>
            </a:endParaRPr>
          </a:p>
          <a:p>
            <a:pPr algn="just"/>
            <a:r>
              <a:rPr lang="en-US" sz="3400" b="1" dirty="0">
                <a:solidFill>
                  <a:srgbClr val="C00000"/>
                </a:solidFill>
                <a:latin typeface="Aldhabi" panose="01000000000000000000" pitchFamily="2" charset="-78"/>
                <a:cs typeface="Aldhabi" panose="01000000000000000000" pitchFamily="2" charset="-78"/>
              </a:rPr>
              <a:t> </a:t>
            </a:r>
            <a:r>
              <a:rPr lang="en-US" b="1" dirty="0">
                <a:latin typeface="Aldhabi" panose="01000000000000000000" pitchFamily="2" charset="-78"/>
                <a:cs typeface="Aldhabi" panose="01000000000000000000" pitchFamily="2" charset="-78"/>
              </a:rPr>
              <a:t>is an alternative sample preparation method with general goals of reduced use of organic solvents and increased sample throughput. The factors to consider include temperature, pressure, sample volume, analyte collection, modifier (cosolvent) addition, flow and pressure control, and restrictors. Generally, </a:t>
            </a:r>
            <a:r>
              <a:rPr lang="en-US" b="1" dirty="0" err="1">
                <a:latin typeface="Aldhabi" panose="01000000000000000000" pitchFamily="2" charset="-78"/>
                <a:cs typeface="Aldhabi" panose="01000000000000000000" pitchFamily="2" charset="-78"/>
              </a:rPr>
              <a:t>cylindricalextraction</a:t>
            </a:r>
            <a:r>
              <a:rPr lang="en-US" b="1" dirty="0">
                <a:latin typeface="Aldhabi" panose="01000000000000000000" pitchFamily="2" charset="-78"/>
                <a:cs typeface="Aldhabi" panose="01000000000000000000" pitchFamily="2" charset="-78"/>
              </a:rPr>
              <a:t> vessels are used for SFE and their performance is good beyond any doubt. The collection of the extracted analyte following SFE is another important step: significant analyte loss can occur during this step, leading the analyst to believe that the actual efficiency was poor. There are many advantages to the use of CO2 as the extracting fluid. In addition to its favorable physical properties, carbon dioxide is inexpensive, safe and abundant. But while carbon dioxide is the preferred fluid for SFE, it possesses several polarity limitations. Solvent polarity is important when extracting polar solutes and when strong analyte-matrix interactions are present. Organic solvents are frequently added to the carbon dioxide extracting fluid to alleviate the polarity limitations. Of late, instead of carbon dioxide, argon is being used because it is inexpensive and more inert. The component recovery rates generally increase with increasing pressure or temperature: the highest recovery rates in case of argon are obtained at 500 atm and 150° C. The extraction procedure possesses distinct advantages: </a:t>
            </a:r>
            <a:r>
              <a:rPr lang="en-US" b="1" dirty="0" err="1">
                <a:latin typeface="Aldhabi" panose="01000000000000000000" pitchFamily="2" charset="-78"/>
                <a:cs typeface="Aldhabi" panose="01000000000000000000" pitchFamily="2" charset="-78"/>
              </a:rPr>
              <a:t>i</a:t>
            </a:r>
            <a:r>
              <a:rPr lang="en-US" b="1" dirty="0">
                <a:latin typeface="Aldhabi" panose="01000000000000000000" pitchFamily="2" charset="-78"/>
                <a:cs typeface="Aldhabi" panose="01000000000000000000" pitchFamily="2" charset="-78"/>
              </a:rPr>
              <a:t>) The extraction of constituents at low temperature, which strictly avoids damage from heat and some organic solvents. ii) No solvent residues. iii)Environmentally friendly extraction procedure. The largest area of growth in the development of SFE has been the rapid expansion of its applications. SFE finds extensive application in the extraction of pesticides, environmental samples, foods and fragrances, essential oils, polymers and natural products. The major </a:t>
            </a:r>
            <a:r>
              <a:rPr lang="en-US" b="1" dirty="0" err="1">
                <a:latin typeface="Aldhabi" panose="01000000000000000000" pitchFamily="2" charset="-78"/>
                <a:cs typeface="Aldhabi" panose="01000000000000000000" pitchFamily="2" charset="-78"/>
              </a:rPr>
              <a:t>eterrent</a:t>
            </a:r>
            <a:r>
              <a:rPr lang="en-US" b="1" dirty="0">
                <a:latin typeface="Aldhabi" panose="01000000000000000000" pitchFamily="2" charset="-78"/>
                <a:cs typeface="Aldhabi" panose="01000000000000000000" pitchFamily="2" charset="-78"/>
              </a:rPr>
              <a:t> in the commercial application of the extraction process is its prohibitive capital investment.</a:t>
            </a:r>
          </a:p>
        </p:txBody>
      </p:sp>
    </p:spTree>
    <p:extLst>
      <p:ext uri="{BB962C8B-B14F-4D97-AF65-F5344CB8AC3E}">
        <p14:creationId xmlns:p14="http://schemas.microsoft.com/office/powerpoint/2010/main" val="236553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2608</Words>
  <Application>Microsoft Office PowerPoint</Application>
  <PresentationFormat>Widescreen</PresentationFormat>
  <Paragraphs>81</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Aldhabi</vt:lpstr>
      <vt:lpstr>Andalus</vt:lpstr>
      <vt:lpstr>Arial</vt:lpstr>
      <vt:lpstr>Arial Black</vt:lpstr>
      <vt:lpstr>Arial Narrow</vt:lpstr>
      <vt:lpstr>Calibri</vt:lpstr>
      <vt:lpstr>Calibri Light</vt:lpstr>
      <vt:lpstr>Office Theme</vt:lpstr>
      <vt:lpstr> Lab. ( 5 ) General Methods of Extraction of Medicinal Plants</vt:lpstr>
      <vt:lpstr>PowerPoint Presentation</vt:lpstr>
      <vt:lpstr>PowerPoint Presentation</vt:lpstr>
      <vt:lpstr>PowerPoint Presentation</vt:lpstr>
      <vt:lpstr>PowerPoint Presentation</vt:lpstr>
      <vt:lpstr>6-Hot Continuous Extraction (Soxhlet): </vt:lpstr>
      <vt:lpstr>Aqueous Alcoholic Extraction by Fermentation:  Some medicinal preparations of Ayurveda (like asava and arista) adopt the technique of fermentation for extracting the active principles. The extraction procedure involves soaking the crude drug, in the form of either a powder or a decoction (kasaya), for a specified period of time, during which it undergoes fermentation and generates alcohol in situ; this facilitates the extraction of the active constituents contained in the plant material. The alcohol thus generated also serves as a preservative. If the fermentation is to be carried out in an earthen vessel, it should not be new: water should first be boiled in the vessel. In large-scale manufacture, wooden vats, porcelain jars or metal vessels are used in place of earthen vessels. Someة examples of such preparations are karpurasava, kanakasava, dasmularista. In Ayurveda, this method is not yet standardized but, with the extraordinarily high degree of advancement in fermentation technology, it should not be difficult to standardize this technique of extraction for the  roduction of herbal drug extracts. </vt:lpstr>
      <vt:lpstr>Counter-current Extraction: In counter-current extraction (CCE), wet raw material is pulverized using toothed disc disintegrators to produce a fi ne slurry. In this process, the material to   be extracted is moved in one direction (generally in the form of afine slurry) within a cylindrical extractor where it comes  in contact with extraction solvent. The further the starting material moves, the more concentrated the  extract becomes.  Complete extraction is thus possible when the  quantities of solvent and material and their fl ow rates are optimized.    The process is highly efficient, requiring little time and posing no risk   from high temperature. Finally, sufficiently   concentrated extract comes   out at one end of the extractor while the marc (practically free of visible   solvent) falls  out from the other end. This extraction process has significant advantages: i) A unit quantity of the plant material can be extracted with much smaller volume of solvent as compared to other methods like maceration,  decoction, percolation. ii) CCE is commonly done at room temperature,  which spares the thermo labile constituents from exposure to heat which is employed in most other techniques. iii) As the pulverization of the drug is done  under wet conditions, the heat generated during comminution is neutralized by  water. This again spares the thermo labile constituents from exposure to heat. iv) The extraction procedure has been rated to be more efficient and effective than continuous hot extraction. </vt:lpstr>
      <vt:lpstr> </vt:lpstr>
      <vt:lpstr>Aromatic Plant Extracts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Dhuha Mohesn Abbas</dc:creator>
  <cp:lastModifiedBy>Dhuha Mohesn Abbas</cp:lastModifiedBy>
  <cp:revision>8</cp:revision>
  <dcterms:created xsi:type="dcterms:W3CDTF">2026-03-30T08:13:37Z</dcterms:created>
  <dcterms:modified xsi:type="dcterms:W3CDTF">2026-03-30T22:20:24Z</dcterms:modified>
</cp:coreProperties>
</file>