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56" autoAdjust="0"/>
  </p:normalViewPr>
  <p:slideViewPr>
    <p:cSldViewPr snapToGrid="0">
      <p:cViewPr varScale="1">
        <p:scale>
          <a:sx n="73" d="100"/>
          <a:sy n="73" d="100"/>
        </p:scale>
        <p:origin x="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C733-54E2-CF96-E0BD-10FF74CC0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101EE-333B-A3E1-991C-B548E251D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96475-1BF7-EB92-B4B4-68F130B7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621E-859B-C091-56C1-C82355EA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1166B-9124-BB07-FEE5-F2DE7E56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9EC7-1341-138C-598F-110753D5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FB4C3-7C1F-0372-456A-AA6CBCB6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D9C3-F22E-879C-B278-528F1CF8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3CF6-5505-3946-8266-E67FF41D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0F396-5613-EB68-85A6-5BDCC8B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9F443-37E0-97C9-E6F1-51CD1D52A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B0D9-A794-A735-768D-053822F89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B907F-932F-4C04-B06D-9FD54096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3175E-6FBA-E202-EB1A-40A1F169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385D-8554-14EE-4957-5D72039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FC1B-A8C4-72ED-01E6-3D5ADF76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D996-FB4D-7BC3-36F8-E3EAADF0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21096-DA6F-9673-2E42-09886BC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EF92A-A859-D3E7-AC11-E5BA1689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C54D-55AC-CA31-E5F2-F0F96F05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35F-31C8-0D60-9213-8AE408B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60EC6-E80D-2CE6-6C9A-B3CC75E5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5C0E-F764-C5E5-6F14-7AF99398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6DEC-EC25-237D-61F2-2DFC74D6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8431-1EB3-2D94-45EB-4BD42EDB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B280-B9E5-09EB-55D1-3E78AC96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1E7D-7780-3D55-C1B3-248DA0E99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5B64D-632A-07B9-1A7C-5DC5166BC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E1B16-9387-BFB2-DBB9-7C6AD41C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0D04-B0B3-EC16-BA11-CF0A94C7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07608-A691-F236-257D-19F7D5EE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2A7D-CF79-8252-8C6F-F1D76765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A47E3-1819-3F8F-1CEB-E593CF810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2F726-9BF8-FC2D-4866-2FE9E104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D6D92-5258-7164-E2E4-D967BE9F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485F8-6F44-3194-AB0A-697AD7CCC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A9215-9646-E9C2-580E-C1B3414F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1E7BB-0B7F-79D5-5D63-58D720AA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73B94-D960-D882-8723-2C9721C3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A0A6-655A-437D-EB9D-0AF1B50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B56CF-0E70-A9F1-6C5E-B4F6911F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D5A19-2D95-E72B-A307-D9F30DF9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DE82B-9D5B-7EE4-4E07-D6775295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AC861-9A8D-9226-1E07-AEC8D588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235B8-831F-52FE-7FAC-D4F279BA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AC94-72EF-0136-4F22-ABB2C5DF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98CA-911A-5A68-336F-22D9E8B1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DB65-570A-4D28-6B15-34E580CF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249E-31E4-CA0D-10FC-41D4437E5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06E24-8E45-8F08-F937-2DD49310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066-039C-5749-AD4B-197A18E2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A6ECC-1CA7-436C-D781-FAF75AF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0D1C-2CB6-D1F6-B6A2-FB2AF0A0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6E3C5-94E8-7B7B-B4D2-C6FC3367D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F908-A155-FD83-2CC0-FA7898B13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3DFA8-E41A-6B87-C125-C3459D7C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B3AF5-BBD1-5323-1414-A09EA660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2AC12-7DCC-A06A-ABC6-7538257D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1289F-9695-CD86-4583-5DBFAA99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DD797-33AD-F1E4-0341-094EF32AD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691E-3433-AF99-6B19-977C4B976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A09A-5258-4E2C-B92B-5136F5D3A1E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993A-DF97-B6EE-F9D4-C019246EA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E56C-E4AA-FF5B-A487-AD0434734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559E-36AB-46F3-9B51-A1C1366A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BDB397-1D43-E070-102E-DFE011F0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-69669"/>
            <a:ext cx="12192000" cy="69276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ar-IQ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IQ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Lab.2</a:t>
            </a:r>
            <a:endParaRPr lang="ar-IQ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Introduction in Plant groups</a:t>
            </a:r>
            <a:endParaRPr lang="ar-IQ" sz="4400" b="1" dirty="0">
              <a:solidFill>
                <a:srgbClr val="C00000"/>
              </a:solidFill>
              <a:latin typeface="Algerian" panose="04020705040A020607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IQ" sz="4400" b="1" dirty="0">
              <a:solidFill>
                <a:srgbClr val="C00000"/>
              </a:solidFill>
              <a:latin typeface="Algerian" panose="04020705040A020607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Sitka Small Semibold" pitchFamily="2" charset="0"/>
                <a:cs typeface="Simplified Arabic" panose="02020603050405020304" pitchFamily="18" charset="-78"/>
              </a:rPr>
              <a:t>M.Sc. </a:t>
            </a: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Dhuha Mohsen Abbas</a:t>
            </a: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US" b="1" dirty="0" err="1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Science,</a:t>
            </a: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ED7D31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of Biology</a:t>
            </a:r>
            <a:endParaRPr lang="ar-IQ" b="1" dirty="0">
              <a:solidFill>
                <a:srgbClr val="ED7D31">
                  <a:lumMod val="50000"/>
                </a:srgb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</a:t>
            </a:r>
          </a:p>
        </p:txBody>
      </p:sp>
    </p:spTree>
    <p:extLst>
      <p:ext uri="{BB962C8B-B14F-4D97-AF65-F5344CB8AC3E}">
        <p14:creationId xmlns:p14="http://schemas.microsoft.com/office/powerpoint/2010/main" val="28244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E0D-D43F-FC2D-81E6-38CA0EA8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8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Plant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43E7-8730-34FC-CBAA-D6408E56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857"/>
            <a:ext cx="12192000" cy="59871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Introduction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multicellular Eukaryotes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consider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producers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food chain. All the members of the plant kingdom can make their own food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utilizing sunlight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dioxide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photosynthetic pigments</a:t>
            </a:r>
            <a:r>
              <a:rPr kumimoji="0" lang="ar-IQ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chlorophyll a, 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carotenoid  pigments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process is known 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photosynthesis</a:t>
            </a:r>
            <a:r>
              <a:rPr kumimoji="0" lang="ar-IQ" sz="2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Only plants can make their food. All other living organisms are dependent on plants to derive food and energy.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Kingdom Plantae</a:t>
            </a:r>
            <a:r>
              <a:rPr kumimoji="0" lang="ar-IQ" sz="2000" b="1" i="0" u="none" strike="noStrike" kern="1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first separated from heterotrophic </a:t>
            </a:r>
            <a:r>
              <a:rPr kumimoji="0" lang="en-US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fungi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unicellular</a:t>
            </a:r>
            <a:r>
              <a:rPr kumimoji="0" lang="ar-IQ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prokaryotic</a:t>
            </a:r>
            <a:r>
              <a:rPr kumimoji="0" lang="ar-IQ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cyanobacteria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Whittaker in 1969 while proposing a five-kingdom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ar-IQ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According to this classification, all the known living organisms on the earth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weredivided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five categories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Kingdom Monera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Kingdom Protista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Kingdom Fungi</a:t>
            </a:r>
            <a:r>
              <a:rPr kumimoji="0" lang="ar-IQ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Kingdom Animalia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Kingdom Plantae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ECBA8-0843-F79D-1864-C6E52C6C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88" y="3954994"/>
            <a:ext cx="8266892" cy="29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31E0-C342-5945-DD8B-493F62BC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2217"/>
            <a:ext cx="12191999" cy="8098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 of Kingdom Plantae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68CE-98A8-6840-66B0-9C857ED6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7680"/>
            <a:ext cx="12191999" cy="63703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/>
              <a:t>There are </a:t>
            </a:r>
            <a:r>
              <a:rPr lang="en-US" sz="2400" b="1" u="sng" dirty="0"/>
              <a:t>270,000 species </a:t>
            </a:r>
            <a:r>
              <a:rPr lang="en-US" sz="2400" b="1" dirty="0"/>
              <a:t>of plants identified and classified to date. A.W. Eichler  (1883</a:t>
            </a:r>
            <a:r>
              <a:rPr lang="ar-IQ" sz="2400" b="1" dirty="0"/>
              <a:t>(</a:t>
            </a:r>
            <a:r>
              <a:rPr lang="en-US" sz="2400" b="1" dirty="0"/>
              <a:t>classification. gave a system of  divided plants according to the presence of</a:t>
            </a:r>
            <a:r>
              <a:rPr lang="ar-IQ" sz="2400" b="1" dirty="0"/>
              <a:t> </a:t>
            </a:r>
            <a:r>
              <a:rPr lang="en-US" sz="2400" b="1" dirty="0"/>
              <a:t> </a:t>
            </a:r>
            <a:r>
              <a:rPr lang="en-US" sz="2400" b="1" u="sng" dirty="0"/>
              <a:t>specialized tissues that classification of the plant </a:t>
            </a:r>
            <a:r>
              <a:rPr lang="en-US" sz="2400" b="1" u="sng" dirty="0" err="1"/>
              <a:t>kingdom.It</a:t>
            </a:r>
            <a:r>
              <a:rPr lang="en-US" sz="2400" b="1" u="sng" dirty="0"/>
              <a:t> is the phylogenetic system of transfer</a:t>
            </a:r>
            <a:r>
              <a:rPr lang="ar-IQ" sz="2400" b="1" u="sng" dirty="0"/>
              <a:t> </a:t>
            </a:r>
            <a:r>
              <a:rPr lang="en-US" sz="2400" b="1" u="sng" dirty="0"/>
              <a:t>water</a:t>
            </a:r>
            <a:r>
              <a:rPr lang="en-US" sz="2400" b="1" dirty="0"/>
              <a:t> and nutrients in plants. Into </a:t>
            </a:r>
            <a:r>
              <a:rPr lang="en-US" sz="2400" b="1" u="sng" dirty="0"/>
              <a:t>two sub-kingdoms</a:t>
            </a:r>
            <a:r>
              <a:rPr lang="en-US" sz="2400" b="1" dirty="0"/>
              <a:t>,</a:t>
            </a:r>
            <a:r>
              <a:rPr lang="ar-IQ" sz="2400" b="1" dirty="0"/>
              <a:t>)</a:t>
            </a:r>
            <a:r>
              <a:rPr lang="en-US" sz="2400" b="1" dirty="0">
                <a:solidFill>
                  <a:srgbClr val="FF0000"/>
                </a:solidFill>
              </a:rPr>
              <a:t>Cryptogams and Phanerogams</a:t>
            </a:r>
            <a:r>
              <a:rPr lang="ar-IQ" sz="2400" b="1" dirty="0"/>
              <a:t>(</a:t>
            </a:r>
            <a:r>
              <a:rPr lang="en-US" sz="2400" b="1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1-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Non-Vascular Plant (Cryptogams): </a:t>
            </a:r>
            <a:r>
              <a:rPr lang="en-US" sz="2400" b="1" dirty="0"/>
              <a:t>These plants lack composed vascular </a:t>
            </a:r>
            <a:r>
              <a:rPr lang="en-US" sz="2400" b="1" dirty="0" err="1"/>
              <a:t>tissue,which</a:t>
            </a:r>
            <a:r>
              <a:rPr lang="en-US" sz="2400" b="1" dirty="0"/>
              <a:t> is one of their characteristics. The </a:t>
            </a:r>
            <a:r>
              <a:rPr lang="en-US" sz="2400" b="1" dirty="0">
                <a:solidFill>
                  <a:srgbClr val="FFC000"/>
                </a:solidFill>
              </a:rPr>
              <a:t>root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C000"/>
                </a:solidFill>
              </a:rPr>
              <a:t>stem</a:t>
            </a:r>
            <a:r>
              <a:rPr lang="en-US" sz="2400" b="1" dirty="0"/>
              <a:t>, and</a:t>
            </a:r>
            <a:r>
              <a:rPr lang="en-US" sz="2400" b="1" dirty="0">
                <a:solidFill>
                  <a:srgbClr val="FFC000"/>
                </a:solidFill>
              </a:rPr>
              <a:t> leaves</a:t>
            </a:r>
            <a:r>
              <a:rPr lang="en-US" sz="2400" b="1" dirty="0"/>
              <a:t>, as well as from </a:t>
            </a:r>
            <a:r>
              <a:rPr lang="en-US" sz="2400" b="1" dirty="0" err="1">
                <a:solidFill>
                  <a:schemeClr val="accent4"/>
                </a:solidFill>
              </a:rPr>
              <a:t>woodand</a:t>
            </a:r>
            <a:r>
              <a:rPr lang="en-US" sz="2400" b="1" dirty="0">
                <a:solidFill>
                  <a:schemeClr val="accent4"/>
                </a:solidFill>
              </a:rPr>
              <a:t> bark</a:t>
            </a:r>
            <a:r>
              <a:rPr lang="en-US" sz="2400" b="1" dirty="0"/>
              <a:t>, and reproduces by </a:t>
            </a:r>
            <a:r>
              <a:rPr lang="en-US" sz="2400" b="1" dirty="0">
                <a:solidFill>
                  <a:schemeClr val="accent4"/>
                </a:solidFill>
              </a:rPr>
              <a:t>spores</a:t>
            </a:r>
            <a:r>
              <a:rPr lang="en-US" sz="2400" b="1" dirty="0"/>
              <a:t>.</a:t>
            </a:r>
            <a:endParaRPr lang="ar-IQ" sz="2400" b="1" dirty="0"/>
          </a:p>
          <a:p>
            <a:endParaRPr lang="en-US" sz="2400" b="1" dirty="0"/>
          </a:p>
          <a:p>
            <a:r>
              <a:rPr lang="en-US" sz="2400" b="1" dirty="0"/>
              <a:t>a.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Thallophyta</a:t>
            </a:r>
          </a:p>
          <a:p>
            <a:r>
              <a:rPr lang="en-US" sz="2400" b="1" dirty="0"/>
              <a:t>b.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Bryophyta (Mosses)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869DB-5073-FACB-EC2A-8D40554D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924629"/>
            <a:ext cx="8351519" cy="3628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68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3A3D-C14A-14E3-AEB6-9C397058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2-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Vascular Plant (Phanerogams ): </a:t>
            </a:r>
            <a:r>
              <a:rPr lang="en-US" sz="2000" b="1" dirty="0"/>
              <a:t>These plants have actual vascular tissue </a:t>
            </a:r>
            <a:r>
              <a:rPr lang="en-US" sz="2000" b="1" dirty="0" err="1"/>
              <a:t>madeXylem</a:t>
            </a:r>
            <a:r>
              <a:rPr lang="en-US" sz="2000" b="1" dirty="0"/>
              <a:t> and phloem as one of their distinguishing characteristics. They also have </a:t>
            </a:r>
            <a:r>
              <a:rPr lang="en-US" sz="2000" b="1" dirty="0" err="1"/>
              <a:t>leaveroots</a:t>
            </a:r>
            <a:r>
              <a:rPr lang="en-US" sz="2000" b="1" dirty="0"/>
              <a:t>, and stems that reproduce by seeds and spores.</a:t>
            </a:r>
            <a:endParaRPr lang="en-US" sz="2000" dirty="0"/>
          </a:p>
          <a:p>
            <a:r>
              <a:rPr lang="en-US" sz="2000" b="1" i="1" dirty="0"/>
              <a:t>The vascular plants are divided into </a:t>
            </a:r>
            <a:r>
              <a:rPr lang="en-US" sz="2000" b="1" i="1" u="sng" dirty="0"/>
              <a:t>two groups </a:t>
            </a:r>
            <a:r>
              <a:rPr lang="en-US" sz="2000" b="1" i="1" dirty="0"/>
              <a:t>:</a:t>
            </a:r>
            <a:endParaRPr lang="en-US" sz="2000" i="1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a) Seedless They are plants that reproduce by spores, which are carried on leaves. It is divided  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intLichens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&amp; Pteridophyta (ferns)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b) Seedling They are plants that reproduce by seed It is divided into: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/>
              <a:t>1.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Gymnosperms: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IQ" sz="2000" b="1" dirty="0"/>
              <a:t> </a:t>
            </a:r>
            <a:r>
              <a:rPr lang="en-US" sz="2000" b="1" dirty="0"/>
              <a:t>2.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Angiosperms: </a:t>
            </a:r>
            <a:r>
              <a:rPr lang="en-US" sz="2000" b="1" dirty="0"/>
              <a:t>divided into Dicotyledonous and monocotyledonous plants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6065F-3EEB-7F6A-4D16-400D5397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3178631"/>
            <a:ext cx="9318171" cy="337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6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24B3-F8FD-2CA2-329B-699617F5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386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Plant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E5C1-23C6-F9D6-8D03-3A8CC50E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8688"/>
            <a:ext cx="12192000" cy="5719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ar-IQ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1.</a:t>
            </a:r>
            <a:r>
              <a:rPr lang="en-US" dirty="0"/>
              <a:t> Root .</a:t>
            </a:r>
          </a:p>
          <a:p>
            <a:r>
              <a:rPr lang="en-US" dirty="0">
                <a:solidFill>
                  <a:srgbClr val="C00000"/>
                </a:solidFill>
              </a:rPr>
              <a:t>2. </a:t>
            </a:r>
            <a:r>
              <a:rPr lang="en-US" dirty="0"/>
              <a:t>Stem .</a:t>
            </a:r>
          </a:p>
          <a:p>
            <a:r>
              <a:rPr lang="en-US" dirty="0">
                <a:solidFill>
                  <a:srgbClr val="C00000"/>
                </a:solidFill>
              </a:rPr>
              <a:t>3.</a:t>
            </a:r>
            <a:r>
              <a:rPr lang="en-US" dirty="0"/>
              <a:t> Leaves (Leaf) .</a:t>
            </a:r>
          </a:p>
          <a:p>
            <a:r>
              <a:rPr lang="en-US" dirty="0">
                <a:solidFill>
                  <a:srgbClr val="C00000"/>
                </a:solidFill>
              </a:rPr>
              <a:t>4.</a:t>
            </a:r>
            <a:r>
              <a:rPr lang="en-US" dirty="0"/>
              <a:t> Flower .</a:t>
            </a:r>
          </a:p>
          <a:p>
            <a:r>
              <a:rPr lang="en-US" dirty="0">
                <a:solidFill>
                  <a:srgbClr val="C00000"/>
                </a:solidFill>
              </a:rPr>
              <a:t>5.</a:t>
            </a:r>
            <a:r>
              <a:rPr lang="en-US" dirty="0"/>
              <a:t> Fruit 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A6890-5246-60E6-3A2F-FB6CCB85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89" y="1506582"/>
            <a:ext cx="6400799" cy="4798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3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CEBB-8272-CCCB-5909-074143B8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26"/>
            <a:ext cx="12192000" cy="10363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ar-IQ" dirty="0"/>
            </a:br>
            <a:br>
              <a:rPr lang="ar-IQ" dirty="0"/>
            </a:br>
            <a:r>
              <a:rPr lang="en-US" dirty="0"/>
              <a:t>❖ </a:t>
            </a:r>
            <a:r>
              <a:rPr lang="en-US" b="1" dirty="0">
                <a:solidFill>
                  <a:srgbClr val="C00000"/>
                </a:solidFill>
              </a:rPr>
              <a:t>ROOT</a:t>
            </a:r>
            <a:r>
              <a:rPr lang="ar-IQ" b="1" dirty="0">
                <a:solidFill>
                  <a:srgbClr val="C00000"/>
                </a:solidFill>
              </a:rPr>
              <a:t>:</a:t>
            </a:r>
            <a:br>
              <a:rPr lang="en-US" dirty="0"/>
            </a:b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B27AF-23FD-528C-EB08-6CA8DC20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19"/>
            <a:ext cx="12191999" cy="57563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1.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Root cup .</a:t>
            </a:r>
            <a:endParaRPr lang="ar-IQ" b="1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Zone of cell Division (Apical</a:t>
            </a: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Meristem).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Zone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Enlongation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(cell increase in size &amp; long 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Zone of Maturation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ar-IQ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Function:</a:t>
            </a:r>
            <a:endParaRPr lang="ar-IQ" b="1" dirty="0">
              <a:solidFill>
                <a:srgbClr val="FF0000"/>
              </a:solidFill>
              <a:latin typeface="Calibri" panose="020F0502020204030204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1. Root system anchors the plant in soil 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2. Absorb water &amp; minerals from soil 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3. Store the product of photosynthesis </a:t>
            </a:r>
            <a:r>
              <a:rPr lang="en-US" sz="2000" b="1" dirty="0" err="1">
                <a:solidFill>
                  <a:srgbClr val="FF0000"/>
                </a:solidFill>
              </a:rPr>
              <a:t>recived</a:t>
            </a:r>
            <a:r>
              <a:rPr lang="en-US" sz="2000" b="1" dirty="0">
                <a:solidFill>
                  <a:srgbClr val="FF0000"/>
                </a:solidFill>
              </a:rPr>
              <a:t> from</a:t>
            </a:r>
            <a:r>
              <a:rPr lang="ar-IQ" sz="2000" b="1" dirty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58172-F3E1-1379-0D57-B793EC11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17227"/>
            <a:ext cx="5365631" cy="3599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21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D332-A42F-5663-6B50-095BCC85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92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kumimoji="0" lang="ar-IQ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❖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STEM.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FE31-DDD9-1AC9-9505-97AFEA7D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9270"/>
            <a:ext cx="12191999" cy="61787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1. </a:t>
            </a:r>
            <a:r>
              <a:rPr lang="en-US" b="1" dirty="0"/>
              <a:t>Nodes .</a:t>
            </a:r>
          </a:p>
          <a:p>
            <a:r>
              <a:rPr lang="en-US" b="1" dirty="0">
                <a:solidFill>
                  <a:srgbClr val="C00000"/>
                </a:solidFill>
              </a:rPr>
              <a:t>2.</a:t>
            </a:r>
            <a:r>
              <a:rPr lang="en-US" b="1" dirty="0"/>
              <a:t> Internodes .</a:t>
            </a:r>
          </a:p>
          <a:p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US" b="1" dirty="0"/>
              <a:t>Terminal Buds (Apical meristem)[ Apical Branches],and (Axillary buds ) </a:t>
            </a:r>
            <a:endParaRPr lang="ar-IQ" b="1" dirty="0"/>
          </a:p>
          <a:p>
            <a:r>
              <a:rPr lang="ar-IQ" b="1" dirty="0"/>
              <a:t>    </a:t>
            </a:r>
            <a:r>
              <a:rPr lang="en-US" b="1" dirty="0"/>
              <a:t>[Lateral Branches].</a:t>
            </a:r>
          </a:p>
          <a:p>
            <a:endParaRPr lang="ar-IQ" b="1" dirty="0">
              <a:solidFill>
                <a:srgbClr val="C00000"/>
              </a:solidFill>
            </a:endParaRPr>
          </a:p>
          <a:p>
            <a:endParaRPr lang="ar-IQ" b="1" dirty="0">
              <a:solidFill>
                <a:srgbClr val="C00000"/>
              </a:solidFill>
            </a:endParaRPr>
          </a:p>
          <a:p>
            <a:endParaRPr lang="ar-IQ" b="1" dirty="0">
              <a:solidFill>
                <a:srgbClr val="C00000"/>
              </a:solidFill>
            </a:endParaRPr>
          </a:p>
          <a:p>
            <a:endParaRPr lang="ar-IQ" b="1" dirty="0">
              <a:solidFill>
                <a:srgbClr val="C00000"/>
              </a:solidFill>
            </a:endParaRPr>
          </a:p>
          <a:p>
            <a:endParaRPr lang="ar-IQ" b="1" dirty="0">
              <a:solidFill>
                <a:srgbClr val="C00000"/>
              </a:solidFill>
            </a:endParaRPr>
          </a:p>
          <a:p>
            <a:endParaRPr lang="ar-IQ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Function 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1. Support the </a:t>
            </a:r>
            <a:r>
              <a:rPr lang="en-US" sz="2000" b="1" dirty="0" err="1">
                <a:solidFill>
                  <a:srgbClr val="FF0000"/>
                </a:solidFill>
              </a:rPr>
              <a:t>stractures</a:t>
            </a:r>
            <a:r>
              <a:rPr lang="en-US" sz="2000" b="1" dirty="0">
                <a:solidFill>
                  <a:srgbClr val="FF0000"/>
                </a:solidFill>
              </a:rPr>
              <a:t> of plant (flowers , fruits , leaves ).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2. Bring water and </a:t>
            </a:r>
            <a:r>
              <a:rPr lang="en-US" sz="2000" b="1" dirty="0" err="1">
                <a:solidFill>
                  <a:srgbClr val="FF0000"/>
                </a:solidFill>
              </a:rPr>
              <a:t>menirals</a:t>
            </a:r>
            <a:r>
              <a:rPr lang="en-US" sz="2000" b="1" dirty="0">
                <a:solidFill>
                  <a:srgbClr val="FF0000"/>
                </a:solidFill>
              </a:rPr>
              <a:t> to leaves and distributed photosynthesis products to</a:t>
            </a:r>
            <a:r>
              <a:rPr lang="ar-IQ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roots 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3. storage water and food and important in vegetative reproduction.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B722F-AC83-5D4A-9456-BD8C7190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82483"/>
            <a:ext cx="7435970" cy="3105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3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8BE9-E65C-FDDD-8F06-CCBBA346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7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sz="4000" dirty="0"/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❖ </a:t>
            </a:r>
            <a:r>
              <a:rPr lang="en-US" sz="4000" b="1" dirty="0">
                <a:solidFill>
                  <a:srgbClr val="C00000"/>
                </a:solidFill>
              </a:rPr>
              <a:t>LEAF.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r-IQ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0BEC-2745-D9DE-8355-097BA1A7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7750"/>
            <a:ext cx="12192000" cy="6090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 the organ that produce food in plant 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Parts :</a:t>
            </a:r>
            <a:endParaRPr kumimoji="0" lang="ar-IQ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1.</a:t>
            </a:r>
            <a:r>
              <a:rPr lang="en-US" sz="2200" b="1" dirty="0"/>
              <a:t> Flat Blade .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2. </a:t>
            </a:r>
            <a:r>
              <a:rPr lang="en-US" sz="2200" b="1" dirty="0"/>
              <a:t>Midrib .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3.</a:t>
            </a:r>
            <a:r>
              <a:rPr lang="en-US" sz="2200" b="1" dirty="0"/>
              <a:t> Petiole .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4.</a:t>
            </a:r>
            <a:r>
              <a:rPr lang="en-US" sz="2200" b="1" dirty="0"/>
              <a:t> Veins .</a:t>
            </a:r>
          </a:p>
          <a:p>
            <a:endParaRPr lang="ar-IQ" sz="2200" b="1" dirty="0">
              <a:solidFill>
                <a:srgbClr val="FF0000"/>
              </a:solidFill>
            </a:endParaRPr>
          </a:p>
          <a:p>
            <a:endParaRPr lang="ar-IQ" sz="2200" b="1" dirty="0">
              <a:solidFill>
                <a:srgbClr val="FF0000"/>
              </a:solidFill>
            </a:endParaRPr>
          </a:p>
          <a:p>
            <a:endParaRPr lang="ar-IQ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Function :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1. produce energy compounds (ATP) or food by photosynthesis process 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2. leaf surface have stomata ( pores ) ,which through them the gas exchange done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and remove water from plant body ( Transmission process 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DE47C-1195-2543-BCC2-33E4DBF5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95" y="1233577"/>
            <a:ext cx="6719977" cy="3390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77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643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Andalus</vt:lpstr>
      <vt:lpstr>Arial</vt:lpstr>
      <vt:lpstr>Calibri</vt:lpstr>
      <vt:lpstr>Calibri Light</vt:lpstr>
      <vt:lpstr>Sitka Small Semibold</vt:lpstr>
      <vt:lpstr>Office Theme</vt:lpstr>
      <vt:lpstr>PowerPoint Presentation</vt:lpstr>
      <vt:lpstr>Plant groups </vt:lpstr>
      <vt:lpstr>Classification of Kingdom Plantae</vt:lpstr>
      <vt:lpstr>PowerPoint Presentation</vt:lpstr>
      <vt:lpstr>Plant Parts</vt:lpstr>
      <vt:lpstr>  ❖ ROOT:  </vt:lpstr>
      <vt:lpstr> ❖STEM. </vt:lpstr>
      <vt:lpstr> ❖ LEAF.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Dhuha Mohesn Abbas</dc:creator>
  <cp:lastModifiedBy>Dhuha Mohesn Abbas</cp:lastModifiedBy>
  <cp:revision>11</cp:revision>
  <dcterms:created xsi:type="dcterms:W3CDTF">2026-03-16T19:21:03Z</dcterms:created>
  <dcterms:modified xsi:type="dcterms:W3CDTF">2026-03-31T06:55:10Z</dcterms:modified>
</cp:coreProperties>
</file>