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9" r:id="rId5"/>
    <p:sldId id="258" r:id="rId6"/>
    <p:sldId id="260" r:id="rId7"/>
    <p:sldId id="261" r:id="rId8"/>
    <p:sldId id="262" r:id="rId9"/>
    <p:sldId id="265" r:id="rId10"/>
    <p:sldId id="271" r:id="rId11"/>
    <p:sldId id="267" r:id="rId12"/>
    <p:sldId id="266" r:id="rId13"/>
    <p:sldId id="268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0" autoAdjust="0"/>
    <p:restoredTop sz="90213" autoAdjust="0"/>
  </p:normalViewPr>
  <p:slideViewPr>
    <p:cSldViewPr snapToGrid="0">
      <p:cViewPr>
        <p:scale>
          <a:sx n="74" d="100"/>
          <a:sy n="74" d="100"/>
        </p:scale>
        <p:origin x="376" y="-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4FF73-D44F-FE90-473D-512BCB1708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382252-8ED3-D1F7-BEDF-A377FDB5FE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3D1D8C-06EC-2EBB-DF2D-F9B4471BC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C704-5EB8-482F-BAC5-5017803B4F04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AAC99C-3D12-BD5E-01CF-07AA2944B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75AC4F-2B21-B1F5-3FA7-3F563CBAA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9C1B2-0F5D-40A2-B763-EF0D6F0A6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193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9EA20-BB16-B7DF-FAC7-1A891D140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74EFEC-E030-54DF-1173-2A613B91EF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8EB68-3213-8829-BE3B-BDC9B4FF9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C704-5EB8-482F-BAC5-5017803B4F04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BE01FA-5C96-0B00-CFA1-CC72AD9C3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A1C89-402D-06DF-264B-A6DE93992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9C1B2-0F5D-40A2-B763-EF0D6F0A6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869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1EE408-1220-4D05-CA2A-54B4EFECCE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F05BF8-782C-9695-4722-233C464FDD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FB051-7CBF-132B-274E-05C48EDE9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C704-5EB8-482F-BAC5-5017803B4F04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6A0FBD-015B-E33B-10EE-1C566AF20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B9BAF8-D149-4B74-027C-8899655A2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9C1B2-0F5D-40A2-B763-EF0D6F0A6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800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9853E-8B87-FED9-5D72-12833E0D2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A4FBA4-2954-F33C-360D-867AD49CCD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A498E-E7D4-AAD9-6C80-D8D101708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C704-5EB8-482F-BAC5-5017803B4F04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6A7007-7C0C-1718-12B6-8422BA195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644C0A-29ED-33A5-9EB1-0F14F3115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9C1B2-0F5D-40A2-B763-EF0D6F0A6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376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4C64A-2614-E6A8-7B1C-A6A09D077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17A41C-74E0-CA8C-FF75-515E162C94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575D89-0E6F-2C69-F10B-FA8C6ECCD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C704-5EB8-482F-BAC5-5017803B4F04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F6C71-9042-340C-422E-BCC28A5D8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CE430C-FC98-47E0-5D06-EE49B2FF3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9C1B2-0F5D-40A2-B763-EF0D6F0A6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680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08DED-A427-06E6-B130-9C29E39DF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844DF4-621D-79FE-00D6-A36B6E8FFF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6AEE22-042C-A646-7DF7-99A2149229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6CB156-2876-AE8B-D554-A493DE46E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C704-5EB8-482F-BAC5-5017803B4F04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65CD95-5925-92B8-0ABD-4B1BBA8E0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7B6BB8-F7DD-4BFB-5294-47AD06D10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9C1B2-0F5D-40A2-B763-EF0D6F0A6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761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01226-3B01-50EF-4B45-079188C4E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BDA61-56E8-57B4-05B8-2C2079CB3B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8E4440-4C7D-CBB6-6B29-F51E0B3362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F89F73-33D7-C65F-4D9F-C72F551F66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D1CD76-F7EF-0F87-8C9D-7A3A04D7A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BDD53E-32CD-58DF-5FEA-439BBC9F0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C704-5EB8-482F-BAC5-5017803B4F04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84B663-94FA-4E3B-D5ED-5EB75A8AA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C4563A-1F9D-2861-7BED-8F1407D93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9C1B2-0F5D-40A2-B763-EF0D6F0A6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419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ABB6D-7279-E708-41C0-153D1574D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916BE7-AFEC-9DCA-5804-61A5BB660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C704-5EB8-482F-BAC5-5017803B4F04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1E75A9-0B40-C713-35FE-FE54CE5DD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C52AF4-9176-CE88-9DA5-18790B09E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9C1B2-0F5D-40A2-B763-EF0D6F0A6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633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C76EA8-F342-4980-A268-7EF6B40F7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C704-5EB8-482F-BAC5-5017803B4F04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472C60-8FBD-7D68-9820-69374B265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4E6840-BFF1-5048-188A-A27B25EED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9C1B2-0F5D-40A2-B763-EF0D6F0A6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34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06986-439D-FE9C-ADC2-13FC37BFF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C7E88-AF7C-0A00-4C87-2C75600F7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CDE43-1201-5D26-9603-BBF165B033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2AF230-BB79-055F-576D-FDD131D12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C704-5EB8-482F-BAC5-5017803B4F04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C956DF-122B-214C-A325-D478A0BD6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6C7B66-66E7-1DA5-545C-E16E89640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9C1B2-0F5D-40A2-B763-EF0D6F0A6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638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B0E5B-9ECE-523A-4892-AB0625EC5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31FE09-615B-C690-CA86-859FF097D5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64A632-FC60-E388-A07B-E462DC30E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B9E8E0-4837-E8C6-4F83-43BEDDBFC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C704-5EB8-482F-BAC5-5017803B4F04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C2305F-6801-DCF5-C1B4-D2EB7A0A1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A368FA-4104-9ABB-AD4F-9A6A33538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9C1B2-0F5D-40A2-B763-EF0D6F0A6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046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D3A7D9-36B3-5776-DF1B-C78F2215B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294CD6-8C35-CBE5-41DD-55DAB87559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FD08C-30DB-2F93-31BF-AF568C38EE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FC704-5EB8-482F-BAC5-5017803B4F04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6D24BC-3DC7-E9E2-D791-1FFC7132F2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89222-C434-10DB-418B-E8F78D0EBB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9C1B2-0F5D-40A2-B763-EF0D6F0A6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454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B0034-3F16-8533-BAE6-48F8F8446E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1950719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kumimoji="0" lang="en-US" sz="4400" i="0" u="none" strike="noStrike" kern="120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ldhabi" panose="01000000000000000000" pitchFamily="2" charset="-78"/>
                <a:ea typeface="+mn-ea"/>
                <a:cs typeface="Aldhabi" panose="01000000000000000000" pitchFamily="2" charset="-78"/>
              </a:rPr>
              <a:t> </a:t>
            </a:r>
            <a:r>
              <a:rPr kumimoji="0" lang="en-US" sz="3600" i="0" u="none" strike="noStrike" kern="120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ldhabi" panose="01000000000000000000" pitchFamily="2" charset="-78"/>
                <a:ea typeface="+mn-ea"/>
                <a:cs typeface="Aldhabi" panose="01000000000000000000" pitchFamily="2" charset="-78"/>
              </a:rPr>
              <a:t>Lab 4</a:t>
            </a:r>
            <a:br>
              <a:rPr kumimoji="0" lang="en-US" sz="3600" i="0" u="none" strike="noStrike" kern="120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ldhabi" panose="01000000000000000000" pitchFamily="2" charset="-78"/>
                <a:ea typeface="+mn-ea"/>
                <a:cs typeface="Aldhabi" panose="01000000000000000000" pitchFamily="2" charset="-78"/>
              </a:rPr>
            </a:br>
            <a:r>
              <a:rPr kumimoji="0" lang="en-US" sz="3600" i="0" u="none" strike="noStrike" kern="120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ldhabi" panose="01000000000000000000" pitchFamily="2" charset="-78"/>
                <a:ea typeface="+mn-ea"/>
                <a:cs typeface="Aldhabi" panose="01000000000000000000" pitchFamily="2" charset="-78"/>
              </a:rPr>
              <a:t>practical botany</a:t>
            </a:r>
            <a:br>
              <a:rPr kumimoji="0" lang="en-US" sz="3600" i="0" u="none" strike="noStrike" kern="120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ldhabi" panose="01000000000000000000" pitchFamily="2" charset="-78"/>
                <a:ea typeface="+mn-ea"/>
                <a:cs typeface="Aldhabi" panose="01000000000000000000" pitchFamily="2" charset="-78"/>
              </a:rPr>
            </a:br>
            <a:r>
              <a:rPr kumimoji="0" lang="en-US" sz="4900" i="0" u="none" strike="noStrike" kern="120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ldhabi" panose="01000000000000000000" pitchFamily="2" charset="-78"/>
                <a:ea typeface="+mn-ea"/>
                <a:cs typeface="Aldhabi" panose="01000000000000000000" pitchFamily="2" charset="-78"/>
              </a:rPr>
              <a:t>Ground tissues</a:t>
            </a:r>
            <a:br>
              <a:rPr kumimoji="0" lang="en-US" sz="4900" i="0" u="none" strike="noStrike" kern="120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ldhabi" panose="01000000000000000000" pitchFamily="2" charset="-78"/>
                <a:ea typeface="+mn-ea"/>
                <a:cs typeface="Aldhabi" panose="01000000000000000000" pitchFamily="2" charset="-78"/>
              </a:rPr>
            </a:br>
            <a:r>
              <a:rPr kumimoji="0" lang="en-US" sz="3600" i="0" u="none" strike="noStrike" kern="120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ldhabi" panose="01000000000000000000" pitchFamily="2" charset="-78"/>
                <a:ea typeface="+mn-ea"/>
                <a:cs typeface="Aldhabi" panose="01000000000000000000" pitchFamily="2" charset="-78"/>
              </a:rPr>
              <a:t>The third level</a:t>
            </a:r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D9CA44-3595-89B6-6DF4-F771A30637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" y="1950720"/>
            <a:ext cx="12191999" cy="490728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IQ" sz="2800" b="1" i="0" u="none" strike="noStrike" kern="1200" normalizeH="0" baseline="0" noProof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normalizeH="0" baseline="0" noProof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M.Sc. Dhuha Mohsen Abbas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IQ" sz="2800" b="1" i="0" u="none" strike="noStrike" kern="1200" normalizeH="0" baseline="0" noProof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normalizeH="0" baseline="0" noProof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M.Sc. Sahar Ahmed Taha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normalizeH="0" baseline="0" noProof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normalizeH="0" baseline="0" noProof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University of </a:t>
            </a:r>
            <a:r>
              <a:rPr kumimoji="0" lang="en-US" sz="2800" b="1" i="0" u="none" strike="noStrike" kern="1200" normalizeH="0" baseline="0" noProof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Mustansiriyah</a:t>
            </a:r>
            <a:endParaRPr kumimoji="0" lang="en-US" sz="2800" b="1" i="0" u="none" strike="noStrike" kern="1200" normalizeH="0" baseline="0" noProof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normalizeH="0" baseline="0" noProof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normalizeH="0" baseline="0" noProof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College of Science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normalizeH="0" baseline="0" noProof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normalizeH="0" baseline="0" noProof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Department of Biology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normalizeH="0" baseline="0" noProof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Botany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IQ" sz="2800" b="1" i="0" u="none" strike="noStrike" kern="1200" normalizeH="0" baseline="0" noProof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00F00A-4182-E592-042B-A158FBDC51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971" y="2487086"/>
            <a:ext cx="1920406" cy="18838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46D6B7-127A-8247-3E36-5C2F506419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0625" y="2298330"/>
            <a:ext cx="2304488" cy="188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271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8C4ED-D7EB-BB59-5422-049B8612A4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endParaRPr lang="en-US" sz="3600" b="1" dirty="0"/>
          </a:p>
          <a:p>
            <a:endParaRPr lang="en-US" sz="3600" b="1" dirty="0"/>
          </a:p>
          <a:p>
            <a:r>
              <a:rPr lang="en-US" sz="3600" b="1" dirty="0"/>
              <a:t>1- </a:t>
            </a:r>
            <a:r>
              <a:rPr lang="en-US" sz="3600" b="1" dirty="0" err="1"/>
              <a:t>Macrosclereids</a:t>
            </a:r>
            <a:r>
              <a:rPr lang="en-US" sz="3600" b="1" dirty="0"/>
              <a:t> →in </a:t>
            </a:r>
            <a:r>
              <a:rPr lang="en-US" sz="3600" b="1" dirty="0" err="1"/>
              <a:t>epiderm</a:t>
            </a:r>
            <a:r>
              <a:rPr lang="en-US" sz="3600" b="1" dirty="0"/>
              <a:t> of allium sativum or allium  cepa</a:t>
            </a:r>
          </a:p>
          <a:p>
            <a:r>
              <a:rPr lang="en-US" sz="3600" b="1" dirty="0"/>
              <a:t>2- Stone cell → in fruit flesh of </a:t>
            </a:r>
            <a:r>
              <a:rPr lang="en-US" sz="3600" b="1" dirty="0" err="1"/>
              <a:t>pyrus</a:t>
            </a:r>
            <a:r>
              <a:rPr lang="en-US" sz="3600" b="1" dirty="0"/>
              <a:t> communis (pear)</a:t>
            </a:r>
          </a:p>
          <a:p>
            <a:r>
              <a:rPr lang="en-US" sz="3600" b="1" dirty="0"/>
              <a:t>3- </a:t>
            </a:r>
            <a:r>
              <a:rPr lang="en-US" sz="3600" b="1" dirty="0" err="1"/>
              <a:t>Osteosclereids</a:t>
            </a:r>
            <a:r>
              <a:rPr lang="en-US" sz="3600" b="1" dirty="0"/>
              <a:t> → in fruit of phoenix dactylifera</a:t>
            </a:r>
          </a:p>
          <a:p>
            <a:r>
              <a:rPr lang="en-US" sz="3600" b="1" dirty="0"/>
              <a:t>4- </a:t>
            </a:r>
            <a:r>
              <a:rPr lang="en-US" sz="3600" b="1" dirty="0" err="1"/>
              <a:t>Tricho</a:t>
            </a:r>
            <a:r>
              <a:rPr lang="en-US" sz="3600" b="1" dirty="0"/>
              <a:t> sclereids → in the mesophyll of olea europaea olive)</a:t>
            </a:r>
          </a:p>
          <a:p>
            <a:r>
              <a:rPr lang="en-US" sz="3600" b="1" dirty="0"/>
              <a:t>5- </a:t>
            </a:r>
            <a:r>
              <a:rPr lang="en-US" sz="3600" b="1" dirty="0" err="1"/>
              <a:t>Astero</a:t>
            </a:r>
            <a:r>
              <a:rPr lang="en-US" sz="3600" b="1" dirty="0"/>
              <a:t> sclereids → in nymphaea leaf </a:t>
            </a:r>
          </a:p>
          <a:p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003577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22606A-2D95-5049-5B3D-533CCC693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8488"/>
            <a:ext cx="12192000" cy="674951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b- Fibers :-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Generally long and thick cell wall and divided in two types</a:t>
            </a:r>
          </a:p>
          <a:p>
            <a:r>
              <a:rPr lang="en-US" sz="3200" b="1" dirty="0">
                <a:solidFill>
                  <a:srgbClr val="FFC000"/>
                </a:solidFill>
              </a:rPr>
              <a:t>1- Extra xylary fibers :</a:t>
            </a:r>
          </a:p>
          <a:p>
            <a:r>
              <a:rPr lang="en-US" sz="3200" b="1" dirty="0"/>
              <a:t>Found out of vascular bundle like hypodermal fiber , cortical fiber ,</a:t>
            </a:r>
          </a:p>
          <a:p>
            <a:r>
              <a:rPr lang="en-US" sz="3200" b="1" dirty="0"/>
              <a:t>perivascular fiber , phloem fibers , bundle cap fiber.</a:t>
            </a:r>
          </a:p>
          <a:p>
            <a:r>
              <a:rPr lang="en-US" sz="3200" b="1" dirty="0">
                <a:solidFill>
                  <a:srgbClr val="FFC000"/>
                </a:solidFill>
              </a:rPr>
              <a:t>2- Intra xylary fibers :</a:t>
            </a:r>
          </a:p>
          <a:p>
            <a:r>
              <a:rPr lang="en-US" sz="3200" b="1" dirty="0"/>
              <a:t>(Xylem or wood) fiber it is found inside the cambium .</a:t>
            </a:r>
          </a:p>
        </p:txBody>
      </p:sp>
    </p:spTree>
    <p:extLst>
      <p:ext uri="{BB962C8B-B14F-4D97-AF65-F5344CB8AC3E}">
        <p14:creationId xmlns:p14="http://schemas.microsoft.com/office/powerpoint/2010/main" val="761941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5FCD0-A6B6-3915-B487-3E3813823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22888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Dermal tissues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E4E5C0-47DB-944D-8914-1010650D9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22890"/>
            <a:ext cx="12192000" cy="583511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3200" b="1" dirty="0"/>
              <a:t>Dermal tissues are system makes up the outside covering of plant .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Functions of dermal tissues :-</a:t>
            </a:r>
          </a:p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a- Protection against water loss</a:t>
            </a:r>
          </a:p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b- Regulation of gas exchange</a:t>
            </a:r>
          </a:p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c- Secretion</a:t>
            </a:r>
          </a:p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d- Absorption of water and mineral nutrient .</a:t>
            </a:r>
          </a:p>
          <a:p>
            <a:r>
              <a:rPr lang="en-US" sz="3200" b="1" dirty="0"/>
              <a:t>Dermal tissues consist of : epidermis and periderm </a:t>
            </a:r>
          </a:p>
        </p:txBody>
      </p:sp>
    </p:spTree>
    <p:extLst>
      <p:ext uri="{BB962C8B-B14F-4D97-AF65-F5344CB8AC3E}">
        <p14:creationId xmlns:p14="http://schemas.microsoft.com/office/powerpoint/2010/main" val="41851713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C8FF7-560C-B166-7450-6DFED5519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98901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Epidermis 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2FEABB-9CEB-4170-34A6-5B87E065CD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98902"/>
            <a:ext cx="12192000" cy="595909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3200" b="1" dirty="0"/>
              <a:t>All surface of the plant consist of a single layer of cells called </a:t>
            </a:r>
            <a:r>
              <a:rPr lang="en-US" sz="3200" b="1" dirty="0" err="1"/>
              <a:t>pidermis</a:t>
            </a:r>
            <a:r>
              <a:rPr lang="en-US" sz="3200" b="1" dirty="0"/>
              <a:t> or</a:t>
            </a:r>
          </a:p>
          <a:p>
            <a:r>
              <a:rPr lang="en-US" sz="3200" b="1" dirty="0"/>
              <a:t>surface tissue .most of the epidermal cells are relatively </a:t>
            </a:r>
            <a:r>
              <a:rPr lang="en-US" sz="3200" b="1" dirty="0" err="1"/>
              <a:t>flat,the</a:t>
            </a:r>
            <a:r>
              <a:rPr lang="en-US" sz="3200" b="1" dirty="0"/>
              <a:t> outer and the</a:t>
            </a:r>
          </a:p>
          <a:p>
            <a:r>
              <a:rPr lang="en-US" sz="3200" b="1" dirty="0"/>
              <a:t>lateral walls are often thicker than thinner wall , it is including guard cells and</a:t>
            </a:r>
          </a:p>
          <a:p>
            <a:r>
              <a:rPr lang="en-US" sz="3200" b="1" dirty="0"/>
              <a:t>trichomes , the cells form a continuous sheet without cellular spaces .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Epidermis Play a role in : -</a:t>
            </a:r>
          </a:p>
          <a:p>
            <a:r>
              <a:rPr lang="en-US" sz="3200" b="1" dirty="0">
                <a:solidFill>
                  <a:srgbClr val="FFC000"/>
                </a:solidFill>
              </a:rPr>
              <a:t>a- protects all parts of the plant</a:t>
            </a:r>
          </a:p>
          <a:p>
            <a:r>
              <a:rPr lang="en-US" sz="3200" b="1" dirty="0">
                <a:solidFill>
                  <a:srgbClr val="FFC000"/>
                </a:solidFill>
              </a:rPr>
              <a:t> b- support </a:t>
            </a:r>
          </a:p>
          <a:p>
            <a:r>
              <a:rPr lang="en-US" sz="3200" b="1" dirty="0">
                <a:solidFill>
                  <a:srgbClr val="FFC000"/>
                </a:solidFill>
              </a:rPr>
              <a:t>c- reduction of water loss .</a:t>
            </a:r>
          </a:p>
        </p:txBody>
      </p:sp>
    </p:spTree>
    <p:extLst>
      <p:ext uri="{BB962C8B-B14F-4D97-AF65-F5344CB8AC3E}">
        <p14:creationId xmlns:p14="http://schemas.microsoft.com/office/powerpoint/2010/main" val="790605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2E049-BC8D-C48A-B030-BB41F4FC1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488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sz="4900" b="1" dirty="0">
                <a:solidFill>
                  <a:srgbClr val="FF0000"/>
                </a:solidFill>
              </a:rPr>
              <a:t>periderm (Bark) :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10109C-DC39-873A-88C1-8FF67B7C97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84882"/>
            <a:ext cx="12192000" cy="577311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=</a:t>
            </a:r>
            <a:r>
              <a:rPr lang="en-US" sz="2400" b="1" dirty="0"/>
              <a:t> when plants increase the girth due to secondary growth, then slough off their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=</a:t>
            </a:r>
            <a:r>
              <a:rPr lang="en-US" sz="2400" b="1" dirty="0"/>
              <a:t> epidermal tissue and replace them with </a:t>
            </a:r>
            <a:r>
              <a:rPr lang="en-US" sz="2400" b="1" dirty="0" err="1"/>
              <a:t>priderm</a:t>
            </a:r>
            <a:r>
              <a:rPr lang="en-US" sz="2400" b="1" dirty="0"/>
              <a:t> it is composed of cork cells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=</a:t>
            </a:r>
            <a:r>
              <a:rPr lang="en-US" sz="2400" b="1" dirty="0"/>
              <a:t> (phellem) that hare thick walls with suberin (</a:t>
            </a:r>
            <a:r>
              <a:rPr lang="en-US" sz="2400" b="1" dirty="0" err="1"/>
              <a:t>cutin</a:t>
            </a:r>
            <a:r>
              <a:rPr lang="en-US" sz="2400" b="1" dirty="0"/>
              <a:t> + </a:t>
            </a:r>
            <a:r>
              <a:rPr lang="en-US" sz="2400" b="1" dirty="0" err="1"/>
              <a:t>lignine</a:t>
            </a:r>
            <a:r>
              <a:rPr lang="en-US" sz="2400" b="1" dirty="0"/>
              <a:t>)   substance which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=</a:t>
            </a:r>
            <a:r>
              <a:rPr lang="en-US" sz="2400" b="1" dirty="0"/>
              <a:t> protects the surface of cells , also contains secondary cortex  (phelloderm) and cork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=</a:t>
            </a:r>
            <a:r>
              <a:rPr lang="en-US" sz="2400" b="1" dirty="0"/>
              <a:t> cambium all them are called periderm .</a:t>
            </a:r>
          </a:p>
          <a:p>
            <a:endParaRPr lang="en-US" sz="24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BFB1D5-B5E4-49A8-3E6C-F39C27335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855" y="3344811"/>
            <a:ext cx="9066508" cy="35131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65503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C5061-1364-C9FD-E830-FF57A2BB4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58238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Ground tissue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4AF9A-7ECB-44EA-1F01-24174A88F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058240"/>
            <a:ext cx="12191999" cy="579976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b="1" dirty="0"/>
              <a:t>Ground tissue :- The tissue of a plant other than the epidermis, periderm, and vascular tissues .</a:t>
            </a:r>
          </a:p>
          <a:p>
            <a:r>
              <a:rPr lang="en-US" b="1" dirty="0"/>
              <a:t>It can be divided into three types based on the nature of the cell walls.</a:t>
            </a:r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1- Parenchyma tissue </a:t>
            </a:r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2- Collenchyma tissue </a:t>
            </a:r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3- Sclerenchyma tissue </a:t>
            </a:r>
          </a:p>
          <a:p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294D45-5AE3-5BAD-6775-5C8ED4F3D9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4047" y="2573079"/>
            <a:ext cx="7655442" cy="3721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64402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5E27A-6995-B1A8-1C9E-DB11DCDA1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60121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b="1" dirty="0">
                <a:solidFill>
                  <a:srgbClr val="FF0000"/>
                </a:solidFill>
              </a:rPr>
              <a:t>1- Parenchyma tissue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8DFEC2-12C6-A72E-067C-5A2F16BF2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60120"/>
            <a:ext cx="12192000" cy="5897879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b="1" dirty="0"/>
              <a:t>it is the main part of ground tissue system and is found in plant organs</a:t>
            </a:r>
          </a:p>
          <a:p>
            <a:r>
              <a:rPr lang="en-US" b="1" dirty="0"/>
              <a:t>forming continuous tissue as in flesh of fruits floral parts and even in xylem</a:t>
            </a:r>
          </a:p>
          <a:p>
            <a:r>
              <a:rPr lang="en-US" b="1" dirty="0"/>
              <a:t>and phloem .</a:t>
            </a:r>
          </a:p>
          <a:p>
            <a:r>
              <a:rPr lang="en-US" b="1" dirty="0">
                <a:solidFill>
                  <a:srgbClr val="FF0000"/>
                </a:solidFill>
              </a:rPr>
              <a:t> Parenchyma tissue features: -</a:t>
            </a:r>
          </a:p>
          <a:p>
            <a:r>
              <a:rPr lang="en-US" b="1" dirty="0">
                <a:solidFill>
                  <a:srgbClr val="FF0000"/>
                </a:solidFill>
              </a:rPr>
              <a:t>a- </a:t>
            </a:r>
            <a:r>
              <a:rPr lang="en-US" b="1" dirty="0"/>
              <a:t>Living cells</a:t>
            </a:r>
          </a:p>
          <a:p>
            <a:r>
              <a:rPr lang="en-US" b="1" dirty="0">
                <a:solidFill>
                  <a:srgbClr val="FF0000"/>
                </a:solidFill>
              </a:rPr>
              <a:t>b- </a:t>
            </a:r>
            <a:r>
              <a:rPr lang="en-US" b="1" dirty="0"/>
              <a:t>Capable of growth and division , the protoplast have (meristematic activity)</a:t>
            </a:r>
          </a:p>
          <a:p>
            <a:r>
              <a:rPr lang="en-US" b="1" dirty="0"/>
              <a:t>for that reason the phenomena of (wound healing ) regeneration formation of adventitious root and shoots are made possible .</a:t>
            </a:r>
          </a:p>
          <a:p>
            <a:r>
              <a:rPr lang="en-US" b="1" dirty="0">
                <a:solidFill>
                  <a:srgbClr val="FF0000"/>
                </a:solidFill>
              </a:rPr>
              <a:t>c-</a:t>
            </a:r>
            <a:r>
              <a:rPr lang="en-US" b="1" dirty="0"/>
              <a:t> Thin primary cell wall.</a:t>
            </a:r>
          </a:p>
          <a:p>
            <a:r>
              <a:rPr lang="en-US" b="1" dirty="0">
                <a:solidFill>
                  <a:srgbClr val="FF0000"/>
                </a:solidFill>
              </a:rPr>
              <a:t>d-</a:t>
            </a:r>
            <a:r>
              <a:rPr lang="en-US" b="1" dirty="0"/>
              <a:t> Cells are arranged with inter cellular spaces as in cortex and pith .</a:t>
            </a:r>
          </a:p>
          <a:p>
            <a:r>
              <a:rPr lang="en-US" b="1" dirty="0">
                <a:solidFill>
                  <a:srgbClr val="FF0000"/>
                </a:solidFill>
              </a:rPr>
              <a:t>e- </a:t>
            </a:r>
            <a:r>
              <a:rPr lang="en-US" b="1" dirty="0"/>
              <a:t>Contain dense cytoplasm and normal nucleate .</a:t>
            </a:r>
          </a:p>
        </p:txBody>
      </p:sp>
    </p:spTree>
    <p:extLst>
      <p:ext uri="{BB962C8B-B14F-4D97-AF65-F5344CB8AC3E}">
        <p14:creationId xmlns:p14="http://schemas.microsoft.com/office/powerpoint/2010/main" val="1019199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1DA9F-A442-D2FB-7A64-370EF5AAA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14399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Types of parenchyma cells according to shape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2B941F-C5EA-5FAB-FB13-AEA730A574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4400"/>
            <a:ext cx="12192000" cy="612435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/>
              <a:t>1- Ordinary parenchyma as in → Zea mays stem</a:t>
            </a:r>
          </a:p>
          <a:p>
            <a:r>
              <a:rPr lang="en-US" b="1" dirty="0"/>
              <a:t>2- Stellate parenchyma as in → Cana indica leaf</a:t>
            </a:r>
          </a:p>
          <a:p>
            <a:r>
              <a:rPr lang="en-US" b="1" dirty="0"/>
              <a:t>3- </a:t>
            </a:r>
            <a:r>
              <a:rPr lang="en-US" b="1" dirty="0" err="1"/>
              <a:t>Columnor</a:t>
            </a:r>
            <a:r>
              <a:rPr lang="en-US" b="1" dirty="0"/>
              <a:t> parenchyma as in → Nerium </a:t>
            </a:r>
            <a:r>
              <a:rPr lang="en-US" b="1" dirty="0" err="1"/>
              <a:t>olender</a:t>
            </a:r>
            <a:r>
              <a:rPr lang="en-US" b="1" dirty="0"/>
              <a:t> leaf</a:t>
            </a:r>
          </a:p>
          <a:p>
            <a:r>
              <a:rPr lang="en-US" b="1" dirty="0"/>
              <a:t>4- Lobed parenchyma as in → Nerium </a:t>
            </a:r>
            <a:r>
              <a:rPr lang="en-US" b="1" dirty="0" err="1"/>
              <a:t>olender</a:t>
            </a:r>
            <a:r>
              <a:rPr lang="en-US" b="1" dirty="0"/>
              <a:t> leaf</a:t>
            </a:r>
          </a:p>
          <a:p>
            <a:r>
              <a:rPr lang="en-US" b="1" dirty="0"/>
              <a:t>5- Folded parenchyma as in → Mesophyll of Pinus leaf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FBD854-BFC4-88FE-739C-961439574B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7771" y="3429000"/>
            <a:ext cx="7837716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86339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0B6AA-A9DF-86FC-135E-89A10294B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-108487"/>
            <a:ext cx="12191999" cy="179917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Types of parenchyma cells according to function :-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A8986-5340-2774-12A6-D667E7985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90688"/>
            <a:ext cx="12192000" cy="516731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endParaRPr lang="en-US" sz="3200" b="1" dirty="0"/>
          </a:p>
          <a:p>
            <a:r>
              <a:rPr lang="en-US" sz="3200" b="1" dirty="0"/>
              <a:t>1- Chlorenchyma contains chloroplast as in → </a:t>
            </a:r>
            <a:r>
              <a:rPr lang="en-US" sz="3200" b="1" dirty="0" err="1"/>
              <a:t>bougain</a:t>
            </a:r>
            <a:r>
              <a:rPr lang="en-US" sz="3200" b="1" dirty="0"/>
              <a:t> </a:t>
            </a:r>
            <a:r>
              <a:rPr lang="en-US" sz="3200" b="1" dirty="0" err="1"/>
              <a:t>villaea</a:t>
            </a:r>
            <a:r>
              <a:rPr lang="en-US" sz="3200" b="1" dirty="0"/>
              <a:t> stem</a:t>
            </a:r>
          </a:p>
          <a:p>
            <a:r>
              <a:rPr lang="en-US" sz="3200" b="1" dirty="0"/>
              <a:t>2- Food storage parenchyma as in → Ricinus communis seeds</a:t>
            </a:r>
          </a:p>
          <a:p>
            <a:r>
              <a:rPr lang="en-US" sz="3200" b="1" dirty="0"/>
              <a:t>3- Water storage parenchyma as in → Ficus elastica leaf</a:t>
            </a:r>
          </a:p>
          <a:p>
            <a:r>
              <a:rPr lang="en-US" sz="3200" b="1" dirty="0"/>
              <a:t>4- Air storage parenchyma as in → Cyperus papyrus stem </a:t>
            </a:r>
          </a:p>
        </p:txBody>
      </p:sp>
    </p:spTree>
    <p:extLst>
      <p:ext uri="{BB962C8B-B14F-4D97-AF65-F5344CB8AC3E}">
        <p14:creationId xmlns:p14="http://schemas.microsoft.com/office/powerpoint/2010/main" val="2196694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119D1-1612-E8E6-51F0-4DA1C68F1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00379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2- Collenchyma tissue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09005-0F5A-8F82-935D-3A312980AD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00380"/>
            <a:ext cx="12192000" cy="5757619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b="1" dirty="0"/>
              <a:t>Living tissue , it is usually regarded as (supporting tissue ) , this supporting of</a:t>
            </a:r>
          </a:p>
          <a:p>
            <a:r>
              <a:rPr lang="en-US" b="1" dirty="0" err="1"/>
              <a:t>collenchymas</a:t>
            </a:r>
            <a:r>
              <a:rPr lang="en-US" b="1" dirty="0"/>
              <a:t> is used against the mechanical stresses like wind .</a:t>
            </a:r>
          </a:p>
          <a:p>
            <a:endParaRPr lang="en-US" b="1" dirty="0"/>
          </a:p>
          <a:p>
            <a:r>
              <a:rPr lang="en-US" b="1" dirty="0"/>
              <a:t> </a:t>
            </a:r>
            <a:r>
              <a:rPr lang="en-US" b="1" dirty="0">
                <a:solidFill>
                  <a:srgbClr val="FF0000"/>
                </a:solidFill>
              </a:rPr>
              <a:t>Collenchyma tissue features: -</a:t>
            </a:r>
          </a:p>
          <a:p>
            <a:r>
              <a:rPr lang="en-US" b="1" dirty="0">
                <a:solidFill>
                  <a:srgbClr val="FF0000"/>
                </a:solidFill>
              </a:rPr>
              <a:t>A-</a:t>
            </a:r>
            <a:r>
              <a:rPr lang="en-US" b="1" dirty="0"/>
              <a:t> Cells are more elongated and narrow than parenchyma .</a:t>
            </a:r>
          </a:p>
          <a:p>
            <a:r>
              <a:rPr lang="en-US" b="1" dirty="0">
                <a:solidFill>
                  <a:srgbClr val="FF0000"/>
                </a:solidFill>
              </a:rPr>
              <a:t>B-</a:t>
            </a:r>
            <a:r>
              <a:rPr lang="en-US" b="1" dirty="0"/>
              <a:t> </a:t>
            </a:r>
            <a:r>
              <a:rPr lang="en-US" b="1" dirty="0" err="1"/>
              <a:t>Collenchymas</a:t>
            </a:r>
            <a:r>
              <a:rPr lang="en-US" b="1" dirty="0"/>
              <a:t> consists of thick cell wall because it contains cellulose , large</a:t>
            </a:r>
          </a:p>
          <a:p>
            <a:r>
              <a:rPr lang="en-US" b="1" dirty="0"/>
              <a:t>amount of pectin and hemicelluloses but no lignin .</a:t>
            </a:r>
          </a:p>
          <a:p>
            <a:r>
              <a:rPr lang="en-US" b="1" dirty="0">
                <a:solidFill>
                  <a:srgbClr val="FF0000"/>
                </a:solidFill>
              </a:rPr>
              <a:t>C-</a:t>
            </a:r>
            <a:r>
              <a:rPr lang="en-US" b="1" dirty="0"/>
              <a:t> Cells also have meristematic activity .</a:t>
            </a:r>
          </a:p>
          <a:p>
            <a:r>
              <a:rPr lang="en-US" b="1" dirty="0">
                <a:solidFill>
                  <a:srgbClr val="FF0000"/>
                </a:solidFill>
              </a:rPr>
              <a:t>D- </a:t>
            </a:r>
            <a:r>
              <a:rPr lang="en-US" b="1" dirty="0"/>
              <a:t>It is found in stems , leaves and floral parts of dicots and it is usually absent</a:t>
            </a:r>
          </a:p>
          <a:p>
            <a:r>
              <a:rPr lang="en-US" b="1" dirty="0"/>
              <a:t>in stems a leaves of monocot plants .</a:t>
            </a:r>
          </a:p>
        </p:txBody>
      </p:sp>
    </p:spTree>
    <p:extLst>
      <p:ext uri="{BB962C8B-B14F-4D97-AF65-F5344CB8AC3E}">
        <p14:creationId xmlns:p14="http://schemas.microsoft.com/office/powerpoint/2010/main" val="1931793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073E2-1358-FA75-74F8-7486DC4B8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54641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b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forms of collenchyma are recognized based on the types of thickenings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5239B-CF92-0071-D223-A75D4E0232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54642"/>
            <a:ext cx="12192000" cy="560335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1-</a:t>
            </a:r>
            <a:r>
              <a:rPr lang="en-US" b="1" dirty="0"/>
              <a:t> Thickening is on the tangential wall it is called lamellar collenchyma.</a:t>
            </a:r>
          </a:p>
          <a:p>
            <a:r>
              <a:rPr lang="en-US" b="1" dirty="0">
                <a:solidFill>
                  <a:srgbClr val="FF0000"/>
                </a:solidFill>
              </a:rPr>
              <a:t>2-</a:t>
            </a:r>
            <a:r>
              <a:rPr lang="en-US" b="1" dirty="0"/>
              <a:t> Deposition of </a:t>
            </a:r>
            <a:r>
              <a:rPr lang="en-US" b="1" dirty="0" err="1"/>
              <a:t>pactin</a:t>
            </a:r>
            <a:r>
              <a:rPr lang="en-US" b="1" dirty="0"/>
              <a:t> is in the corner. where several cells meet it is called angular </a:t>
            </a:r>
            <a:r>
              <a:rPr lang="en-US" b="1" dirty="0" err="1"/>
              <a:t>collenchymas</a:t>
            </a:r>
            <a:r>
              <a:rPr lang="en-US" b="1" dirty="0"/>
              <a:t> .</a:t>
            </a:r>
          </a:p>
          <a:p>
            <a:r>
              <a:rPr lang="en-US" b="1" dirty="0">
                <a:solidFill>
                  <a:srgbClr val="FF0000"/>
                </a:solidFill>
              </a:rPr>
              <a:t>3-</a:t>
            </a:r>
            <a:r>
              <a:rPr lang="en-US" b="1" dirty="0"/>
              <a:t> Thickening are around the inter cellular spaces it is called lacunar  </a:t>
            </a:r>
            <a:r>
              <a:rPr lang="en-US" b="1" dirty="0" err="1"/>
              <a:t>collenchymall</a:t>
            </a:r>
            <a:r>
              <a:rPr lang="en-US" b="1" dirty="0"/>
              <a:t> .</a:t>
            </a:r>
          </a:p>
          <a:p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326DC9-4BFE-D2CE-0B3A-88EA2A7EC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607" y="3270142"/>
            <a:ext cx="8334123" cy="32227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79827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A4955-C339-67CC-C30C-6EE3EE62C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1053884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3 - Sclerenchyma tissue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D99F6-E907-972D-D3D9-B93C82F3B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53887"/>
            <a:ext cx="12192000" cy="580411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a-</a:t>
            </a:r>
            <a:r>
              <a:rPr lang="en-US" b="1" dirty="0"/>
              <a:t> The cells of sclerenchyma are thick secondary wall and are usually lignified The thickness in sclerenchyma due to formation of lignin.</a:t>
            </a:r>
          </a:p>
          <a:p>
            <a:endParaRPr lang="en-US" b="1" dirty="0"/>
          </a:p>
          <a:p>
            <a:r>
              <a:rPr lang="en-US" b="1" dirty="0">
                <a:solidFill>
                  <a:srgbClr val="FF0000"/>
                </a:solidFill>
              </a:rPr>
              <a:t>b-</a:t>
            </a:r>
            <a:r>
              <a:rPr lang="en-US" b="1" dirty="0"/>
              <a:t> At maturity usually the cells lack protoplast and became (dead cells ).</a:t>
            </a:r>
          </a:p>
          <a:p>
            <a:endParaRPr lang="en-US" b="1" dirty="0"/>
          </a:p>
          <a:p>
            <a:r>
              <a:rPr lang="en-US" b="1" dirty="0">
                <a:solidFill>
                  <a:srgbClr val="FF0000"/>
                </a:solidFill>
              </a:rPr>
              <a:t>c-</a:t>
            </a:r>
            <a:r>
              <a:rPr lang="en-US" b="1" dirty="0"/>
              <a:t> This tissue is found in the stem , roots , leaves , fruits of many plants (in all part of the plant body) .</a:t>
            </a:r>
          </a:p>
          <a:p>
            <a:endParaRPr lang="en-US" b="1" dirty="0"/>
          </a:p>
          <a:p>
            <a:r>
              <a:rPr lang="en-US" b="1" dirty="0">
                <a:solidFill>
                  <a:srgbClr val="FF0000"/>
                </a:solidFill>
              </a:rPr>
              <a:t>d-</a:t>
            </a:r>
            <a:r>
              <a:rPr lang="en-US" b="1" dirty="0"/>
              <a:t> Sclerenchyma cells wall encloses cavity lumen also on the cell wall pits are usually present .</a:t>
            </a:r>
          </a:p>
          <a:p>
            <a:r>
              <a:rPr lang="en-US" b="1" dirty="0">
                <a:solidFill>
                  <a:srgbClr val="FF0000"/>
                </a:solidFill>
              </a:rPr>
              <a:t>e- </a:t>
            </a:r>
            <a:r>
              <a:rPr lang="en-US" b="1" dirty="0"/>
              <a:t>The primary function is mechanical support .</a:t>
            </a:r>
          </a:p>
        </p:txBody>
      </p:sp>
    </p:spTree>
    <p:extLst>
      <p:ext uri="{BB962C8B-B14F-4D97-AF65-F5344CB8AC3E}">
        <p14:creationId xmlns:p14="http://schemas.microsoft.com/office/powerpoint/2010/main" val="453561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9207C-5BFE-3DBE-8DD8-707B4662D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48315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Forms of cell in sclerenchyma tissue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DEA7B-9D43-4AFF-5C81-395D2A635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956930"/>
            <a:ext cx="12191999" cy="590107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a- </a:t>
            </a:r>
            <a:r>
              <a:rPr lang="en-US" sz="3200" b="1" dirty="0" err="1">
                <a:solidFill>
                  <a:srgbClr val="FF0000"/>
                </a:solidFill>
              </a:rPr>
              <a:t>Sclerides</a:t>
            </a:r>
            <a:endParaRPr lang="en-US" sz="3200" b="1" dirty="0">
              <a:solidFill>
                <a:srgbClr val="FF0000"/>
              </a:solidFill>
            </a:endParaRPr>
          </a:p>
          <a:p>
            <a:r>
              <a:rPr lang="en-US" b="1" dirty="0"/>
              <a:t>Are vary in shape from polyhedral to elongated and may be much branched .</a:t>
            </a:r>
          </a:p>
          <a:p>
            <a:r>
              <a:rPr lang="en-US" b="1" dirty="0"/>
              <a:t>Types of </a:t>
            </a:r>
            <a:r>
              <a:rPr lang="en-US" b="1" dirty="0" err="1"/>
              <a:t>sclerides</a:t>
            </a:r>
            <a:r>
              <a:rPr lang="en-US" b="1" dirty="0"/>
              <a:t> :-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8F261E-9641-2E41-B7E0-02E58D1841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407" y="2541722"/>
            <a:ext cx="10507851" cy="33593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904593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894</Words>
  <Application>Microsoft Office PowerPoint</Application>
  <PresentationFormat>Widescreen</PresentationFormat>
  <Paragraphs>105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Aldhabi</vt:lpstr>
      <vt:lpstr>Arial</vt:lpstr>
      <vt:lpstr>Calibri</vt:lpstr>
      <vt:lpstr>Calibri Light</vt:lpstr>
      <vt:lpstr>Office Theme</vt:lpstr>
      <vt:lpstr> Lab 4 practical botany Ground tissues The third level</vt:lpstr>
      <vt:lpstr>Ground tissue </vt:lpstr>
      <vt:lpstr> 1- Parenchyma tissue </vt:lpstr>
      <vt:lpstr>Types of parenchyma cells according to shape</vt:lpstr>
      <vt:lpstr>Types of parenchyma cells according to function :-</vt:lpstr>
      <vt:lpstr>2- Collenchyma tissue</vt:lpstr>
      <vt:lpstr>  The forms of collenchyma are recognized based on the types of thickenings </vt:lpstr>
      <vt:lpstr>3 - Sclerenchyma tissue</vt:lpstr>
      <vt:lpstr>Forms of cell in sclerenchyma tissue</vt:lpstr>
      <vt:lpstr>PowerPoint Presentation</vt:lpstr>
      <vt:lpstr>PowerPoint Presentation</vt:lpstr>
      <vt:lpstr>Dermal tissues</vt:lpstr>
      <vt:lpstr>Epidermis :</vt:lpstr>
      <vt:lpstr> periderm (Bark) 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Dhuha Mohesn Abbas</dc:creator>
  <cp:lastModifiedBy>Dhuha Mohesn Abbas</cp:lastModifiedBy>
  <cp:revision>5</cp:revision>
  <dcterms:created xsi:type="dcterms:W3CDTF">2026-04-11T15:24:29Z</dcterms:created>
  <dcterms:modified xsi:type="dcterms:W3CDTF">2026-04-14T20:15:49Z</dcterms:modified>
</cp:coreProperties>
</file>