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0" r:id="rId4"/>
    <p:sldId id="267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CC00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9" d="100"/>
          <a:sy n="59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68071D7-7A21-4186-B98F-799700BAF914}" type="datetimeFigureOut">
              <a:rPr lang="ar-IQ" smtClean="0"/>
              <a:pPr/>
              <a:t>09/02/1443</a:t>
            </a:fld>
            <a:endParaRPr lang="ar-IQ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11B7E1D-FC74-4A70-8BDC-206E08294C8F}" type="slidenum">
              <a:rPr lang="ar-IQ" smtClean="0"/>
              <a:pPr/>
              <a:t>‹#›</a:t>
            </a:fld>
            <a:endParaRPr lang="ar-IQ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B7E1D-FC74-4A70-8BDC-206E08294C8F}" type="slidenum">
              <a:rPr lang="ar-IQ" smtClean="0"/>
              <a:pPr/>
              <a:t>6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09/02/1443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5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5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.jpeg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1.jpeg" /><Relationship Id="rId4" Type="http://schemas.openxmlformats.org/officeDocument/2006/relationships/image" Target="../media/image10.png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6334472" cy="1800199"/>
          </a:xfrm>
        </p:spPr>
        <p:txBody>
          <a:bodyPr>
            <a:normAutofit fontScale="90000"/>
          </a:bodyPr>
          <a:lstStyle/>
          <a:p>
            <a:r>
              <a:rPr lang="ar-IQ" dirty="0"/>
              <a:t>مراجعة الايزومرات </a:t>
            </a:r>
            <a:br>
              <a:rPr lang="ar-IQ" dirty="0"/>
            </a:br>
            <a:r>
              <a:rPr lang="ar-IQ" dirty="0"/>
              <a:t> مختبر الكيمياء اللاعضوية </a:t>
            </a:r>
            <a:br>
              <a:rPr lang="ar-IQ" dirty="0"/>
            </a:br>
            <a:r>
              <a:rPr lang="ar-IQ" dirty="0"/>
              <a:t> مرحلة ثالثة(التعليم </a:t>
            </a:r>
            <a:r>
              <a:rPr lang="ar-IQ" dirty="0" err="1"/>
              <a:t>الألكتروني</a:t>
            </a:r>
            <a:r>
              <a:rPr lang="ar-IQ" dirty="0"/>
              <a:t> </a:t>
            </a:r>
            <a:r>
              <a:rPr lang="ar-IQ" dirty="0" err="1"/>
              <a:t>)</a:t>
            </a:r>
            <a:br>
              <a:rPr lang="ar-IQ" dirty="0"/>
            </a:br>
            <a:r>
              <a:rPr lang="ar-IQ" dirty="0"/>
              <a:t> 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" t="15124" r="2185" b="15792"/>
          <a:stretch/>
        </p:blipFill>
        <p:spPr bwMode="auto">
          <a:xfrm>
            <a:off x="683568" y="3573016"/>
            <a:ext cx="7992888" cy="288317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15616" y="2204865"/>
            <a:ext cx="5040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IQ" sz="3200" b="1" dirty="0">
                <a:solidFill>
                  <a:srgbClr val="00B050"/>
                </a:solidFill>
              </a:rPr>
              <a:t>صباحي / </a:t>
            </a:r>
            <a:r>
              <a:rPr lang="ar-IQ" sz="3200" b="1" dirty="0" err="1">
                <a:solidFill>
                  <a:srgbClr val="00B050"/>
                </a:solidFill>
              </a:rPr>
              <a:t>أ.</a:t>
            </a:r>
            <a:r>
              <a:rPr lang="ar-IQ" sz="3200" b="1" dirty="0">
                <a:solidFill>
                  <a:srgbClr val="00B050"/>
                </a:solidFill>
              </a:rPr>
              <a:t> </a:t>
            </a:r>
            <a:r>
              <a:rPr lang="ar-IQ" sz="3200" b="1" dirty="0" err="1">
                <a:solidFill>
                  <a:srgbClr val="00B050"/>
                </a:solidFill>
              </a:rPr>
              <a:t>م.</a:t>
            </a:r>
            <a:r>
              <a:rPr lang="ar-IQ" sz="3200" b="1" dirty="0">
                <a:solidFill>
                  <a:srgbClr val="00B050"/>
                </a:solidFill>
              </a:rPr>
              <a:t> ايناس زهير الهاشمي </a:t>
            </a:r>
          </a:p>
          <a:p>
            <a:pPr algn="ctr"/>
            <a:r>
              <a:rPr lang="ar-IQ" sz="3200" b="1" dirty="0">
                <a:solidFill>
                  <a:srgbClr val="00B050"/>
                </a:solidFill>
              </a:rPr>
              <a:t>               </a:t>
            </a:r>
            <a:r>
              <a:rPr lang="ar-IQ" sz="3200" b="1" dirty="0" err="1">
                <a:solidFill>
                  <a:srgbClr val="00B050"/>
                </a:solidFill>
              </a:rPr>
              <a:t>م .م .</a:t>
            </a:r>
            <a:r>
              <a:rPr lang="ar-IQ" sz="3200" b="1" dirty="0">
                <a:solidFill>
                  <a:srgbClr val="00B050"/>
                </a:solidFill>
              </a:rPr>
              <a:t> يسرى جليل </a:t>
            </a:r>
          </a:p>
        </p:txBody>
      </p:sp>
      <p:pic>
        <p:nvPicPr>
          <p:cNvPr id="7" name="Picture 2" descr="Chemistry4ever - Posts | Facebook"/>
          <p:cNvPicPr>
            <a:picLocks noChangeAspect="1" noChangeArrowheads="1"/>
          </p:cNvPicPr>
          <p:nvPr/>
        </p:nvPicPr>
        <p:blipFill>
          <a:blip r:embed="rId3" cstate="print"/>
          <a:srcRect t="11631"/>
          <a:stretch>
            <a:fillRect/>
          </a:stretch>
        </p:blipFill>
        <p:spPr bwMode="auto">
          <a:xfrm>
            <a:off x="6732240" y="260648"/>
            <a:ext cx="2063874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676456" cy="5688632"/>
          </a:xfrm>
        </p:spPr>
        <p:txBody>
          <a:bodyPr>
            <a:normAutofit/>
          </a:bodyPr>
          <a:lstStyle/>
          <a:p>
            <a:pPr marL="182563"/>
            <a:r>
              <a:rPr lang="ar-IQ" sz="4000" b="1" dirty="0"/>
              <a:t>يتضمن تحضير: </a:t>
            </a:r>
            <a:br>
              <a:rPr lang="ar-IQ" sz="4000" b="1" dirty="0"/>
            </a:br>
            <a:br>
              <a:rPr lang="ar-IQ" sz="3600" dirty="0"/>
            </a:br>
            <a:r>
              <a:rPr lang="ar-IQ" sz="3600" dirty="0"/>
              <a:t>  1) </a:t>
            </a:r>
            <a:r>
              <a:rPr lang="ar-IQ" sz="3600" b="1" dirty="0"/>
              <a:t>أيزومرات هندسية</a:t>
            </a:r>
            <a:r>
              <a:rPr lang="en-US" sz="3600" b="1" dirty="0"/>
              <a:t>(</a:t>
            </a:r>
            <a:r>
              <a:rPr lang="en-US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Geometrical Isomers)</a:t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200" b="1" dirty="0"/>
              <a:t>  </a:t>
            </a:r>
            <a:r>
              <a:rPr lang="en-US" sz="3200" b="1" dirty="0">
                <a:solidFill>
                  <a:srgbClr val="FF0000"/>
                </a:solidFill>
              </a:rPr>
              <a:t>Potassium trans-</a:t>
            </a:r>
            <a:r>
              <a:rPr lang="en-US" sz="3200" b="1" dirty="0" err="1">
                <a:solidFill>
                  <a:srgbClr val="FF0000"/>
                </a:solidFill>
              </a:rPr>
              <a:t>dioxalato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diaqua</a:t>
            </a:r>
            <a:r>
              <a:rPr lang="en-US" sz="3200" b="1" dirty="0">
                <a:solidFill>
                  <a:srgbClr val="FF0000"/>
                </a:solidFill>
              </a:rPr>
              <a:t> chromate(III) </a:t>
            </a:r>
            <a:br>
              <a:rPr lang="ar-IQ" sz="3200" b="1" dirty="0">
                <a:solidFill>
                  <a:srgbClr val="FF0000"/>
                </a:solidFill>
              </a:rPr>
            </a:br>
            <a:r>
              <a:rPr lang="en-US" sz="3200" b="1" dirty="0" err="1">
                <a:solidFill>
                  <a:srgbClr val="FF0000"/>
                </a:solidFill>
              </a:rPr>
              <a:t>dihydrate</a:t>
            </a:r>
            <a:r>
              <a:rPr lang="en-US" sz="3200" b="1" dirty="0">
                <a:solidFill>
                  <a:srgbClr val="FF0000"/>
                </a:solidFill>
              </a:rPr>
              <a:t> , trans-K[Cr(C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O</a:t>
            </a:r>
            <a:r>
              <a:rPr lang="en-US" sz="3200" b="1" baseline="-25000" dirty="0">
                <a:solidFill>
                  <a:srgbClr val="FF0000"/>
                </a:solidFill>
              </a:rPr>
              <a:t>4</a:t>
            </a:r>
            <a:r>
              <a:rPr lang="en-US" sz="3200" b="1" dirty="0">
                <a:solidFill>
                  <a:srgbClr val="FF0000"/>
                </a:solidFill>
              </a:rPr>
              <a:t>)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(H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O)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].2H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r>
              <a:rPr lang="en-US" sz="3200" b="1" dirty="0">
                <a:solidFill>
                  <a:srgbClr val="FF0000"/>
                </a:solidFill>
              </a:rPr>
              <a:t>O. </a:t>
            </a:r>
            <a:r>
              <a:rPr lang="en-US" sz="3200" b="1" dirty="0">
                <a:solidFill>
                  <a:srgbClr val="006600"/>
                </a:solidFill>
              </a:rPr>
              <a:t>&amp;</a:t>
            </a:r>
            <a:r>
              <a:rPr lang="en-US" sz="3200" b="1" dirty="0">
                <a:solidFill>
                  <a:srgbClr val="FF0000"/>
                </a:solidFill>
              </a:rPr>
              <a:t>    </a:t>
            </a:r>
            <a:br>
              <a:rPr lang="ar-IQ" sz="3200" b="1" dirty="0">
                <a:solidFill>
                  <a:srgbClr val="FF0000"/>
                </a:solidFill>
              </a:rPr>
            </a:br>
            <a:r>
              <a:rPr lang="en-US" sz="3200" b="1" dirty="0">
                <a:solidFill>
                  <a:srgbClr val="0000FF"/>
                </a:solidFill>
              </a:rPr>
              <a:t>Potassium </a:t>
            </a:r>
            <a:r>
              <a:rPr lang="en-US" sz="3200" b="1" dirty="0" err="1">
                <a:solidFill>
                  <a:srgbClr val="0000FF"/>
                </a:solidFill>
              </a:rPr>
              <a:t>cis-dioxalatodiaquachromate</a:t>
            </a:r>
            <a:r>
              <a:rPr lang="en-US" sz="3200" b="1" dirty="0">
                <a:solidFill>
                  <a:srgbClr val="0000FF"/>
                </a:solidFill>
              </a:rPr>
              <a:t>(III) </a:t>
            </a:r>
            <a:r>
              <a:rPr lang="en-US" sz="3200" b="1" dirty="0" err="1">
                <a:solidFill>
                  <a:srgbClr val="0000FF"/>
                </a:solidFill>
              </a:rPr>
              <a:t>dihydrate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Cis</a:t>
            </a:r>
            <a:r>
              <a:rPr lang="en-US" sz="3200" b="1" dirty="0">
                <a:solidFill>
                  <a:srgbClr val="0000FF"/>
                </a:solidFill>
              </a:rPr>
              <a:t>-K[Cr(C</a:t>
            </a:r>
            <a:r>
              <a:rPr lang="en-US" sz="3200" b="1" baseline="-25000" dirty="0">
                <a:solidFill>
                  <a:srgbClr val="0000FF"/>
                </a:solidFill>
              </a:rPr>
              <a:t>2</a:t>
            </a:r>
            <a:r>
              <a:rPr lang="en-US" sz="3200" b="1" dirty="0">
                <a:solidFill>
                  <a:srgbClr val="0000FF"/>
                </a:solidFill>
              </a:rPr>
              <a:t>O</a:t>
            </a:r>
            <a:r>
              <a:rPr lang="en-US" sz="3200" b="1" baseline="-25000" dirty="0">
                <a:solidFill>
                  <a:srgbClr val="0000FF"/>
                </a:solidFill>
              </a:rPr>
              <a:t>4</a:t>
            </a:r>
            <a:r>
              <a:rPr lang="en-US" sz="3200" b="1" dirty="0">
                <a:solidFill>
                  <a:srgbClr val="0000FF"/>
                </a:solidFill>
              </a:rPr>
              <a:t>)</a:t>
            </a:r>
            <a:r>
              <a:rPr lang="en-US" sz="3200" b="1" baseline="-25000" dirty="0">
                <a:solidFill>
                  <a:srgbClr val="0000FF"/>
                </a:solidFill>
              </a:rPr>
              <a:t>2</a:t>
            </a:r>
            <a:r>
              <a:rPr lang="en-US" sz="3200" b="1" dirty="0">
                <a:solidFill>
                  <a:srgbClr val="0000FF"/>
                </a:solidFill>
              </a:rPr>
              <a:t>(H</a:t>
            </a:r>
            <a:r>
              <a:rPr lang="en-US" sz="3200" b="1" baseline="-25000" dirty="0">
                <a:solidFill>
                  <a:srgbClr val="0000FF"/>
                </a:solidFill>
              </a:rPr>
              <a:t>2</a:t>
            </a:r>
            <a:r>
              <a:rPr lang="en-US" sz="3200" b="1" dirty="0">
                <a:solidFill>
                  <a:srgbClr val="0000FF"/>
                </a:solidFill>
              </a:rPr>
              <a:t>O)</a:t>
            </a:r>
            <a:r>
              <a:rPr lang="en-US" sz="3200" b="1" baseline="-25000" dirty="0">
                <a:solidFill>
                  <a:srgbClr val="0000FF"/>
                </a:solidFill>
              </a:rPr>
              <a:t>2</a:t>
            </a:r>
            <a:r>
              <a:rPr lang="en-US" sz="3200" b="1" dirty="0">
                <a:solidFill>
                  <a:srgbClr val="0000FF"/>
                </a:solidFill>
              </a:rPr>
              <a:t>].2H</a:t>
            </a:r>
            <a:r>
              <a:rPr lang="en-US" sz="3200" b="1" baseline="-25000" dirty="0">
                <a:solidFill>
                  <a:srgbClr val="0000FF"/>
                </a:solidFill>
              </a:rPr>
              <a:t>2</a:t>
            </a:r>
            <a:r>
              <a:rPr lang="en-US" sz="3200" b="1" dirty="0">
                <a:solidFill>
                  <a:srgbClr val="0000FF"/>
                </a:solidFill>
              </a:rPr>
              <a:t>O) . </a:t>
            </a:r>
            <a:br>
              <a:rPr lang="en-US" sz="3200" b="1" dirty="0">
                <a:solidFill>
                  <a:srgbClr val="0000FF"/>
                </a:solidFill>
              </a:rPr>
            </a:br>
            <a:r>
              <a:rPr lang="en-US" sz="3200" b="1" dirty="0">
                <a:solidFill>
                  <a:srgbClr val="0000FF"/>
                </a:solidFill>
              </a:rPr>
              <a:t>      </a:t>
            </a:r>
            <a:br>
              <a:rPr lang="en-US" sz="3600" b="1" dirty="0">
                <a:latin typeface="Arial" pitchFamily="34" charset="0"/>
                <a:cs typeface="Arial" pitchFamily="34" charset="0"/>
              </a:rPr>
            </a:br>
            <a:r>
              <a:rPr lang="ar-IQ" sz="3600" b="1" dirty="0"/>
              <a:t> 2)  وأيزومرات ترابطية </a:t>
            </a:r>
            <a:r>
              <a:rPr lang="en-US" sz="3600" b="1" dirty="0"/>
              <a:t>(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Linkage</a:t>
            </a:r>
            <a:r>
              <a:rPr lang="en-US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Isomers)</a:t>
            </a:r>
            <a:endParaRPr lang="ar-IQ" sz="3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35496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1052736"/>
            <a:ext cx="4392488" cy="936104"/>
          </a:xfrm>
          <a:noFill/>
          <a:ln w="28575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</a:rPr>
              <a:t> Preparation of Potassium </a:t>
            </a:r>
            <a:r>
              <a:rPr lang="en-US" sz="2000" dirty="0" err="1">
                <a:solidFill>
                  <a:srgbClr val="002060"/>
                </a:solidFill>
              </a:rPr>
              <a:t>cis</a:t>
            </a:r>
            <a:r>
              <a:rPr lang="en-US" sz="2000" dirty="0">
                <a:solidFill>
                  <a:srgbClr val="002060"/>
                </a:solidFill>
              </a:rPr>
              <a:t>- </a:t>
            </a:r>
            <a:r>
              <a:rPr lang="en-US" sz="2000" dirty="0" err="1">
                <a:solidFill>
                  <a:srgbClr val="002060"/>
                </a:solidFill>
              </a:rPr>
              <a:t>dioxalatodiaquachromate</a:t>
            </a:r>
            <a:r>
              <a:rPr lang="en-US" sz="2000" dirty="0">
                <a:solidFill>
                  <a:srgbClr val="002060"/>
                </a:solidFill>
              </a:rPr>
              <a:t>(III) </a:t>
            </a:r>
            <a:r>
              <a:rPr lang="en-US" sz="2000" dirty="0" err="1">
                <a:solidFill>
                  <a:srgbClr val="002060"/>
                </a:solidFill>
              </a:rPr>
              <a:t>dihydrate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Cis</a:t>
            </a:r>
            <a:r>
              <a:rPr lang="en-US" sz="2000" dirty="0">
                <a:solidFill>
                  <a:srgbClr val="002060"/>
                </a:solidFill>
              </a:rPr>
              <a:t>-K[Cr(C</a:t>
            </a:r>
            <a:r>
              <a:rPr lang="en-US" sz="2000" baseline="-25000" dirty="0">
                <a:solidFill>
                  <a:srgbClr val="002060"/>
                </a:solidFill>
              </a:rPr>
              <a:t>2</a:t>
            </a:r>
            <a:r>
              <a:rPr lang="en-US" sz="2000" dirty="0">
                <a:solidFill>
                  <a:srgbClr val="002060"/>
                </a:solidFill>
              </a:rPr>
              <a:t>O</a:t>
            </a:r>
            <a:r>
              <a:rPr lang="en-US" sz="2000" baseline="-25000" dirty="0">
                <a:solidFill>
                  <a:srgbClr val="002060"/>
                </a:solidFill>
              </a:rPr>
              <a:t>4</a:t>
            </a:r>
            <a:r>
              <a:rPr lang="en-US" sz="2000" dirty="0">
                <a:solidFill>
                  <a:srgbClr val="002060"/>
                </a:solidFill>
              </a:rPr>
              <a:t>)</a:t>
            </a:r>
            <a:r>
              <a:rPr lang="en-US" sz="2000" baseline="-25000" dirty="0">
                <a:solidFill>
                  <a:srgbClr val="002060"/>
                </a:solidFill>
              </a:rPr>
              <a:t>2</a:t>
            </a:r>
            <a:r>
              <a:rPr lang="en-US" sz="2000" dirty="0">
                <a:solidFill>
                  <a:srgbClr val="002060"/>
                </a:solidFill>
              </a:rPr>
              <a:t>(H</a:t>
            </a:r>
            <a:r>
              <a:rPr lang="en-US" sz="2000" baseline="-25000" dirty="0">
                <a:solidFill>
                  <a:srgbClr val="002060"/>
                </a:solidFill>
              </a:rPr>
              <a:t>2</a:t>
            </a:r>
            <a:r>
              <a:rPr lang="en-US" sz="2000" dirty="0">
                <a:solidFill>
                  <a:srgbClr val="002060"/>
                </a:solidFill>
              </a:rPr>
              <a:t>O)</a:t>
            </a:r>
            <a:r>
              <a:rPr lang="en-US" sz="2000" baseline="-25000" dirty="0">
                <a:solidFill>
                  <a:srgbClr val="002060"/>
                </a:solidFill>
              </a:rPr>
              <a:t>2</a:t>
            </a:r>
            <a:r>
              <a:rPr lang="en-US" sz="2000" dirty="0">
                <a:solidFill>
                  <a:srgbClr val="002060"/>
                </a:solidFill>
              </a:rPr>
              <a:t>].2H</a:t>
            </a:r>
            <a:r>
              <a:rPr lang="en-US" sz="2000" baseline="-25000" dirty="0">
                <a:solidFill>
                  <a:srgbClr val="002060"/>
                </a:solidFill>
              </a:rPr>
              <a:t>2</a:t>
            </a:r>
            <a:r>
              <a:rPr lang="en-US" sz="2000" dirty="0">
                <a:solidFill>
                  <a:srgbClr val="002060"/>
                </a:solidFill>
              </a:rPr>
              <a:t>O .</a:t>
            </a:r>
            <a:endParaRPr lang="ar-IQ" sz="20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2060848"/>
            <a:ext cx="4392488" cy="4797152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70000" lnSpcReduction="20000"/>
          </a:bodyPr>
          <a:lstStyle/>
          <a:p>
            <a:pPr marL="182563" lvl="0" indent="-182563" algn="l" rtl="0">
              <a:buFont typeface="+mj-lt"/>
              <a:buAutoNum type="arabicParenR"/>
            </a:pP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  Mix (12g) of aqueous oxalic acid with (4g) of potassium dichromate, grind the mixture using ceramic mortar, and continue gridding until you </a:t>
            </a:r>
            <a:r>
              <a:rPr lang="en-US" sz="2600" b="1" u="sng" dirty="0">
                <a:solidFill>
                  <a:schemeClr val="tx2">
                    <a:lumMod val="50000"/>
                  </a:schemeClr>
                </a:solidFill>
              </a:rPr>
              <a:t>get homogeneous mixture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.     </a:t>
            </a:r>
          </a:p>
          <a:p>
            <a:pPr marL="182563" lvl="0" indent="-182563" algn="l" rtl="0">
              <a:buFont typeface="+mj-lt"/>
              <a:buAutoNum type="arabicParenR"/>
            </a:pP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  Moisten a ceramic </a:t>
            </a:r>
            <a:r>
              <a:rPr lang="en-US" sz="2600" b="1" u="sng" dirty="0">
                <a:solidFill>
                  <a:schemeClr val="tx2">
                    <a:lumMod val="50000"/>
                  </a:schemeClr>
                </a:solidFill>
              </a:rPr>
              <a:t>bowl with distilled   water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 and put the mixture powder and cover it with </a:t>
            </a:r>
            <a:r>
              <a:rPr lang="en-US" sz="2600" b="1" u="sng" dirty="0">
                <a:solidFill>
                  <a:schemeClr val="tx2">
                    <a:lumMod val="50000"/>
                  </a:schemeClr>
                </a:solidFill>
              </a:rPr>
              <a:t>watch glass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182563" indent="-182563" algn="l" rtl="0">
              <a:buFont typeface="+mj-lt"/>
              <a:buAutoNum type="arabicParenR"/>
            </a:pP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  Add to Put the ceramic bowl on a quiet hot and wait for a small period, as a rapid and continuous </a:t>
            </a:r>
            <a:r>
              <a:rPr lang="en-US" sz="2600" b="1" u="sng" dirty="0">
                <a:solidFill>
                  <a:schemeClr val="tx2">
                    <a:lumMod val="50000"/>
                  </a:schemeClr>
                </a:solidFill>
              </a:rPr>
              <a:t>reaction will start leading to form a dark and heavy liquid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182563" lvl="0" indent="-182563" algn="l" rtl="0">
              <a:buFont typeface="+mj-lt"/>
              <a:buAutoNum type="arabicParenR"/>
            </a:pP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 add to the dark liquid </a:t>
            </a:r>
            <a:r>
              <a:rPr lang="en-US" sz="2600" b="1" u="sng" dirty="0">
                <a:solidFill>
                  <a:schemeClr val="tx2">
                    <a:lumMod val="50000"/>
                  </a:schemeClr>
                </a:solidFill>
              </a:rPr>
              <a:t>(20ml) of ethanol 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and </a:t>
            </a:r>
            <a:r>
              <a:rPr lang="en-US" sz="2600" b="1" u="sng" dirty="0">
                <a:solidFill>
                  <a:schemeClr val="tx2">
                    <a:lumMod val="50000"/>
                  </a:schemeClr>
                </a:solidFill>
              </a:rPr>
              <a:t>crush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 contains using a metal spoon until it solidify.</a:t>
            </a:r>
          </a:p>
          <a:p>
            <a:pPr marL="182563" lvl="0" indent="-182563" algn="l" rtl="0">
              <a:buFont typeface="+mj-lt"/>
              <a:buAutoNum type="arabicParenR"/>
              <a:tabLst>
                <a:tab pos="274638" algn="l"/>
              </a:tabLst>
            </a:pP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   Filter the solution to get granular crystals represents 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</a:rPr>
              <a:t>cis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 isomer.</a:t>
            </a:r>
          </a:p>
          <a:p>
            <a:pPr marL="182563" lvl="0" indent="-182563" algn="l" rtl="0">
              <a:buFont typeface="+mj-lt"/>
              <a:buAutoNum type="arabicParenR"/>
            </a:pP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  Weight the precipitation  (</a:t>
            </a:r>
            <a:r>
              <a:rPr lang="en-US" sz="2600" b="1" dirty="0" err="1">
                <a:solidFill>
                  <a:schemeClr val="tx2">
                    <a:lumMod val="50000"/>
                  </a:schemeClr>
                </a:solidFill>
              </a:rPr>
              <a:t>cis</a:t>
            </a:r>
            <a:r>
              <a:rPr lang="en-US" sz="2600" b="1" dirty="0">
                <a:solidFill>
                  <a:schemeClr val="tx2">
                    <a:lumMod val="50000"/>
                  </a:schemeClr>
                </a:solidFill>
              </a:rPr>
              <a:t> complex) and calculate the ratio.</a:t>
            </a:r>
          </a:p>
          <a:p>
            <a:endParaRPr lang="ar-IQ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8" y="1052736"/>
            <a:ext cx="4320480" cy="936104"/>
          </a:xfrm>
          <a:ln w="28575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lvl="0" algn="ctr" rtl="0"/>
            <a:r>
              <a:rPr lang="en-US" sz="1800" dirty="0">
                <a:solidFill>
                  <a:srgbClr val="FF0000"/>
                </a:solidFill>
              </a:rPr>
              <a:t>Preparation of  Potassium trans-</a:t>
            </a:r>
            <a:r>
              <a:rPr lang="en-US" sz="1800" dirty="0" err="1">
                <a:solidFill>
                  <a:srgbClr val="FF0000"/>
                </a:solidFill>
              </a:rPr>
              <a:t>dioxala</a:t>
            </a:r>
            <a:r>
              <a:rPr lang="en-US" sz="1800" b="0" dirty="0" err="1">
                <a:solidFill>
                  <a:srgbClr val="FF0000"/>
                </a:solidFill>
              </a:rPr>
              <a:t>to</a:t>
            </a:r>
            <a:r>
              <a:rPr lang="en-US" sz="1800" b="0" dirty="0">
                <a:solidFill>
                  <a:srgbClr val="FF0000"/>
                </a:solidFill>
              </a:rPr>
              <a:t> </a:t>
            </a:r>
            <a:r>
              <a:rPr lang="en-US" sz="1800" b="0" dirty="0" err="1">
                <a:solidFill>
                  <a:srgbClr val="FF0000"/>
                </a:solidFill>
              </a:rPr>
              <a:t>diaqua</a:t>
            </a:r>
            <a:r>
              <a:rPr lang="en-US" sz="1800" b="0" dirty="0">
                <a:solidFill>
                  <a:srgbClr val="FF0000"/>
                </a:solidFill>
              </a:rPr>
              <a:t> chromate(III) </a:t>
            </a:r>
            <a:r>
              <a:rPr lang="en-US" sz="1800" b="0" dirty="0" err="1">
                <a:solidFill>
                  <a:srgbClr val="FF0000"/>
                </a:solidFill>
              </a:rPr>
              <a:t>dihydrate</a:t>
            </a:r>
            <a:r>
              <a:rPr lang="en-US" sz="1800" b="0" dirty="0">
                <a:solidFill>
                  <a:srgbClr val="FF0000"/>
                </a:solidFill>
              </a:rPr>
              <a:t> trans-K[Cr(C</a:t>
            </a:r>
            <a:r>
              <a:rPr lang="en-US" sz="1800" b="0" baseline="-25000" dirty="0">
                <a:solidFill>
                  <a:srgbClr val="FF0000"/>
                </a:solidFill>
              </a:rPr>
              <a:t>2</a:t>
            </a:r>
            <a:r>
              <a:rPr lang="en-US" sz="1800" b="0" dirty="0">
                <a:solidFill>
                  <a:srgbClr val="FF0000"/>
                </a:solidFill>
              </a:rPr>
              <a:t>O</a:t>
            </a:r>
            <a:r>
              <a:rPr lang="en-US" sz="1800" b="0" baseline="-25000" dirty="0">
                <a:solidFill>
                  <a:srgbClr val="FF0000"/>
                </a:solidFill>
              </a:rPr>
              <a:t>4</a:t>
            </a:r>
            <a:r>
              <a:rPr lang="en-US" sz="1800" b="0" dirty="0">
                <a:solidFill>
                  <a:srgbClr val="FF0000"/>
                </a:solidFill>
              </a:rPr>
              <a:t>)</a:t>
            </a:r>
            <a:r>
              <a:rPr lang="en-US" sz="1800" b="0" baseline="-25000" dirty="0">
                <a:solidFill>
                  <a:srgbClr val="FF0000"/>
                </a:solidFill>
              </a:rPr>
              <a:t>2</a:t>
            </a:r>
            <a:r>
              <a:rPr lang="en-US" sz="1800" b="0" dirty="0">
                <a:solidFill>
                  <a:srgbClr val="FF0000"/>
                </a:solidFill>
              </a:rPr>
              <a:t>(H</a:t>
            </a:r>
            <a:r>
              <a:rPr lang="en-US" sz="1800" baseline="-25000" dirty="0">
                <a:solidFill>
                  <a:srgbClr val="FF0000"/>
                </a:solidFill>
              </a:rPr>
              <a:t>2</a:t>
            </a:r>
            <a:r>
              <a:rPr lang="en-US" sz="1800" dirty="0">
                <a:solidFill>
                  <a:srgbClr val="FF0000"/>
                </a:solidFill>
              </a:rPr>
              <a:t>O)</a:t>
            </a:r>
            <a:r>
              <a:rPr lang="en-US" sz="1800" baseline="-25000" dirty="0">
                <a:solidFill>
                  <a:srgbClr val="FF0000"/>
                </a:solidFill>
              </a:rPr>
              <a:t>2</a:t>
            </a:r>
            <a:r>
              <a:rPr lang="en-US" sz="1800" dirty="0">
                <a:solidFill>
                  <a:srgbClr val="FF0000"/>
                </a:solidFill>
              </a:rPr>
              <a:t>].2H</a:t>
            </a:r>
            <a:r>
              <a:rPr lang="en-US" sz="1800" baseline="-25000" dirty="0">
                <a:solidFill>
                  <a:srgbClr val="FF0000"/>
                </a:solidFill>
              </a:rPr>
              <a:t>2</a:t>
            </a:r>
            <a:r>
              <a:rPr lang="en-US" sz="1800" dirty="0">
                <a:solidFill>
                  <a:srgbClr val="FF0000"/>
                </a:solidFill>
              </a:rPr>
              <a:t>O 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60848"/>
            <a:ext cx="4355976" cy="47971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74638" lvl="0" indent="-274638" algn="l" rtl="0">
              <a:buFont typeface="+mj-lt"/>
              <a:buAutoNum type="arabicParenR"/>
            </a:pPr>
            <a:r>
              <a:rPr lang="en-US" sz="1800" b="1" dirty="0">
                <a:solidFill>
                  <a:srgbClr val="FF0000"/>
                </a:solidFill>
              </a:rPr>
              <a:t>Mix (12g) of aqueous oxalic acid with </a:t>
            </a:r>
            <a:r>
              <a:rPr lang="en-US" sz="1800" b="1" u="sng" dirty="0">
                <a:solidFill>
                  <a:srgbClr val="FF0000"/>
                </a:solidFill>
              </a:rPr>
              <a:t>least quantity of hot distilled water </a:t>
            </a:r>
            <a:r>
              <a:rPr lang="en-US" sz="1800" b="1" dirty="0">
                <a:solidFill>
                  <a:srgbClr val="FF0000"/>
                </a:solidFill>
              </a:rPr>
              <a:t>in a backer, and </a:t>
            </a:r>
            <a:r>
              <a:rPr lang="en-US" sz="1800" b="1" u="sng" dirty="0">
                <a:solidFill>
                  <a:srgbClr val="FF0000"/>
                </a:solidFill>
              </a:rPr>
              <a:t>dissolve</a:t>
            </a:r>
            <a:r>
              <a:rPr lang="en-US" sz="1800" b="1" dirty="0">
                <a:solidFill>
                  <a:srgbClr val="FF0000"/>
                </a:solidFill>
              </a:rPr>
              <a:t> (4g) of potassium dichromate in </a:t>
            </a:r>
            <a:r>
              <a:rPr lang="en-US" sz="1800" b="1" u="sng" dirty="0">
                <a:solidFill>
                  <a:srgbClr val="FF0000"/>
                </a:solidFill>
              </a:rPr>
              <a:t>least quantity of hot distilled water </a:t>
            </a:r>
            <a:r>
              <a:rPr lang="en-US" sz="1800" b="1" dirty="0">
                <a:solidFill>
                  <a:srgbClr val="FF0000"/>
                </a:solidFill>
              </a:rPr>
              <a:t>in another backer. </a:t>
            </a:r>
          </a:p>
          <a:p>
            <a:pPr marL="274638" lvl="0" indent="-274638" algn="l" rtl="0">
              <a:buFont typeface="+mj-lt"/>
              <a:buAutoNum type="arabicParenR"/>
            </a:pPr>
            <a:r>
              <a:rPr lang="en-US" sz="1800" b="1" u="sng" dirty="0">
                <a:solidFill>
                  <a:srgbClr val="FF0000"/>
                </a:solidFill>
              </a:rPr>
              <a:t>Add dichromate solution to oxalic </a:t>
            </a:r>
            <a:r>
              <a:rPr lang="en-US" sz="1800" b="1" dirty="0">
                <a:solidFill>
                  <a:srgbClr val="FF0000"/>
                </a:solidFill>
              </a:rPr>
              <a:t>solution and </a:t>
            </a:r>
            <a:r>
              <a:rPr lang="en-US" sz="1800" b="1" u="sng" dirty="0">
                <a:solidFill>
                  <a:srgbClr val="FF0000"/>
                </a:solidFill>
              </a:rPr>
              <a:t>cover </a:t>
            </a:r>
            <a:r>
              <a:rPr lang="en-US" sz="1800" b="1" dirty="0">
                <a:solidFill>
                  <a:srgbClr val="FF0000"/>
                </a:solidFill>
              </a:rPr>
              <a:t>the backer with watch glass after each addition and </a:t>
            </a:r>
            <a:r>
              <a:rPr lang="en-US" sz="1800" b="1" u="sng" dirty="0">
                <a:solidFill>
                  <a:srgbClr val="FF0000"/>
                </a:solidFill>
              </a:rPr>
              <a:t>stir</a:t>
            </a:r>
            <a:r>
              <a:rPr lang="en-US" sz="1800" b="1" dirty="0">
                <a:solidFill>
                  <a:srgbClr val="FF0000"/>
                </a:solidFill>
              </a:rPr>
              <a:t> to continue the reaction, and then </a:t>
            </a:r>
            <a:r>
              <a:rPr lang="en-US" sz="1800" b="1" u="sng" dirty="0">
                <a:solidFill>
                  <a:srgbClr val="FF0000"/>
                </a:solidFill>
              </a:rPr>
              <a:t>leave</a:t>
            </a:r>
            <a:r>
              <a:rPr lang="en-US" sz="1800" b="1" dirty="0">
                <a:solidFill>
                  <a:srgbClr val="FF0000"/>
                </a:solidFill>
              </a:rPr>
              <a:t> the solution </a:t>
            </a:r>
            <a:r>
              <a:rPr lang="en-US" sz="1800" b="1" u="sng" dirty="0">
                <a:solidFill>
                  <a:srgbClr val="FF0000"/>
                </a:solidFill>
              </a:rPr>
              <a:t>to cool down for (24) hrs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</a:p>
          <a:p>
            <a:pPr marL="274638" lvl="0" indent="-274638" algn="l" rtl="0">
              <a:buFont typeface="+mj-lt"/>
              <a:buAutoNum type="arabicParenR"/>
            </a:pPr>
            <a:r>
              <a:rPr lang="en-US" sz="1800" b="1" dirty="0">
                <a:solidFill>
                  <a:srgbClr val="FF0000"/>
                </a:solidFill>
              </a:rPr>
              <a:t>Filter the solution, wash the crystals with (5ml) of distilled water, and then with ethanol to get trans isomer.</a:t>
            </a:r>
          </a:p>
          <a:p>
            <a:pPr marL="274638" lvl="0" indent="-274638" algn="l" rtl="0">
              <a:buFont typeface="+mj-lt"/>
              <a:buAutoNum type="arabicParenR"/>
            </a:pPr>
            <a:r>
              <a:rPr lang="en-US" sz="1800" b="1" dirty="0">
                <a:solidFill>
                  <a:srgbClr val="FF0000"/>
                </a:solidFill>
              </a:rPr>
              <a:t>Dry the formed precipitation , and calculate the ratio of the complex.</a:t>
            </a:r>
          </a:p>
          <a:p>
            <a:pPr algn="l">
              <a:buNone/>
            </a:pPr>
            <a:endParaRPr lang="ar-IQ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enas\Desktop\٢٠٢١٠٥٣٠_٠٨١٩٣٣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2553" t="3728" r="19474"/>
          <a:stretch>
            <a:fillRect/>
          </a:stretch>
        </p:blipFill>
        <p:spPr bwMode="auto">
          <a:xfrm>
            <a:off x="35496" y="44624"/>
            <a:ext cx="9073008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IQ" dirty="0">
                <a:solidFill>
                  <a:srgbClr val="7030A0"/>
                </a:solidFill>
              </a:rPr>
              <a:t>اعد الرسم و أرسله لنا ؟؟؟؟</a:t>
            </a:r>
            <a:br>
              <a:rPr lang="ar-IQ" dirty="0">
                <a:solidFill>
                  <a:srgbClr val="7030A0"/>
                </a:solidFill>
              </a:rPr>
            </a:br>
            <a:endParaRPr lang="ar-IQ" dirty="0">
              <a:solidFill>
                <a:srgbClr val="7030A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68960"/>
            <a:ext cx="6624736" cy="324036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</p:pic>
      <p:sp>
        <p:nvSpPr>
          <p:cNvPr id="5" name="Smiley Face 4"/>
          <p:cNvSpPr/>
          <p:nvPr/>
        </p:nvSpPr>
        <p:spPr>
          <a:xfrm>
            <a:off x="4788024" y="836712"/>
            <a:ext cx="4104456" cy="2016224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3200" b="1" dirty="0">
                <a:solidFill>
                  <a:srgbClr val="FF0000"/>
                </a:solidFill>
              </a:rPr>
              <a:t>ايهم اكثر استقرارا ؟ 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79512" y="692696"/>
            <a:ext cx="4176464" cy="2232248"/>
          </a:xfrm>
          <a:prstGeom prst="smileyFace">
            <a:avLst>
              <a:gd name="adj" fmla="val 4653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2800" b="1" dirty="0">
                <a:solidFill>
                  <a:srgbClr val="CC00CC"/>
                </a:solidFill>
              </a:rPr>
              <a:t>قارن بين جزيئات الماء داخل وخارج الكرة التناسقية ؟</a:t>
            </a:r>
          </a:p>
        </p:txBody>
      </p:sp>
      <p:pic>
        <p:nvPicPr>
          <p:cNvPr id="3074" name="Picture 2" descr="C:\Users\enas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373216"/>
            <a:ext cx="2215455" cy="1224136"/>
          </a:xfrm>
          <a:prstGeom prst="rect">
            <a:avLst/>
          </a:prstGeom>
          <a:noFill/>
        </p:spPr>
      </p:pic>
      <p:pic>
        <p:nvPicPr>
          <p:cNvPr id="3075" name="Picture 3" descr="C:\Users\enas\Desktop\trans.jpg"/>
          <p:cNvPicPr>
            <a:picLocks noChangeAspect="1" noChangeArrowheads="1"/>
          </p:cNvPicPr>
          <p:nvPr/>
        </p:nvPicPr>
        <p:blipFill>
          <a:blip r:embed="rId4" cstate="print"/>
          <a:srcRect r="24517"/>
          <a:stretch>
            <a:fillRect/>
          </a:stretch>
        </p:blipFill>
        <p:spPr bwMode="auto">
          <a:xfrm>
            <a:off x="6948264" y="5085184"/>
            <a:ext cx="1944216" cy="1559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5361459"/>
          </a:xfrm>
        </p:spPr>
        <p:txBody>
          <a:bodyPr>
            <a:normAutofit fontScale="85000" lnSpcReduction="20000"/>
          </a:bodyPr>
          <a:lstStyle/>
          <a:p>
            <a:pPr algn="l" rtl="0">
              <a:buNone/>
            </a:pPr>
            <a:r>
              <a:rPr lang="en-US" b="1" dirty="0"/>
              <a:t>Reaction equation:</a:t>
            </a:r>
            <a:endParaRPr lang="en-US" dirty="0"/>
          </a:p>
          <a:p>
            <a:pPr algn="l" rtl="0">
              <a:buNone/>
            </a:pPr>
            <a:r>
              <a:rPr lang="en-US" sz="2800" b="1" dirty="0"/>
              <a:t>K</a:t>
            </a:r>
            <a:r>
              <a:rPr lang="en-US" sz="2800" b="1" baseline="-25000" dirty="0"/>
              <a:t>2</a:t>
            </a:r>
            <a:r>
              <a:rPr lang="en-US" sz="2800" b="1" dirty="0"/>
              <a:t>Cr</a:t>
            </a:r>
            <a:r>
              <a:rPr lang="en-US" sz="2800" b="1" baseline="-25000" dirty="0"/>
              <a:t>2</a:t>
            </a:r>
            <a:r>
              <a:rPr lang="en-US" sz="2800" b="1" dirty="0"/>
              <a:t>O</a:t>
            </a:r>
            <a:r>
              <a:rPr lang="en-US" sz="2800" b="1" baseline="-25000" dirty="0"/>
              <a:t>7</a:t>
            </a:r>
            <a:r>
              <a:rPr lang="en-US" sz="2800" b="1" dirty="0"/>
              <a:t> + 7H</a:t>
            </a:r>
            <a:r>
              <a:rPr lang="en-US" sz="2800" b="1" baseline="-25000" dirty="0"/>
              <a:t>2</a:t>
            </a:r>
            <a:r>
              <a:rPr lang="en-US" sz="2800" b="1" dirty="0"/>
              <a:t>C</a:t>
            </a:r>
            <a:r>
              <a:rPr lang="en-US" sz="2800" b="1" baseline="-25000" dirty="0"/>
              <a:t>2</a:t>
            </a:r>
            <a:r>
              <a:rPr lang="en-US" sz="2800" b="1" dirty="0"/>
              <a:t>O</a:t>
            </a:r>
            <a:r>
              <a:rPr lang="en-US" sz="2800" b="1" baseline="-25000" dirty="0"/>
              <a:t>4</a:t>
            </a:r>
            <a:r>
              <a:rPr lang="en-US" sz="2800" b="1" dirty="0"/>
              <a:t>.2H</a:t>
            </a:r>
            <a:r>
              <a:rPr lang="en-US" sz="2800" b="1" baseline="-25000" dirty="0"/>
              <a:t>2</a:t>
            </a:r>
            <a:r>
              <a:rPr lang="en-US" sz="2800" b="1" dirty="0"/>
              <a:t>O </a:t>
            </a:r>
            <a:r>
              <a:rPr lang="en-US" sz="2800" b="1" dirty="0">
                <a:sym typeface="Symbol"/>
              </a:rPr>
              <a:t></a:t>
            </a:r>
            <a:r>
              <a:rPr lang="en-US" sz="2800" b="1" dirty="0"/>
              <a:t> 2Cis-K[Cr(C</a:t>
            </a:r>
            <a:r>
              <a:rPr lang="en-US" sz="2800" b="1" baseline="-25000" dirty="0"/>
              <a:t>2</a:t>
            </a:r>
            <a:r>
              <a:rPr lang="en-US" sz="2800" b="1" dirty="0"/>
              <a:t>O</a:t>
            </a:r>
            <a:r>
              <a:rPr lang="en-US" sz="2800" b="1" baseline="-25000" dirty="0"/>
              <a:t>4</a:t>
            </a:r>
            <a:r>
              <a:rPr lang="en-US" sz="2800" b="1" dirty="0"/>
              <a:t>)</a:t>
            </a:r>
            <a:r>
              <a:rPr lang="en-US" sz="2800" b="1" baseline="-25000" dirty="0"/>
              <a:t>2</a:t>
            </a:r>
            <a:r>
              <a:rPr lang="en-US" sz="2800" b="1" dirty="0"/>
              <a:t>(H</a:t>
            </a:r>
            <a:r>
              <a:rPr lang="en-US" sz="2800" b="1" baseline="-25000" dirty="0"/>
              <a:t>2</a:t>
            </a:r>
            <a:r>
              <a:rPr lang="en-US" sz="2800" b="1" dirty="0"/>
              <a:t>O)</a:t>
            </a:r>
            <a:r>
              <a:rPr lang="en-US" sz="2800" b="1" baseline="-25000" dirty="0"/>
              <a:t>2</a:t>
            </a:r>
            <a:r>
              <a:rPr lang="en-US" sz="2800" b="1" dirty="0"/>
              <a:t>].2H</a:t>
            </a:r>
            <a:r>
              <a:rPr lang="en-US" sz="2800" b="1" baseline="-25000" dirty="0"/>
              <a:t>2</a:t>
            </a:r>
            <a:r>
              <a:rPr lang="en-US" sz="2800" b="1" dirty="0"/>
              <a:t>O  </a:t>
            </a:r>
          </a:p>
          <a:p>
            <a:pPr algn="l" rtl="0">
              <a:buNone/>
            </a:pPr>
            <a:r>
              <a:rPr lang="en-US" sz="2800" b="1" dirty="0"/>
              <a:t>                                                                  +13H</a:t>
            </a:r>
            <a:r>
              <a:rPr lang="en-US" sz="2800" b="1" baseline="-25000" dirty="0"/>
              <a:t>2</a:t>
            </a:r>
            <a:r>
              <a:rPr lang="en-US" sz="2800" b="1" dirty="0"/>
              <a:t>O +6CO</a:t>
            </a:r>
            <a:r>
              <a:rPr lang="en-US" sz="2800" b="1" baseline="-25000" dirty="0"/>
              <a:t>2</a:t>
            </a:r>
            <a:r>
              <a:rPr lang="en-US" sz="2800" b="1" dirty="0">
                <a:sym typeface="Symbol"/>
              </a:rPr>
              <a:t></a:t>
            </a:r>
            <a:endParaRPr lang="en-US" sz="2800" dirty="0">
              <a:sym typeface="Symbol"/>
            </a:endParaRPr>
          </a:p>
          <a:p>
            <a:pPr algn="l" rtl="0">
              <a:buNone/>
            </a:pPr>
            <a:endParaRPr lang="en-US" sz="2800" b="1" dirty="0">
              <a:sym typeface="Symbol"/>
            </a:endParaRPr>
          </a:p>
          <a:p>
            <a:pPr algn="l" rtl="0">
              <a:buNone/>
            </a:pPr>
            <a:r>
              <a:rPr lang="en-US" b="1" dirty="0"/>
              <a:t>Questions:</a:t>
            </a:r>
            <a:endParaRPr lang="en-US" dirty="0"/>
          </a:p>
          <a:p>
            <a:pPr marL="514350" lvl="0" indent="-514350" algn="l" rtl="0">
              <a:buFont typeface="+mj-lt"/>
              <a:buAutoNum type="arabicParenR"/>
            </a:pPr>
            <a:r>
              <a:rPr lang="en-US" dirty="0"/>
              <a:t>What is the purpose of using oxalic acid and potassium dichromate?</a:t>
            </a:r>
          </a:p>
          <a:p>
            <a:pPr marL="514350" lvl="0" indent="-514350" algn="l" rtl="0">
              <a:buFont typeface="+mj-lt"/>
              <a:buAutoNum type="arabicParenR"/>
            </a:pPr>
            <a:r>
              <a:rPr lang="en-US" dirty="0"/>
              <a:t>What is the shape and color of the produced crystals? and what is the reaction type and preparation  method?</a:t>
            </a:r>
          </a:p>
          <a:p>
            <a:pPr marL="514350" lvl="0" indent="-514350" algn="l" rtl="0">
              <a:buFont typeface="+mj-lt"/>
              <a:buAutoNum type="arabicParenR"/>
            </a:pPr>
            <a:r>
              <a:rPr lang="en-US" dirty="0"/>
              <a:t>Compare between trans-K[Cr(C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n-US" baseline="-25000" dirty="0"/>
              <a:t>2</a:t>
            </a:r>
            <a:r>
              <a:rPr lang="en-US" dirty="0"/>
              <a:t>(H</a:t>
            </a:r>
            <a:r>
              <a:rPr lang="en-US" baseline="-25000" dirty="0"/>
              <a:t>2</a:t>
            </a:r>
            <a:r>
              <a:rPr lang="en-US" dirty="0"/>
              <a:t>O)</a:t>
            </a:r>
            <a:r>
              <a:rPr lang="en-US" baseline="-25000" dirty="0"/>
              <a:t>2</a:t>
            </a:r>
            <a:r>
              <a:rPr lang="en-US" dirty="0"/>
              <a:t>].2H</a:t>
            </a:r>
            <a:r>
              <a:rPr lang="en-US" baseline="-25000" dirty="0"/>
              <a:t>2</a:t>
            </a:r>
            <a:r>
              <a:rPr lang="en-US" dirty="0"/>
              <a:t>O and </a:t>
            </a:r>
            <a:r>
              <a:rPr lang="en-US" dirty="0" err="1"/>
              <a:t>Cis</a:t>
            </a:r>
            <a:r>
              <a:rPr lang="en-US" dirty="0"/>
              <a:t>-K[Cr(C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n-US" baseline="-25000" dirty="0"/>
              <a:t>2</a:t>
            </a:r>
            <a:r>
              <a:rPr lang="en-US" dirty="0"/>
              <a:t> (H</a:t>
            </a:r>
            <a:r>
              <a:rPr lang="en-US" baseline="-25000" dirty="0"/>
              <a:t>2</a:t>
            </a:r>
            <a:r>
              <a:rPr lang="en-US" dirty="0"/>
              <a:t>O)</a:t>
            </a:r>
            <a:r>
              <a:rPr lang="en-US" baseline="-25000" dirty="0"/>
              <a:t>2</a:t>
            </a:r>
            <a:r>
              <a:rPr lang="en-US" dirty="0"/>
              <a:t>].2H</a:t>
            </a:r>
            <a:r>
              <a:rPr lang="en-US" baseline="-25000" dirty="0"/>
              <a:t>2</a:t>
            </a:r>
            <a:r>
              <a:rPr lang="en-US" dirty="0"/>
              <a:t>O.?</a:t>
            </a:r>
          </a:p>
          <a:p>
            <a:pPr marL="514350" lvl="0" indent="-514350" algn="l" rtl="0">
              <a:buFont typeface="+mj-lt"/>
              <a:buAutoNum type="arabicParenR"/>
            </a:pPr>
            <a:r>
              <a:rPr lang="en-US" dirty="0"/>
              <a:t>Write down the oxidation and reduction equations for both complexes.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918"/>
            <a:ext cx="8219256" cy="45719"/>
          </a:xfrm>
        </p:spPr>
        <p:txBody>
          <a:bodyPr>
            <a:normAutofit fontScale="90000"/>
          </a:bodyPr>
          <a:lstStyle/>
          <a:p>
            <a:pPr marL="742950" indent="-742950" algn="r">
              <a:tabLst>
                <a:tab pos="1082675" algn="l"/>
              </a:tabLst>
            </a:pPr>
            <a:br>
              <a:rPr lang="ar-IQ" dirty="0"/>
            </a:br>
            <a:br>
              <a:rPr lang="ar-IQ" dirty="0"/>
            </a:br>
            <a:r>
              <a:rPr lang="ar-IQ" dirty="0"/>
              <a:t> </a:t>
            </a:r>
          </a:p>
        </p:txBody>
      </p:sp>
      <p:pic>
        <p:nvPicPr>
          <p:cNvPr id="14338" name="Picture 2" descr="Ø­Ø§ÙØ¶ Ø§ÙØ§ÙØ³Ø§ÙÙÙ oxalic acid ÙÙ ÙØ±ÙØ¨ Ø¹Ø¶ÙÙ... - Ø§ÙÙÙÙÙØ§Ø¡ ÙÙ Ø®Ø¯ÙØªÙÙ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3312368" cy="1800200"/>
          </a:xfrm>
          <a:prstGeom prst="rect">
            <a:avLst/>
          </a:prstGeom>
          <a:noFill/>
        </p:spPr>
      </p:pic>
      <p:pic>
        <p:nvPicPr>
          <p:cNvPr id="14340" name="Picture 4" descr="Ø­ÙØ¶ Ø§ÙØ£ÙØ³Ø§ÙÙÙ (Ø­ÙØ¶ Ø§ÙØ£ÙÙØ³Ø§ÙÙÙ) Oxalic Acid â ÙØµØ§Ø¯Ø± Ø§ÙÙÙÙÙØ§Ø¡"/>
          <p:cNvPicPr>
            <a:picLocks noChangeAspect="1" noChangeArrowheads="1"/>
          </p:cNvPicPr>
          <p:nvPr/>
        </p:nvPicPr>
        <p:blipFill>
          <a:blip r:embed="rId3" cstate="print"/>
          <a:srcRect b="7407"/>
          <a:stretch>
            <a:fillRect/>
          </a:stretch>
        </p:blipFill>
        <p:spPr bwMode="auto">
          <a:xfrm>
            <a:off x="395536" y="3501008"/>
            <a:ext cx="3312368" cy="1872208"/>
          </a:xfrm>
          <a:prstGeom prst="rect">
            <a:avLst/>
          </a:prstGeom>
          <a:noFill/>
        </p:spPr>
      </p:pic>
      <p:sp>
        <p:nvSpPr>
          <p:cNvPr id="14342" name="AutoShape 6" descr="Ø«ÙØ§Ø¦Ù ÙØ±ÙÙØ§Øª Ø§ÙØ¨ÙØªØ§Ø³ÙÙÙ - ÙÙÙÙØ¨ÙØ¯ÙØ§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14344" name="AutoShape 8" descr="Ø«ÙØ§Ø¦Ù ÙØ±ÙÙØ§Øª Ø§ÙØ¨ÙØªØ§Ø³ÙÙÙ - ÙÙÙÙØ¨ÙØ¯ÙØ§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14346" name="Picture 10" descr="Ø«ÙØ§Ø¦Ù ÙØ±ÙÙØ§Øª Ø§ÙØ¨ÙØªØ§Ø³ÙÙÙ - ÙÙÙÙØ¨ÙØ¯ÙØ§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700808"/>
            <a:ext cx="2915816" cy="1728192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</p:pic>
      <p:pic>
        <p:nvPicPr>
          <p:cNvPr id="14348" name="Picture 12" descr="Ø«ÙØ§Ø¦Ù ÙØ±ÙÙØ§Øª Ø§ÙØ£ÙÙÙÙÙÙ - ÙÙÙÙØ¨ÙØ¯ÙØ§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429000"/>
            <a:ext cx="2952328" cy="1944216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899592" y="548681"/>
            <a:ext cx="77048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ar-IQ" sz="3200" b="1" dirty="0" err="1">
                <a:solidFill>
                  <a:srgbClr val="006600"/>
                </a:solidFill>
              </a:rPr>
              <a:t>ملاحظات :</a:t>
            </a:r>
            <a:endParaRPr lang="ar-IQ" sz="3200" b="1" dirty="0">
              <a:solidFill>
                <a:srgbClr val="006600"/>
              </a:solidFill>
            </a:endParaRPr>
          </a:p>
          <a:p>
            <a:pPr marL="457200" indent="-361950">
              <a:buFont typeface="Wingdings" pitchFamily="2" charset="2"/>
              <a:buChar char="v"/>
              <a:tabLst>
                <a:tab pos="95250" algn="l"/>
              </a:tabLst>
            </a:pPr>
            <a:r>
              <a:rPr lang="ar-IQ" sz="2400" b="1" dirty="0"/>
              <a:t>  المواد الاولية متشابهة  في التجربتين </a:t>
            </a:r>
          </a:p>
          <a:p>
            <a:pPr marL="457200" indent="-457200">
              <a:buFont typeface="Wingdings" pitchFamily="2" charset="2"/>
              <a:buChar char="v"/>
            </a:pPr>
            <a:endParaRPr lang="ar-IQ" sz="2400" b="1" dirty="0"/>
          </a:p>
          <a:p>
            <a:pPr marL="457200" indent="-457200">
              <a:buFont typeface="Wingdings" pitchFamily="2" charset="2"/>
              <a:buChar char="v"/>
            </a:pPr>
            <a:endParaRPr lang="ar-IQ" sz="2400" b="1" dirty="0"/>
          </a:p>
          <a:p>
            <a:pPr marL="457200" indent="-457200">
              <a:buFont typeface="Wingdings" pitchFamily="2" charset="2"/>
              <a:buChar char="v"/>
            </a:pPr>
            <a:endParaRPr lang="ar-IQ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923928" y="1772816"/>
            <a:ext cx="1408867" cy="132343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r>
              <a:rPr lang="ar-IQ" sz="8000" dirty="0"/>
              <a:t> </a:t>
            </a:r>
            <a:r>
              <a:rPr lang="ar-IQ" sz="8000" dirty="0" err="1"/>
              <a:t>+</a:t>
            </a:r>
            <a:r>
              <a:rPr lang="ar-IQ" sz="8000" dirty="0"/>
              <a:t>  </a:t>
            </a:r>
            <a:endParaRPr lang="ar-IQ" sz="9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ar-IQ" sz="2800" b="1" dirty="0"/>
              <a:t> نوع التفاعل </a:t>
            </a:r>
            <a:r>
              <a:rPr lang="ar-IQ" sz="2800" b="1" dirty="0" err="1"/>
              <a:t>يختلف </a:t>
            </a:r>
            <a:r>
              <a:rPr lang="ar-IQ" sz="2800" b="1" dirty="0"/>
              <a:t>( بين نوع التفاعل في كل </a:t>
            </a:r>
            <a:r>
              <a:rPr lang="ar-IQ" sz="2800" b="1" dirty="0" err="1"/>
              <a:t>تجربة  ؟</a:t>
            </a:r>
            <a:r>
              <a:rPr lang="ar-IQ" sz="2800" b="1" dirty="0"/>
              <a:t> </a:t>
            </a:r>
            <a:r>
              <a:rPr lang="ar-IQ" dirty="0" err="1"/>
              <a:t>)</a:t>
            </a:r>
            <a:br>
              <a:rPr lang="ar-IQ" dirty="0"/>
            </a:br>
            <a:endParaRPr lang="ar-IQ" dirty="0"/>
          </a:p>
          <a:p>
            <a:pPr>
              <a:buNone/>
            </a:pPr>
            <a:endParaRPr lang="ar-IQ" dirty="0"/>
          </a:p>
          <a:p>
            <a:pPr>
              <a:buNone/>
            </a:pPr>
            <a:endParaRPr lang="ar-IQ" dirty="0"/>
          </a:p>
          <a:p>
            <a:pPr>
              <a:buFont typeface="Wingdings" pitchFamily="2" charset="2"/>
              <a:buChar char="v"/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ar-IQ" dirty="0">
                <a:solidFill>
                  <a:srgbClr val="000000"/>
                </a:solidFill>
              </a:rPr>
              <a:t>ظروف التفاعل من حيث درجة </a:t>
            </a:r>
            <a:r>
              <a:rPr lang="ar-IQ" dirty="0" err="1">
                <a:solidFill>
                  <a:srgbClr val="000000"/>
                </a:solidFill>
              </a:rPr>
              <a:t>الحرارة </a:t>
            </a:r>
            <a:r>
              <a:rPr lang="ar-IQ" dirty="0">
                <a:solidFill>
                  <a:srgbClr val="000000"/>
                </a:solidFill>
              </a:rPr>
              <a:t>, اي بمعنى عندما قرأت طريقة العمل اي تفاعل كان تسخين وأي تفاعل كان يتم في درجة حرارة </a:t>
            </a:r>
            <a:r>
              <a:rPr lang="ar-IQ" dirty="0" err="1">
                <a:solidFill>
                  <a:srgbClr val="000000"/>
                </a:solidFill>
              </a:rPr>
              <a:t>الغرفة  ؟</a:t>
            </a:r>
            <a:r>
              <a:rPr lang="ar-IQ" dirty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1907704" y="1340768"/>
            <a:ext cx="5607496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3600" b="1" dirty="0">
                <a:solidFill>
                  <a:srgbClr val="FFC000"/>
                </a:solidFill>
              </a:rPr>
              <a:t>انتبه الى المذيب لتجد </a:t>
            </a:r>
            <a:r>
              <a:rPr lang="ar-IQ" sz="3600" b="1" dirty="0" err="1">
                <a:solidFill>
                  <a:srgbClr val="FFC000"/>
                </a:solidFill>
              </a:rPr>
              <a:t>الجواب  ؟؟؟</a:t>
            </a:r>
            <a:endParaRPr lang="ar-IQ" sz="3600" b="1" dirty="0">
              <a:solidFill>
                <a:srgbClr val="FFC000"/>
              </a:solidFill>
            </a:endParaRPr>
          </a:p>
        </p:txBody>
      </p:sp>
      <p:sp>
        <p:nvSpPr>
          <p:cNvPr id="5" name="Flowchart: Punched Tape 4"/>
          <p:cNvSpPr/>
          <p:nvPr/>
        </p:nvSpPr>
        <p:spPr>
          <a:xfrm>
            <a:off x="467544" y="4293096"/>
            <a:ext cx="7920880" cy="208823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2800" b="1" u="sng" dirty="0" err="1">
                <a:solidFill>
                  <a:srgbClr val="FF0000"/>
                </a:solidFill>
              </a:rPr>
              <a:t>انتبه</a:t>
            </a:r>
            <a:r>
              <a:rPr lang="ar-IQ" sz="2800" b="1" dirty="0" err="1">
                <a:solidFill>
                  <a:srgbClr val="FF0000"/>
                </a:solidFill>
              </a:rPr>
              <a:t>!</a:t>
            </a:r>
            <a:r>
              <a:rPr lang="ar-IQ" sz="2800" b="1" dirty="0">
                <a:solidFill>
                  <a:srgbClr val="FF0000"/>
                </a:solidFill>
              </a:rPr>
              <a:t>  استخدام ماء مقطر ساخن لإذابة حامض </a:t>
            </a:r>
            <a:r>
              <a:rPr lang="ar-IQ" sz="2800" b="1" dirty="0" err="1">
                <a:solidFill>
                  <a:srgbClr val="FF0000"/>
                </a:solidFill>
              </a:rPr>
              <a:t>الاوكزاليك</a:t>
            </a:r>
            <a:r>
              <a:rPr lang="ar-IQ" sz="2800" b="1" dirty="0">
                <a:solidFill>
                  <a:srgbClr val="FF0000"/>
                </a:solidFill>
              </a:rPr>
              <a:t>  </a:t>
            </a:r>
            <a:r>
              <a:rPr lang="ar-IQ" sz="2800" b="1" dirty="0" err="1">
                <a:solidFill>
                  <a:srgbClr val="FF0000"/>
                </a:solidFill>
              </a:rPr>
              <a:t>.</a:t>
            </a:r>
            <a:endParaRPr lang="ar-IQ" sz="2800" b="1" dirty="0">
              <a:solidFill>
                <a:srgbClr val="FF0000"/>
              </a:solidFill>
            </a:endParaRPr>
          </a:p>
          <a:p>
            <a:pPr algn="ctr"/>
            <a:r>
              <a:rPr lang="ar-IQ" sz="2800" b="1" dirty="0" err="1">
                <a:solidFill>
                  <a:srgbClr val="FFC000"/>
                </a:solidFill>
              </a:rPr>
              <a:t>لواستمر</a:t>
            </a:r>
            <a:r>
              <a:rPr lang="ar-IQ" sz="2800" b="1" dirty="0">
                <a:solidFill>
                  <a:srgbClr val="FFC000"/>
                </a:solidFill>
              </a:rPr>
              <a:t> الدوام لعرفت اننا في كل تجربة عند وجود هذا الحامض او احد املاحة نحتاج ماء حار او حرارة بسيطة </a:t>
            </a:r>
            <a:r>
              <a:rPr lang="ar-IQ" sz="2800" b="1" dirty="0" err="1">
                <a:solidFill>
                  <a:srgbClr val="FFC000"/>
                </a:solidFill>
              </a:rPr>
              <a:t>للاذابة</a:t>
            </a:r>
            <a:r>
              <a:rPr lang="ar-IQ" sz="2800" b="1" dirty="0">
                <a:solidFill>
                  <a:srgbClr val="FFC000"/>
                </a:solidFill>
              </a:rPr>
              <a:t> </a:t>
            </a:r>
            <a:r>
              <a:rPr lang="ar-IQ" sz="2800" b="1" dirty="0" err="1">
                <a:solidFill>
                  <a:srgbClr val="FFC000"/>
                </a:solidFill>
              </a:rPr>
              <a:t>.</a:t>
            </a:r>
            <a:r>
              <a:rPr lang="ar-IQ" sz="2800" b="1" dirty="0">
                <a:solidFill>
                  <a:srgbClr val="FFC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ar-IQ" dirty="0"/>
              <a:t>لو استمر الدوام كنت وجدت بنفسك انة معقد الترانس يتحول الى السز بفعل الحرارة ...(نحتفظ برواسب لنواتج  الطلاب من اعوام ) 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470</Words>
  <Application>Microsoft Office PowerPoint</Application>
  <PresentationFormat>عرض على الشاشة (4:3)</PresentationFormat>
  <Paragraphs>42</Paragraphs>
  <Slides>9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سمة Office</vt:lpstr>
      <vt:lpstr>مراجعة الايزومرات   مختبر الكيمياء اللاعضوية   مرحلة ثالثة(التعليم الألكتروني )  </vt:lpstr>
      <vt:lpstr>يتضمن تحضير:     1) أيزومرات هندسية(Geometrical Isomers)   Potassium trans-dioxalato diaqua chromate(III)  dihydrate , trans-K[Cr(C2O4)2(H2O)2].2H2O. &amp;     Potassium cis-dioxalatodiaquachromate(III) dihydrate Cis-K[Cr(C2O4)2(H2O)2].2H2O) .          2)  وأيزومرات ترابطية (Linkage Isomers)</vt:lpstr>
      <vt:lpstr>عرض تقديمي في PowerPoint</vt:lpstr>
      <vt:lpstr>عرض تقديمي في PowerPoint</vt:lpstr>
      <vt:lpstr>اعد الرسم و أرسله لنا ؟؟؟؟ </vt:lpstr>
      <vt:lpstr>عرض تقديمي في PowerPoint</vt:lpstr>
      <vt:lpstr>   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enas</dc:creator>
  <cp:lastModifiedBy>مستخدم غير معروف</cp:lastModifiedBy>
  <cp:revision>23</cp:revision>
  <dcterms:created xsi:type="dcterms:W3CDTF">2020-05-30T22:41:10Z</dcterms:created>
  <dcterms:modified xsi:type="dcterms:W3CDTF">2021-09-16T15:50:47Z</dcterms:modified>
</cp:coreProperties>
</file>