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092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50657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3353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935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392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620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7909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011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9117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3169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3972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76B33-2F95-47DD-893D-6194A659D5EB}" type="datetimeFigureOut">
              <a:rPr lang="ar-IQ" smtClean="0"/>
              <a:t>28/05/1447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77EE-0C5E-4B59-9722-A8A481951D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0353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dirty="0"/>
              <a:t> </a:t>
            </a:r>
            <a:br>
              <a:rPr lang="en-US" dirty="0"/>
            </a:br>
            <a:r>
              <a:rPr lang="en-US" sz="4000" b="1" dirty="0">
                <a:solidFill>
                  <a:prstClr val="black"/>
                </a:solidFill>
              </a:rPr>
              <a:t>Innate and Acquired Immune System         </a:t>
            </a:r>
            <a:r>
              <a:rPr lang="en-US" sz="4000" b="1" dirty="0" err="1">
                <a:solidFill>
                  <a:prstClr val="black"/>
                </a:solidFill>
              </a:rPr>
              <a:t>Lec</a:t>
            </a:r>
            <a:r>
              <a:rPr lang="en-US" sz="4000" b="1" dirty="0">
                <a:solidFill>
                  <a:prstClr val="black"/>
                </a:solidFill>
              </a:rPr>
              <a:t>. 5</a:t>
            </a:r>
            <a:r>
              <a:rPr lang="en-US" sz="4000" dirty="0">
                <a:solidFill>
                  <a:prstClr val="black"/>
                </a:solidFill>
              </a:rPr>
              <a:t/>
            </a:r>
            <a:br>
              <a:rPr lang="en-US" sz="4000" dirty="0">
                <a:solidFill>
                  <a:prstClr val="black"/>
                </a:solidFill>
              </a:rPr>
            </a:br>
            <a:endParaRPr lang="ar-IQ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Ragaa</a:t>
            </a:r>
            <a:r>
              <a:rPr lang="en-US" dirty="0" smtClean="0"/>
              <a:t> </a:t>
            </a:r>
            <a:r>
              <a:rPr lang="en-US" dirty="0" err="1" smtClean="0"/>
              <a:t>Hendi</a:t>
            </a:r>
            <a:r>
              <a:rPr lang="en-US" dirty="0" smtClean="0"/>
              <a:t> </a:t>
            </a:r>
            <a:r>
              <a:rPr lang="en-US" dirty="0" err="1" smtClean="0"/>
              <a:t>Salih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81703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15000"/>
              </a:lnSpc>
              <a:spcAft>
                <a:spcPts val="0"/>
              </a:spcAft>
            </a:pPr>
            <a:r>
              <a:rPr lang="en-US" b="1" dirty="0">
                <a:latin typeface="Times New Roman"/>
                <a:ea typeface="Calibri"/>
                <a:cs typeface="Arial"/>
              </a:rPr>
              <a:t>Biological barriers include: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Normal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flora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that present in gastric intestinal tract (GIT), in skin, in reproductive system, which act as barriers to infection because it compete with pathogens on the food and space.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0832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B</a:t>
            </a:r>
            <a:r>
              <a:rPr lang="en-US" b="1" dirty="0" smtClean="0"/>
              <a:t>-Cellular </a:t>
            </a:r>
            <a:r>
              <a:rPr lang="en-US" b="1" dirty="0"/>
              <a:t>components which include: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4100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- Neutrophils (PMNs).</a:t>
            </a:r>
            <a:endParaRPr lang="en-US" sz="4100" dirty="0">
              <a:solidFill>
                <a:srgbClr val="FF0000"/>
              </a:solidFill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Neutrophils are the most numerous and constitute (around 60-70%) of granulated leukocyte in the blood stream.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Neutrophils contain a nucleus consist of (3–5) lobes and able to pigment with basic and acidic dyes, thus appear with purple color.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Neutrophils are the important cell of innate immune response because it is one of the first-responder inflammatory cells and migrate to the injury site and thus act as the first line of body defense against foreign invaders.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The main function of neutrophils is phagocytosis.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027770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Neutrophils have three types of cytoplasmic granules:</a:t>
            </a:r>
          </a:p>
          <a:p>
            <a:pPr marL="0" indent="0" algn="l">
              <a:buNone/>
            </a:pPr>
            <a:r>
              <a:rPr lang="en-US" dirty="0" smtClean="0"/>
              <a:t>1. Primary granules (</a:t>
            </a:r>
            <a:r>
              <a:rPr lang="en-US" dirty="0" err="1" smtClean="0"/>
              <a:t>azurophilic</a:t>
            </a:r>
            <a:r>
              <a:rPr lang="en-US" dirty="0" smtClean="0"/>
              <a:t>) contains: lysozyme, protease and myeloperoxidase</a:t>
            </a:r>
          </a:p>
          <a:p>
            <a:pPr marL="0" indent="0" algn="l">
              <a:buNone/>
            </a:pPr>
            <a:r>
              <a:rPr lang="en-US" dirty="0" smtClean="0"/>
              <a:t>2. Secondary granules contains </a:t>
            </a:r>
            <a:r>
              <a:rPr lang="en-US" dirty="0" err="1" smtClean="0"/>
              <a:t>colaginase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3. Gelatinize-containing granules</a:t>
            </a:r>
            <a:endParaRPr lang="en-US" dirty="0"/>
          </a:p>
        </p:txBody>
      </p:sp>
      <p:pic>
        <p:nvPicPr>
          <p:cNvPr id="4" name="Picture 3" descr="C:\Users\hp\Desktop\downloa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61048"/>
            <a:ext cx="547260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2392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Monocyte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• Monocyte develop into macrophage in tissues; Macrophages have several functions including: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1- Scavenger of cellular debris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2- Phagocytosis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3- Antigen presenting cell (APC)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4- Initiation and regulation of immune response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5- Cytokines production.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• Macrophage in tissues have different names depending on the tissues site 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0581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Monocyte</a:t>
            </a:r>
            <a:endParaRPr lang="ar-IQ" dirty="0"/>
          </a:p>
        </p:txBody>
      </p:sp>
      <p:pic>
        <p:nvPicPr>
          <p:cNvPr id="4" name="Content Placeholder 3" descr="C:\Users\hp\Desktop\downloa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5"/>
            <a:ext cx="5832648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07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Natural killer Cells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Natural killer (NK) cells (Innate immunity)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NKs are granulated lymphocytes and critical to innate immunity with non-specific markers with (5-10%) in average of lymphocytes.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They resemble large, granular lymphocytes 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-NKs functions including cytotoxic effect on virus-infected cells and respond to tumor formation because they are containing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cytolysin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and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perforins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(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cytolytic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proteins).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9105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Eosinophil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/>
              <a:t>-</a:t>
            </a:r>
            <a:r>
              <a:rPr lang="en-US" b="1" dirty="0"/>
              <a:t>Eosinophil's</a:t>
            </a:r>
            <a:r>
              <a:rPr lang="en-US" dirty="0"/>
              <a:t> which are effective in killing </a:t>
            </a:r>
            <a:endParaRPr lang="ar-IQ" dirty="0" smtClean="0"/>
          </a:p>
          <a:p>
            <a:pPr marL="0" indent="0" algn="l">
              <a:buNone/>
            </a:pPr>
            <a:r>
              <a:rPr lang="en-US" dirty="0" smtClean="0"/>
              <a:t>parasites.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 smtClean="0"/>
              <a:t>                      </a:t>
            </a:r>
            <a:endParaRPr lang="ar-IQ" dirty="0"/>
          </a:p>
        </p:txBody>
      </p:sp>
      <p:pic>
        <p:nvPicPr>
          <p:cNvPr id="4" name="Picture 3" descr="C:\Users\hp\Desktop\downloa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8960"/>
            <a:ext cx="6264695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7025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Basophils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Basophils (in blood) and mast cells (in tissue).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They are effective in hypersensitivity reactions (Allergy), because they possess receptors for FC region of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IgE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  <p:pic>
        <p:nvPicPr>
          <p:cNvPr id="4" name="Picture 3" descr="C:\Users\hp\Desktop\imag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8"/>
            <a:ext cx="3456384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141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C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- Plasma proteins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C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- Plasma proteins (</a:t>
            </a:r>
            <a:r>
              <a:rPr lang="en-US" b="1" dirty="0" err="1" smtClean="0">
                <a:effectLst/>
                <a:latin typeface="Times New Roman"/>
                <a:ea typeface="Calibri"/>
                <a:cs typeface="Arial"/>
              </a:rPr>
              <a:t>humoral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 barriers) include: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1. Coagulation system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2.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Fibrolytic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system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3.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Kinin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system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4. Complement system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r>
              <a:rPr lang="en-US" dirty="0" smtClean="0">
                <a:effectLst/>
                <a:latin typeface="Times New Roman"/>
                <a:ea typeface="Calibri"/>
              </a:rPr>
              <a:t>Which is a major </a:t>
            </a:r>
            <a:r>
              <a:rPr lang="en-US" dirty="0" err="1" smtClean="0">
                <a:effectLst/>
                <a:latin typeface="Times New Roman"/>
                <a:ea typeface="Calibri"/>
              </a:rPr>
              <a:t>humoral</a:t>
            </a:r>
            <a:r>
              <a:rPr lang="en-US" dirty="0" smtClean="0">
                <a:effectLst/>
                <a:latin typeface="Times New Roman"/>
                <a:ea typeface="Calibri"/>
              </a:rPr>
              <a:t> non-specific defense mechanism, when activated lead to cell </a:t>
            </a:r>
            <a:r>
              <a:rPr lang="en-US" dirty="0" err="1" smtClean="0">
                <a:effectLst/>
                <a:latin typeface="Times New Roman"/>
                <a:ea typeface="Calibri"/>
              </a:rPr>
              <a:t>lysis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79760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latin typeface="Times New Roman"/>
                <a:ea typeface="Calibri"/>
              </a:rPr>
              <a:t>Innate Immune System</a:t>
            </a:r>
            <a:endParaRPr lang="ar-IQ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There are two types of immunity in human body: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1- Innate or natural (non-specific).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2- Acquired or adaptive (specific)                                                             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The Innate immune system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1- It is the first line of immune response after an infection happens.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2- Represents a timely and quickly responses.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3- Not antigen specific.</a:t>
            </a:r>
            <a:endParaRPr lang="en-US" sz="2000" dirty="0">
              <a:ea typeface="Calibri"/>
              <a:cs typeface="Arial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4125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ea typeface="Calibri"/>
                <a:cs typeface="Arial"/>
              </a:rPr>
              <a:t/>
            </a:r>
            <a:br>
              <a:rPr lang="en-US" sz="3200" dirty="0" smtClean="0">
                <a:ea typeface="Calibri"/>
                <a:cs typeface="Arial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/>
                <a:ea typeface="Calibri"/>
              </a:rPr>
              <a:t>The Innate immune composed of :</a:t>
            </a:r>
            <a:endParaRPr lang="en-US" dirty="0" smtClean="0">
              <a:solidFill>
                <a:srgbClr val="00B0F0"/>
              </a:solidFill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A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 - Anatomical barriers to infection include: 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mechanical‚ physical, chemical and biological barriers.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B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Cellular components such as macrophages, neutrophils and natural killer cells.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C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Plasma proteins, which consist of group of proteins like complement system.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D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Inflammation.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B0F0"/>
                </a:solidFill>
                <a:effectLst/>
                <a:latin typeface="Times New Roman"/>
                <a:ea typeface="Calibri"/>
                <a:cs typeface="Arial"/>
              </a:rPr>
              <a:t>E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Fever.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09764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A- </a:t>
            </a:r>
            <a:r>
              <a:rPr lang="en-US" b="1" dirty="0"/>
              <a:t>Mechanical and physical </a:t>
            </a:r>
            <a:r>
              <a:rPr lang="en-US" b="1" dirty="0" smtClean="0"/>
              <a:t>barriers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ar-IQ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550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ffectLst/>
                <a:latin typeface="Symbol"/>
                <a:ea typeface="Calibri"/>
                <a:cs typeface="Symbol"/>
              </a:rPr>
              <a:t>·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Skin which consists of :-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Keratinized epidermis: The epidermis and keratinocyte of the skin are provide any environment that prevent bacterial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growth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Continuously dividing keratinocytes and constant sloughing of the epidermal layer remove microbes attached to skin surface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.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endParaRPr lang="en-US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70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Dermis layer contains: Fatty and lactic acids, sweat glands and sebaceous glands which secret sebum. All of these glands are help to maintains pH of skin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between</a:t>
            </a:r>
          </a:p>
          <a:p>
            <a:pPr marL="0" indent="0" algn="l" rtl="0">
              <a:lnSpc>
                <a:spcPct val="170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/>
                <a:ea typeface="Calibri"/>
                <a:cs typeface="Arial"/>
              </a:rPr>
              <a:t> </a:t>
            </a:r>
            <a:r>
              <a:rPr lang="en-US" dirty="0" smtClean="0">
                <a:latin typeface="Times New Roman"/>
                <a:ea typeface="Calibri"/>
                <a:cs typeface="Arial"/>
              </a:rPr>
              <a:t>    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3-5 (acidic) that inhibits the growth of bacteria.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70000"/>
              </a:lnSpc>
            </a:pPr>
            <a:r>
              <a:rPr lang="en-US" dirty="0" smtClean="0">
                <a:effectLst/>
                <a:latin typeface="Times New Roman"/>
                <a:ea typeface="Calibri"/>
              </a:rPr>
              <a:t>- Sweat contains lysozyme and the evaporation of sweat creates a slightly salty environment that inhibits growth of </a:t>
            </a:r>
            <a:r>
              <a:rPr lang="en-US" dirty="0" smtClean="0">
                <a:effectLst/>
                <a:latin typeface="Times New Roman"/>
                <a:ea typeface="Calibri"/>
              </a:rPr>
              <a:t>bacteria                                                  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06821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lnSpc>
                <a:spcPct val="115000"/>
              </a:lnSpc>
            </a:pPr>
            <a:r>
              <a:rPr lang="en-US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- Tight junctions between skin cells which form physical barriers to prevent the penetration of the body by </a:t>
            </a:r>
            <a:r>
              <a:rPr lang="en-US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microbes</a:t>
            </a:r>
            <a:endParaRPr lang="en-US" sz="2000" dirty="0" smtClean="0">
              <a:solidFill>
                <a:prstClr val="black"/>
              </a:solidFill>
              <a:ea typeface="Calibri"/>
              <a:cs typeface="Arial"/>
            </a:endParaRPr>
          </a:p>
          <a:p>
            <a:pPr lvl="0" algn="l" rtl="0">
              <a:lnSpc>
                <a:spcPct val="115000"/>
              </a:lnSpc>
            </a:pPr>
            <a:endParaRPr lang="en-US" dirty="0"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-The lacrimal gland is found in the eye and it is small almond shape that produce tears to protect eye from bacterial growth.</a:t>
            </a:r>
            <a:endParaRPr lang="en-US" sz="2000" dirty="0">
              <a:ea typeface="Calibri"/>
              <a:cs typeface="Arial"/>
            </a:endParaRPr>
          </a:p>
          <a:p>
            <a:pPr algn="l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6181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 rtl="0">
              <a:lnSpc>
                <a:spcPct val="115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Lung 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and Respiratory tract 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/>
            </a:r>
            <a:b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</a:br>
            <a:endParaRPr lang="ar-IQ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Body temperature.</a:t>
            </a:r>
            <a:endParaRPr lang="en-US" sz="55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5500" dirty="0" smtClean="0">
                <a:effectLst/>
                <a:latin typeface="Times New Roman"/>
                <a:ea typeface="Calibri"/>
                <a:cs typeface="Arial"/>
              </a:rPr>
              <a:t>Both inhibit bacterial growth and prevent bacteria from colonization.</a:t>
            </a:r>
            <a:endParaRPr lang="en-US" sz="55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5500" dirty="0">
                <a:ea typeface="Calibri"/>
                <a:cs typeface="Calibri"/>
              </a:rPr>
              <a:t> </a:t>
            </a:r>
            <a:endParaRPr lang="en-US" sz="55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5500" dirty="0">
                <a:ea typeface="Calibri"/>
                <a:cs typeface="Calibri"/>
              </a:rPr>
              <a:t>- </a:t>
            </a: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Mucus membranes </a:t>
            </a:r>
            <a:r>
              <a:rPr lang="en-US" sz="5500" dirty="0" smtClean="0">
                <a:effectLst/>
                <a:latin typeface="Times New Roman"/>
                <a:ea typeface="Calibri"/>
                <a:cs typeface="Arial"/>
              </a:rPr>
              <a:t>which secreted by epithelial cells of gut , respiratory tract and genitourinary tract and the digestive tract. It has the unusual properties of being sticky and slimy; it is able to entry microorganism so they can be expelled.</a:t>
            </a:r>
            <a:endParaRPr lang="en-US" sz="55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5500" b="1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-Cilia in the respiratory tract: </a:t>
            </a:r>
            <a:r>
              <a:rPr lang="en-US" sz="5500" dirty="0" smtClean="0">
                <a:effectLst/>
                <a:latin typeface="Times New Roman"/>
                <a:ea typeface="Calibri"/>
                <a:cs typeface="Arial"/>
              </a:rPr>
              <a:t>the respiratory track is lined with little hair-like structures that beat in such a way as to propel particles towards the throat where may can be expelled by coughing or swallow and excretion</a:t>
            </a:r>
            <a:endParaRPr lang="en-US" sz="55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5500" b="1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- Sneezing and coughing</a:t>
            </a:r>
            <a:r>
              <a:rPr lang="en-US" sz="5500" dirty="0" smtClean="0">
                <a:effectLst/>
                <a:latin typeface="Times New Roman"/>
                <a:ea typeface="Calibri"/>
                <a:cs typeface="Arial"/>
              </a:rPr>
              <a:t>: This expels dust and airborne organisms.</a:t>
            </a:r>
            <a:endParaRPr lang="en-US" sz="55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5500" b="1" dirty="0" smtClean="0">
                <a:effectLst/>
                <a:latin typeface="Times New Roman"/>
                <a:ea typeface="Calibri"/>
                <a:cs typeface="Arial"/>
              </a:rPr>
              <a:t> </a:t>
            </a:r>
            <a:endParaRPr lang="en-US" sz="55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40713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Chemical barriers</a:t>
            </a:r>
            <a:r>
              <a:rPr lang="en-US" sz="3200" dirty="0" smtClean="0">
                <a:solidFill>
                  <a:srgbClr val="FF0000"/>
                </a:solidFill>
                <a:ea typeface="Calibri"/>
                <a:cs typeface="Arial"/>
              </a:rPr>
              <a:t/>
            </a:r>
            <a:br>
              <a:rPr lang="en-US" sz="3200" dirty="0" smtClean="0">
                <a:solidFill>
                  <a:srgbClr val="FF0000"/>
                </a:solidFill>
                <a:ea typeface="Calibri"/>
                <a:cs typeface="Arial"/>
              </a:rPr>
            </a:b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Tears.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Saliva.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Urine.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Breast milk.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Fatty acids.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Bile acids.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All these contain different lysozymes (act on cell wall of bacteria) and </a:t>
            </a:r>
            <a:r>
              <a:rPr lang="en-US" dirty="0" err="1" smtClean="0">
                <a:effectLst/>
                <a:latin typeface="Times New Roman"/>
                <a:ea typeface="Calibri"/>
                <a:cs typeface="Arial"/>
              </a:rPr>
              <a:t>phospholypase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.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74136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Chemical barriers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Acidic PH of stomach and vagina: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the acid that secreted in stomach and it is lethal to many bacteria, while in the vagina produce lactic and propionic acid resulting in a low PH which inhibits the dividing of many bacteria.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err="1" smtClean="0">
                <a:effectLst/>
                <a:latin typeface="Times New Roman"/>
                <a:ea typeface="Calibri"/>
                <a:cs typeface="Arial"/>
              </a:rPr>
              <a:t>Spermin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secreted from prostate gland in males, which has a defensive function against pathogens.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The presence of Zinc </a:t>
            </a: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in semen which is fatal to disease factors          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Other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chemical barriers are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:</a:t>
            </a:r>
            <a:endParaRPr lang="en-US" dirty="0" smtClean="0">
              <a:effectLst/>
              <a:latin typeface="Times New Roman"/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Tumor Necrosis Factor (TNF)</a:t>
            </a:r>
            <a:r>
              <a:rPr lang="en-US" dirty="0">
                <a:ea typeface="Calibri"/>
                <a:cs typeface="Arial"/>
              </a:rPr>
              <a:t> 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formerly known as TNF-α, is a chemical messenger produced by the immune system that induces </a:t>
            </a:r>
            <a:r>
              <a:rPr lang="en-US" b="1" dirty="0" err="1" smtClean="0">
                <a:effectLst/>
                <a:latin typeface="Times New Roman"/>
                <a:ea typeface="Calibri"/>
                <a:cs typeface="Arial"/>
              </a:rPr>
              <a:t>inflammation.TNF</a:t>
            </a:r>
            <a:r>
              <a:rPr lang="en-US" b="1" dirty="0" smtClean="0">
                <a:effectLst/>
                <a:latin typeface="Times New Roman"/>
                <a:ea typeface="Calibri"/>
                <a:cs typeface="Arial"/>
              </a:rPr>
              <a:t> is produced primarily by activated macrophages, and induces inflammation by binding to its receptors on other cells.[</a:t>
            </a:r>
            <a:endParaRPr lang="en-US" sz="2000" dirty="0">
              <a:ea typeface="Calibri"/>
              <a:cs typeface="Arial"/>
            </a:endParaRPr>
          </a:p>
          <a:p>
            <a:pPr marL="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999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sz="2000" b="1" dirty="0" err="1" smtClean="0">
                <a:effectLst/>
                <a:latin typeface="Times New Roman"/>
                <a:ea typeface="Calibri"/>
                <a:cs typeface="Arial"/>
              </a:rPr>
              <a:t>Interferons</a:t>
            </a:r>
            <a:r>
              <a:rPr lang="en-US" sz="2000" b="1" dirty="0" smtClean="0">
                <a:effectLst/>
                <a:latin typeface="Times New Roman"/>
                <a:ea typeface="Calibri"/>
                <a:cs typeface="Arial"/>
              </a:rPr>
              <a:t> (IFNs)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These proteins work to inhibit viral replication and as well as activate cellular immunity against viruses.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sz="2000" b="1" dirty="0" err="1" smtClean="0">
                <a:effectLst/>
                <a:latin typeface="Times New Roman"/>
                <a:ea typeface="Calibri"/>
                <a:cs typeface="Arial"/>
              </a:rPr>
              <a:t>Fibronectin</a:t>
            </a:r>
            <a:r>
              <a:rPr lang="en-US" sz="2000" b="1" dirty="0" smtClean="0">
                <a:effectLst/>
                <a:latin typeface="Times New Roman"/>
                <a:ea typeface="Calibri"/>
                <a:cs typeface="Arial"/>
              </a:rPr>
              <a:t>: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- It is a glycoprotein (like gum), has effective role in accelerating phagocytosis, act as an adhesive agent that encapsulate the bacteria or foreign bodies by the process of  </a:t>
            </a:r>
            <a:r>
              <a:rPr lang="en-US" sz="2000" dirty="0" err="1" smtClean="0">
                <a:effectLst/>
                <a:latin typeface="Times New Roman"/>
                <a:ea typeface="Calibri"/>
                <a:cs typeface="Arial"/>
              </a:rPr>
              <a:t>opsonization</a:t>
            </a: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  in order to facilitate the process of phagocytosis by phagocytes.</a:t>
            </a:r>
            <a:endParaRPr lang="en-US" sz="2000" dirty="0">
              <a:ea typeface="Calibri"/>
              <a:cs typeface="Arial"/>
            </a:endParaRPr>
          </a:p>
          <a:p>
            <a:pPr marL="0" indent="0" algn="l" rtl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 smtClean="0">
                <a:effectLst/>
                <a:latin typeface="Simplified Arabic"/>
                <a:ea typeface="Calibri"/>
                <a:cs typeface="Arial"/>
              </a:rPr>
              <a:t> 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sz="2000" b="1" dirty="0" err="1" smtClean="0">
                <a:effectLst/>
                <a:latin typeface="Times New Roman"/>
                <a:ea typeface="Calibri"/>
                <a:cs typeface="Arial"/>
              </a:rPr>
              <a:t>Lactoferrin</a:t>
            </a:r>
            <a:r>
              <a:rPr lang="en-US" sz="2000" b="1" dirty="0" smtClean="0">
                <a:effectLst/>
                <a:latin typeface="Times New Roman"/>
                <a:ea typeface="Calibri"/>
                <a:cs typeface="Arial"/>
              </a:rPr>
              <a:t> and Transferrin: </a:t>
            </a: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these deprive organisms </a:t>
            </a: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from iron </a:t>
            </a: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necessary for their metabolism.</a:t>
            </a:r>
            <a:endParaRPr lang="en-US" sz="20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- </a:t>
            </a:r>
            <a:r>
              <a:rPr lang="en-US" sz="2000" b="1" dirty="0" err="1" smtClean="0">
                <a:effectLst/>
                <a:latin typeface="Times New Roman"/>
                <a:ea typeface="Calibri"/>
                <a:cs typeface="Arial"/>
              </a:rPr>
              <a:t>Collectins</a:t>
            </a:r>
            <a:r>
              <a:rPr lang="en-US" sz="2000" b="1" dirty="0" smtClean="0"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en-US" sz="2000" dirty="0" smtClean="0">
                <a:effectLst/>
                <a:latin typeface="Times New Roman"/>
                <a:ea typeface="Calibri"/>
                <a:cs typeface="Arial"/>
              </a:rPr>
              <a:t>and G protein that bind with the sugar on the microbial    surface and promote the elimination of microbes.</a:t>
            </a:r>
            <a:endParaRPr lang="en-US" sz="2000" dirty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IQ" sz="2000" dirty="0">
                <a:ea typeface="Calibri"/>
              </a:rPr>
              <a:t> </a:t>
            </a:r>
            <a:endParaRPr lang="en-US" sz="20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144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696</Words>
  <Application>Microsoft Office PowerPoint</Application>
  <PresentationFormat>On-screen Show (4:3)</PresentationFormat>
  <Paragraphs>108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  Innate and Acquired Immune System         Lec. 5 </vt:lpstr>
      <vt:lpstr>Innate Immune System</vt:lpstr>
      <vt:lpstr> </vt:lpstr>
      <vt:lpstr>  A- Mechanical and physical barriers   </vt:lpstr>
      <vt:lpstr>PowerPoint Presentation</vt:lpstr>
      <vt:lpstr>Lung and Respiratory tract  </vt:lpstr>
      <vt:lpstr>Chemical barriers </vt:lpstr>
      <vt:lpstr>Chemical barriers</vt:lpstr>
      <vt:lpstr>PowerPoint Presentation</vt:lpstr>
      <vt:lpstr>Biological barriers include:</vt:lpstr>
      <vt:lpstr>B-Cellular components which include:</vt:lpstr>
      <vt:lpstr>PowerPoint Presentation</vt:lpstr>
      <vt:lpstr>Monocyte</vt:lpstr>
      <vt:lpstr>Monocyte</vt:lpstr>
      <vt:lpstr>Natural killer Cells</vt:lpstr>
      <vt:lpstr>Eosinophil</vt:lpstr>
      <vt:lpstr> Basophils </vt:lpstr>
      <vt:lpstr>C- Plasma proteins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Innate and Acquired Immune System         Lec. 5</dc:title>
  <dc:creator>DR.Ahmed Saker 2o1O</dc:creator>
  <cp:lastModifiedBy>DR.Ahmed Saker 2o1O</cp:lastModifiedBy>
  <cp:revision>11</cp:revision>
  <dcterms:created xsi:type="dcterms:W3CDTF">2025-11-17T07:08:02Z</dcterms:created>
  <dcterms:modified xsi:type="dcterms:W3CDTF">2025-11-18T19:56:12Z</dcterms:modified>
</cp:coreProperties>
</file>