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311" r:id="rId4"/>
    <p:sldId id="293" r:id="rId5"/>
    <p:sldId id="294" r:id="rId6"/>
    <p:sldId id="295" r:id="rId7"/>
    <p:sldId id="296" r:id="rId8"/>
    <p:sldId id="297" r:id="rId9"/>
    <p:sldId id="298" r:id="rId10"/>
    <p:sldId id="310" r:id="rId11"/>
    <p:sldId id="299" r:id="rId12"/>
    <p:sldId id="300" r:id="rId13"/>
    <p:sldId id="301" r:id="rId14"/>
    <p:sldId id="302" r:id="rId15"/>
    <p:sldId id="303" r:id="rId16"/>
    <p:sldId id="304" r:id="rId17"/>
    <p:sldId id="305" r:id="rId18"/>
    <p:sldId id="306" r:id="rId19"/>
    <p:sldId id="307" r:id="rId20"/>
    <p:sldId id="30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2228851"/>
          </a:xfrm>
        </p:spPr>
        <p:txBody>
          <a:bodyPr>
            <a:normAutofit fontScale="90000"/>
          </a:bodyPr>
          <a:lstStyle/>
          <a:p>
            <a:r>
              <a:rPr lang="ar-IQ" b="1" dirty="0" smtClean="0">
                <a:solidFill>
                  <a:srgbClr val="0070C0"/>
                </a:solidFill>
              </a:rPr>
              <a:t>بسم الله الرحمن الرحيم</a:t>
            </a:r>
            <a:r>
              <a:rPr lang="en-US" b="1" dirty="0" smtClean="0">
                <a:solidFill>
                  <a:srgbClr val="0070C0"/>
                </a:solidFill>
              </a:rPr>
              <a:t/>
            </a:r>
            <a:br>
              <a:rPr lang="en-US" b="1" dirty="0" smtClean="0">
                <a:solidFill>
                  <a:srgbClr val="0070C0"/>
                </a:solidFill>
              </a:rPr>
            </a:br>
            <a:r>
              <a:rPr lang="en-US" b="1" dirty="0" smtClean="0">
                <a:solidFill>
                  <a:srgbClr val="0070C0"/>
                </a:solidFill>
              </a:rPr>
              <a:t>Lecture-4 –</a:t>
            </a:r>
            <a:br>
              <a:rPr lang="en-US" b="1" dirty="0" smtClean="0">
                <a:solidFill>
                  <a:srgbClr val="0070C0"/>
                </a:solidFill>
              </a:rPr>
            </a:br>
            <a:r>
              <a:rPr lang="en-US" b="1" dirty="0" smtClean="0">
                <a:solidFill>
                  <a:srgbClr val="0070C0"/>
                </a:solidFill>
              </a:rPr>
              <a:t>2024-2025</a:t>
            </a:r>
            <a:r>
              <a:rPr lang="en-US" dirty="0" smtClean="0"/>
              <a:t/>
            </a:r>
            <a:br>
              <a:rPr lang="en-US" dirty="0" smtClean="0"/>
            </a:br>
            <a:r>
              <a:rPr lang="en-US" dirty="0" smtClean="0"/>
              <a:t>Bacterial taxonomy</a:t>
            </a:r>
            <a:br>
              <a:rPr lang="en-US" dirty="0" smtClean="0"/>
            </a:br>
            <a:r>
              <a:rPr lang="en-US" dirty="0" smtClean="0">
                <a:solidFill>
                  <a:srgbClr val="FF0000"/>
                </a:solidFill>
              </a:rPr>
              <a:t>Domain : Bacteria</a:t>
            </a:r>
            <a:br>
              <a:rPr lang="en-US" dirty="0" smtClean="0">
                <a:solidFill>
                  <a:srgbClr val="FF0000"/>
                </a:solidFill>
              </a:rPr>
            </a:br>
            <a:r>
              <a:rPr lang="en-US" dirty="0"/>
              <a:t/>
            </a:r>
            <a:br>
              <a:rPr lang="en-US" dirty="0"/>
            </a:br>
            <a:endParaRPr lang="ar-IQ" dirty="0"/>
          </a:p>
        </p:txBody>
      </p:sp>
      <p:sp>
        <p:nvSpPr>
          <p:cNvPr id="3" name="Subtitle 2"/>
          <p:cNvSpPr>
            <a:spLocks noGrp="1"/>
          </p:cNvSpPr>
          <p:nvPr>
            <p:ph type="subTitle" idx="1"/>
          </p:nvPr>
        </p:nvSpPr>
        <p:spPr>
          <a:xfrm>
            <a:off x="10363200" y="3886200"/>
            <a:ext cx="152400" cy="1752600"/>
          </a:xfrm>
        </p:spPr>
        <p:txBody>
          <a:bodyPr/>
          <a:lstStyle/>
          <a:p>
            <a:endParaRPr lang="ar-IQ"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1824" y="4267200"/>
            <a:ext cx="5743575"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426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2-Domain: Bacteria</a:t>
            </a:r>
          </a:p>
        </p:txBody>
      </p:sp>
      <p:sp>
        <p:nvSpPr>
          <p:cNvPr id="3" name="Content Placeholder 2"/>
          <p:cNvSpPr>
            <a:spLocks noGrp="1"/>
          </p:cNvSpPr>
          <p:nvPr>
            <p:ph idx="1"/>
          </p:nvPr>
        </p:nvSpPr>
        <p:spPr>
          <a:xfrm>
            <a:off x="152400" y="1295400"/>
            <a:ext cx="8915400" cy="5562600"/>
          </a:xfrm>
        </p:spPr>
        <p:txBody>
          <a:bodyPr>
            <a:normAutofit/>
          </a:bodyPr>
          <a:lstStyle/>
          <a:p>
            <a:r>
              <a:rPr lang="en-US" b="1" dirty="0" smtClean="0"/>
              <a:t>According </a:t>
            </a:r>
            <a:r>
              <a:rPr lang="en-US" b="1" dirty="0"/>
              <a:t>to </a:t>
            </a:r>
            <a:r>
              <a:rPr lang="en-US" b="1" dirty="0" err="1"/>
              <a:t>Bergey's</a:t>
            </a:r>
            <a:r>
              <a:rPr lang="en-US" b="1" dirty="0"/>
              <a:t> Manual of Systematic Bacteriology, true bacteria  are divided into a large number of phyla. In this semester, we will discuss  the most important phyla</a:t>
            </a:r>
            <a:r>
              <a:rPr lang="en-US" b="1" dirty="0"/>
              <a:t>. </a:t>
            </a:r>
            <a:endParaRPr lang="en-US" b="1" dirty="0" smtClean="0"/>
          </a:p>
          <a:p>
            <a:r>
              <a:rPr lang="en-US" b="1" dirty="0" smtClean="0"/>
              <a:t>The2nd </a:t>
            </a:r>
            <a:r>
              <a:rPr lang="en-US" b="1" dirty="0"/>
              <a:t>edition of </a:t>
            </a:r>
            <a:r>
              <a:rPr lang="en-US" b="1" dirty="0" err="1"/>
              <a:t>Bergey’s</a:t>
            </a:r>
            <a:r>
              <a:rPr lang="en-US" b="1" dirty="0"/>
              <a:t> Manual of Systematic Bacteriology divides </a:t>
            </a:r>
            <a:r>
              <a:rPr lang="en-US" b="1" dirty="0" smtClean="0"/>
              <a:t>domain Bacteria  </a:t>
            </a:r>
            <a:r>
              <a:rPr lang="en-US" b="1" dirty="0"/>
              <a:t>into </a:t>
            </a:r>
            <a:r>
              <a:rPr lang="en-US" b="1" dirty="0">
                <a:solidFill>
                  <a:srgbClr val="FF0000"/>
                </a:solidFill>
              </a:rPr>
              <a:t>23</a:t>
            </a:r>
            <a:r>
              <a:rPr lang="en-US" b="1" dirty="0"/>
              <a:t> </a:t>
            </a:r>
            <a:r>
              <a:rPr lang="en-US" b="1" dirty="0" err="1" smtClean="0"/>
              <a:t>phyla.here</a:t>
            </a:r>
            <a:r>
              <a:rPr lang="en-US" b="1" dirty="0" smtClean="0"/>
              <a:t> some of the most important:</a:t>
            </a:r>
            <a:endParaRPr lang="en-US" b="1" dirty="0"/>
          </a:p>
        </p:txBody>
      </p:sp>
    </p:spTree>
    <p:extLst>
      <p:ext uri="{BB962C8B-B14F-4D97-AF65-F5344CB8AC3E}">
        <p14:creationId xmlns:p14="http://schemas.microsoft.com/office/powerpoint/2010/main" val="1559043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829800" y="274638"/>
            <a:ext cx="76200" cy="1143000"/>
          </a:xfrm>
        </p:spPr>
        <p:txBody>
          <a:bodyPr/>
          <a:lstStyle/>
          <a:p>
            <a:endParaRPr lang="en-US" dirty="0"/>
          </a:p>
        </p:txBody>
      </p:sp>
      <p:sp>
        <p:nvSpPr>
          <p:cNvPr id="3" name="Content Placeholder 2"/>
          <p:cNvSpPr>
            <a:spLocks noGrp="1"/>
          </p:cNvSpPr>
          <p:nvPr>
            <p:ph idx="1"/>
          </p:nvPr>
        </p:nvSpPr>
        <p:spPr>
          <a:xfrm>
            <a:off x="76200" y="228600"/>
            <a:ext cx="9067800" cy="5897563"/>
          </a:xfrm>
        </p:spPr>
        <p:txBody>
          <a:bodyPr>
            <a:normAutofit fontScale="85000" lnSpcReduction="20000"/>
          </a:bodyPr>
          <a:lstStyle/>
          <a:p>
            <a:r>
              <a:rPr lang="en-US" dirty="0" smtClean="0"/>
              <a:t>1-Phylum </a:t>
            </a:r>
            <a:r>
              <a:rPr lang="en-US" dirty="0" err="1" smtClean="0"/>
              <a:t>Aquiflexa</a:t>
            </a:r>
            <a:endParaRPr lang="en-US" dirty="0" smtClean="0"/>
          </a:p>
          <a:p>
            <a:r>
              <a:rPr lang="en-US" dirty="0"/>
              <a:t>2-Phylum </a:t>
            </a:r>
            <a:r>
              <a:rPr lang="en-US" dirty="0" err="1" smtClean="0"/>
              <a:t>Thermotogota</a:t>
            </a:r>
            <a:endParaRPr lang="en-US" dirty="0" smtClean="0"/>
          </a:p>
          <a:p>
            <a:r>
              <a:rPr lang="en-US" dirty="0" smtClean="0"/>
              <a:t>3- </a:t>
            </a:r>
            <a:r>
              <a:rPr lang="en-US" dirty="0"/>
              <a:t>Phylum </a:t>
            </a:r>
            <a:r>
              <a:rPr lang="en-US" dirty="0" err="1" smtClean="0"/>
              <a:t>Deinococcus-Thermus</a:t>
            </a:r>
            <a:endParaRPr lang="en-US" dirty="0" smtClean="0"/>
          </a:p>
          <a:p>
            <a:r>
              <a:rPr lang="en-US" dirty="0" smtClean="0"/>
              <a:t>4-Phylum </a:t>
            </a:r>
            <a:r>
              <a:rPr lang="en-US" dirty="0" err="1" smtClean="0"/>
              <a:t>Tenericutes</a:t>
            </a:r>
            <a:endParaRPr lang="en-US" dirty="0" smtClean="0"/>
          </a:p>
          <a:p>
            <a:r>
              <a:rPr lang="en-US" dirty="0">
                <a:solidFill>
                  <a:srgbClr val="FF0000"/>
                </a:solidFill>
              </a:rPr>
              <a:t>Photosynthetic </a:t>
            </a:r>
            <a:r>
              <a:rPr lang="en-US" dirty="0" smtClean="0">
                <a:solidFill>
                  <a:srgbClr val="FF0000"/>
                </a:solidFill>
              </a:rPr>
              <a:t>Bacteria</a:t>
            </a:r>
          </a:p>
          <a:p>
            <a:r>
              <a:rPr lang="en-US" dirty="0" smtClean="0"/>
              <a:t>5-Phylum :Cyanobacteria</a:t>
            </a:r>
          </a:p>
          <a:p>
            <a:r>
              <a:rPr lang="en-US" dirty="0" smtClean="0"/>
              <a:t>6-Phylum </a:t>
            </a:r>
            <a:r>
              <a:rPr lang="en-US" dirty="0"/>
              <a:t>:</a:t>
            </a:r>
            <a:r>
              <a:rPr lang="en-US" dirty="0" err="1" smtClean="0"/>
              <a:t>Chlorobi</a:t>
            </a:r>
            <a:endParaRPr lang="en-US" dirty="0" smtClean="0"/>
          </a:p>
          <a:p>
            <a:r>
              <a:rPr lang="en-US" dirty="0" smtClean="0"/>
              <a:t>7-Phylum </a:t>
            </a:r>
            <a:r>
              <a:rPr lang="en-US" dirty="0" err="1"/>
              <a:t>Firmicutes</a:t>
            </a:r>
            <a:r>
              <a:rPr lang="en-US" dirty="0"/>
              <a:t> </a:t>
            </a:r>
          </a:p>
          <a:p>
            <a:endParaRPr lang="en-US" dirty="0" smtClean="0"/>
          </a:p>
          <a:p>
            <a:r>
              <a:rPr lang="en-US" dirty="0" smtClean="0"/>
              <a:t>8-Phylum: </a:t>
            </a:r>
            <a:r>
              <a:rPr lang="en-US" dirty="0" err="1" smtClean="0"/>
              <a:t>Proteobacteria</a:t>
            </a:r>
            <a:endParaRPr lang="en-US" dirty="0" smtClean="0"/>
          </a:p>
          <a:p>
            <a:r>
              <a:rPr lang="en-US" dirty="0" smtClean="0"/>
              <a:t>9-Phylum </a:t>
            </a:r>
            <a:r>
              <a:rPr lang="en-US" dirty="0" err="1" smtClean="0"/>
              <a:t>Actinobacteria</a:t>
            </a:r>
            <a:endParaRPr lang="en-US" dirty="0" smtClean="0"/>
          </a:p>
          <a:p>
            <a:r>
              <a:rPr lang="en-US" dirty="0" smtClean="0"/>
              <a:t>10-Phylum </a:t>
            </a:r>
            <a:r>
              <a:rPr lang="en-US" dirty="0" err="1" smtClean="0"/>
              <a:t>Chlamidiae</a:t>
            </a:r>
            <a:endParaRPr lang="en-US" dirty="0" smtClean="0"/>
          </a:p>
          <a:p>
            <a:r>
              <a:rPr lang="en-US" dirty="0" smtClean="0"/>
              <a:t>11-Phylum </a:t>
            </a:r>
            <a:r>
              <a:rPr lang="en-US" dirty="0" err="1" smtClean="0"/>
              <a:t>Spirochaetes</a:t>
            </a:r>
            <a:endParaRPr lang="en-US" dirty="0" smtClean="0"/>
          </a:p>
          <a:p>
            <a:r>
              <a:rPr lang="en-US" dirty="0" smtClean="0"/>
              <a:t>12-phylum </a:t>
            </a:r>
            <a:r>
              <a:rPr lang="en-US" dirty="0" err="1" smtClean="0"/>
              <a:t>Bacteroidetes</a:t>
            </a:r>
            <a:endParaRPr lang="en-US" dirty="0"/>
          </a:p>
        </p:txBody>
      </p:sp>
    </p:spTree>
    <p:extLst>
      <p:ext uri="{BB962C8B-B14F-4D97-AF65-F5344CB8AC3E}">
        <p14:creationId xmlns:p14="http://schemas.microsoft.com/office/powerpoint/2010/main" val="947338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0" y="274638"/>
            <a:ext cx="9099392" cy="1858962"/>
          </a:xfrm>
        </p:spPr>
        <p:txBody>
          <a:bodyPr>
            <a:normAutofit fontScale="90000"/>
          </a:bodyPr>
          <a:lstStyle/>
          <a:p>
            <a:pPr algn="l"/>
            <a:r>
              <a:rPr lang="en-US" dirty="0">
                <a:solidFill>
                  <a:srgbClr val="FF0000"/>
                </a:solidFill>
              </a:rPr>
              <a:t>1-Phylum: </a:t>
            </a:r>
            <a:r>
              <a:rPr lang="en-US" dirty="0" err="1">
                <a:solidFill>
                  <a:srgbClr val="FF0000"/>
                </a:solidFill>
              </a:rPr>
              <a:t>Aquificae</a:t>
            </a:r>
            <a:r>
              <a:rPr lang="en-US" dirty="0">
                <a:solidFill>
                  <a:srgbClr val="FF0000"/>
                </a:solidFill>
              </a:rPr>
              <a:t> </a:t>
            </a:r>
            <a:r>
              <a:rPr lang="en-US" dirty="0"/>
              <a:t/>
            </a:r>
            <a:br>
              <a:rPr lang="en-US" dirty="0"/>
            </a:br>
            <a:r>
              <a:rPr lang="en-US" sz="3100" dirty="0"/>
              <a:t>Thought to be deepest (oldest) branch of Bacteria. Contains one class,  one order, and Three families .Two best studied genera are </a:t>
            </a:r>
            <a:r>
              <a:rPr lang="en-US" sz="3100" b="1" dirty="0" err="1">
                <a:solidFill>
                  <a:srgbClr val="FF0000"/>
                </a:solidFill>
              </a:rPr>
              <a:t>Aquifex</a:t>
            </a:r>
            <a:r>
              <a:rPr lang="en-US" sz="3100" b="1" dirty="0">
                <a:solidFill>
                  <a:srgbClr val="FF0000"/>
                </a:solidFill>
              </a:rPr>
              <a:t> </a:t>
            </a:r>
            <a:r>
              <a:rPr lang="en-US" sz="3100" b="1" dirty="0"/>
              <a:t>and</a:t>
            </a:r>
            <a:r>
              <a:rPr lang="en-US" sz="3100" b="1" dirty="0">
                <a:solidFill>
                  <a:srgbClr val="FF0000"/>
                </a:solidFill>
              </a:rPr>
              <a:t> </a:t>
            </a:r>
            <a:r>
              <a:rPr lang="en-US" sz="3100" b="1" dirty="0" err="1">
                <a:solidFill>
                  <a:srgbClr val="FF0000"/>
                </a:solidFill>
              </a:rPr>
              <a:t>Hydrogenobacter</a:t>
            </a:r>
            <a:r>
              <a:rPr lang="en-US" dirty="0"/>
              <a:t>. </a:t>
            </a:r>
            <a:endParaRPr lang="en-US" dirty="0"/>
          </a:p>
        </p:txBody>
      </p:sp>
      <p:sp>
        <p:nvSpPr>
          <p:cNvPr id="3" name="Content Placeholder 2"/>
          <p:cNvSpPr>
            <a:spLocks noGrp="1"/>
          </p:cNvSpPr>
          <p:nvPr>
            <p:ph idx="1"/>
          </p:nvPr>
        </p:nvSpPr>
        <p:spPr>
          <a:xfrm>
            <a:off x="304800" y="2209800"/>
            <a:ext cx="8839200" cy="4191000"/>
          </a:xfrm>
        </p:spPr>
        <p:txBody>
          <a:bodyPr>
            <a:noAutofit/>
          </a:bodyPr>
          <a:lstStyle/>
          <a:p>
            <a:r>
              <a:rPr lang="en-US" sz="2400" b="1" dirty="0">
                <a:solidFill>
                  <a:srgbClr val="00B050"/>
                </a:solidFill>
              </a:rPr>
              <a:t>Domain</a:t>
            </a:r>
            <a:r>
              <a:rPr lang="en-US" sz="2400" b="1" dirty="0"/>
              <a:t> </a:t>
            </a:r>
            <a:r>
              <a:rPr lang="en-US" sz="2400" b="1" dirty="0" smtClean="0"/>
              <a:t>:Bacteria </a:t>
            </a:r>
            <a:endParaRPr lang="en-US" sz="2400" b="1" dirty="0"/>
          </a:p>
          <a:p>
            <a:r>
              <a:rPr lang="en-US" sz="2400" b="1" dirty="0">
                <a:solidFill>
                  <a:srgbClr val="00B050"/>
                </a:solidFill>
              </a:rPr>
              <a:t>Phylum</a:t>
            </a:r>
            <a:r>
              <a:rPr lang="en-US" sz="2400" b="1" dirty="0"/>
              <a:t> </a:t>
            </a:r>
            <a:r>
              <a:rPr lang="en-US" sz="2400" b="1" dirty="0" smtClean="0"/>
              <a:t> :</a:t>
            </a:r>
            <a:r>
              <a:rPr lang="en-US" sz="2400" b="1" dirty="0" err="1" smtClean="0"/>
              <a:t>Aquificota</a:t>
            </a:r>
            <a:r>
              <a:rPr lang="en-US" sz="2400" b="1" dirty="0" smtClean="0"/>
              <a:t> </a:t>
            </a:r>
            <a:endParaRPr lang="en-US" sz="2400" b="1" dirty="0"/>
          </a:p>
          <a:p>
            <a:r>
              <a:rPr lang="en-US" sz="2400" b="1" dirty="0" smtClean="0">
                <a:solidFill>
                  <a:srgbClr val="00B050"/>
                </a:solidFill>
              </a:rPr>
              <a:t>Class      :</a:t>
            </a:r>
            <a:r>
              <a:rPr lang="en-US" sz="2400" b="1" dirty="0" smtClean="0"/>
              <a:t> </a:t>
            </a:r>
            <a:r>
              <a:rPr lang="en-US" sz="2400" b="1" dirty="0" err="1" smtClean="0"/>
              <a:t>Aquificae</a:t>
            </a:r>
            <a:r>
              <a:rPr lang="en-US" sz="2400" b="1" dirty="0" smtClean="0"/>
              <a:t> </a:t>
            </a:r>
            <a:r>
              <a:rPr lang="ar-IQ" sz="2400" b="1" dirty="0" smtClean="0"/>
              <a:t>صانعة الماء</a:t>
            </a:r>
            <a:endParaRPr lang="en-US" sz="2400" b="1" dirty="0"/>
          </a:p>
          <a:p>
            <a:r>
              <a:rPr lang="en-US" sz="2400" b="1" dirty="0" smtClean="0">
                <a:solidFill>
                  <a:srgbClr val="00B050"/>
                </a:solidFill>
              </a:rPr>
              <a:t>Order      :</a:t>
            </a:r>
            <a:r>
              <a:rPr lang="en-US" sz="2400" b="1" dirty="0" smtClean="0"/>
              <a:t> </a:t>
            </a:r>
            <a:r>
              <a:rPr lang="en-US" sz="2400" b="1" dirty="0" err="1"/>
              <a:t>Aquificales</a:t>
            </a:r>
            <a:r>
              <a:rPr lang="en-US" sz="2400" b="1" dirty="0"/>
              <a:t> </a:t>
            </a:r>
          </a:p>
          <a:p>
            <a:r>
              <a:rPr lang="en-US" sz="2400" b="1" dirty="0" smtClean="0">
                <a:solidFill>
                  <a:srgbClr val="FF0000"/>
                </a:solidFill>
              </a:rPr>
              <a:t>1-Family</a:t>
            </a:r>
            <a:r>
              <a:rPr lang="en-US" sz="2400" b="1" dirty="0" smtClean="0">
                <a:solidFill>
                  <a:srgbClr val="00B050"/>
                </a:solidFill>
              </a:rPr>
              <a:t>      </a:t>
            </a:r>
            <a:r>
              <a:rPr lang="en-US" sz="2400" b="1" dirty="0" smtClean="0">
                <a:solidFill>
                  <a:srgbClr val="00B050"/>
                </a:solidFill>
              </a:rPr>
              <a:t>:</a:t>
            </a:r>
            <a:r>
              <a:rPr lang="en-US" sz="2400" b="1" dirty="0" smtClean="0"/>
              <a:t> </a:t>
            </a:r>
            <a:r>
              <a:rPr lang="en-US" sz="2400" b="1" dirty="0">
                <a:solidFill>
                  <a:srgbClr val="FF0000"/>
                </a:solidFill>
              </a:rPr>
              <a:t>I </a:t>
            </a:r>
            <a:r>
              <a:rPr lang="en-US" sz="2400" b="1" dirty="0" err="1" smtClean="0">
                <a:solidFill>
                  <a:srgbClr val="FF0000"/>
                </a:solidFill>
              </a:rPr>
              <a:t>Aquificaceae</a:t>
            </a:r>
            <a:r>
              <a:rPr lang="en-US" sz="2400" b="1" dirty="0" smtClean="0">
                <a:solidFill>
                  <a:srgbClr val="FF0000"/>
                </a:solidFill>
              </a:rPr>
              <a:t>      2-  </a:t>
            </a:r>
            <a:r>
              <a:rPr lang="en-US" sz="2400" b="1" dirty="0" smtClean="0">
                <a:solidFill>
                  <a:srgbClr val="FF0000"/>
                </a:solidFill>
              </a:rPr>
              <a:t>Family    :</a:t>
            </a:r>
            <a:r>
              <a:rPr lang="en-US" sz="2400" b="1" dirty="0" err="1">
                <a:solidFill>
                  <a:srgbClr val="FF0000"/>
                </a:solidFill>
              </a:rPr>
              <a:t>Desulfurobacteriaceae</a:t>
            </a:r>
            <a:endParaRPr lang="en-US" sz="2400" b="1" dirty="0">
              <a:solidFill>
                <a:srgbClr val="FF0000"/>
              </a:solidFill>
            </a:endParaRPr>
          </a:p>
          <a:p>
            <a:r>
              <a:rPr lang="en-US" sz="2400" b="1" dirty="0" smtClean="0">
                <a:solidFill>
                  <a:srgbClr val="00B050"/>
                </a:solidFill>
              </a:rPr>
              <a:t>Genus      </a:t>
            </a:r>
            <a:r>
              <a:rPr lang="en-US" sz="2400" b="1" dirty="0" smtClean="0">
                <a:solidFill>
                  <a:srgbClr val="00B050"/>
                </a:solidFill>
              </a:rPr>
              <a:t>:</a:t>
            </a:r>
            <a:r>
              <a:rPr lang="en-US" sz="2400" b="1" dirty="0" smtClean="0"/>
              <a:t> </a:t>
            </a:r>
            <a:r>
              <a:rPr lang="en-US" sz="2400" b="1" dirty="0"/>
              <a:t>l </a:t>
            </a:r>
            <a:r>
              <a:rPr lang="en-US" sz="2400" b="1" dirty="0" err="1"/>
              <a:t>Aquifex</a:t>
            </a:r>
            <a:r>
              <a:rPr lang="en-US" sz="2400" b="1" dirty="0"/>
              <a:t> </a:t>
            </a:r>
          </a:p>
          <a:p>
            <a:r>
              <a:rPr lang="en-US" sz="2400" b="1" dirty="0">
                <a:solidFill>
                  <a:srgbClr val="00B050"/>
                </a:solidFill>
              </a:rPr>
              <a:t>Genus</a:t>
            </a:r>
            <a:r>
              <a:rPr lang="en-US" sz="2400" b="1" dirty="0"/>
              <a:t> </a:t>
            </a:r>
            <a:r>
              <a:rPr lang="en-US" sz="2400" b="1" dirty="0" smtClean="0"/>
              <a:t>        :</a:t>
            </a:r>
            <a:r>
              <a:rPr lang="en-US" sz="2400" b="1" dirty="0" err="1" smtClean="0"/>
              <a:t>ll</a:t>
            </a:r>
            <a:r>
              <a:rPr lang="en-US" sz="2400" b="1" dirty="0" smtClean="0"/>
              <a:t> </a:t>
            </a:r>
            <a:r>
              <a:rPr lang="en-US" sz="2400" b="1" dirty="0" err="1" smtClean="0"/>
              <a:t>Hydrogenobaculum</a:t>
            </a:r>
            <a:r>
              <a:rPr lang="en-US" sz="2400" b="1" dirty="0" smtClean="0"/>
              <a:t> </a:t>
            </a:r>
            <a:endParaRPr lang="en-US" sz="2400" b="1" dirty="0"/>
          </a:p>
          <a:p>
            <a:r>
              <a:rPr lang="en-US" sz="2400" b="1" dirty="0" smtClean="0">
                <a:solidFill>
                  <a:srgbClr val="00B050"/>
                </a:solidFill>
              </a:rPr>
              <a:t>Genus          :</a:t>
            </a:r>
            <a:r>
              <a:rPr lang="en-US" sz="2400" b="1" dirty="0" smtClean="0"/>
              <a:t> </a:t>
            </a:r>
            <a:r>
              <a:rPr lang="en-US" sz="2400" b="1" dirty="0" err="1"/>
              <a:t>lll</a:t>
            </a:r>
            <a:r>
              <a:rPr lang="en-US" sz="2400" b="1" dirty="0"/>
              <a:t> </a:t>
            </a:r>
            <a:r>
              <a:rPr lang="en-US" sz="2400" b="1" dirty="0" smtClean="0"/>
              <a:t>  </a:t>
            </a:r>
            <a:r>
              <a:rPr lang="en-US" sz="2400" b="1" dirty="0" err="1" smtClean="0"/>
              <a:t>Hydrogenobacter</a:t>
            </a:r>
            <a:r>
              <a:rPr lang="en-US" sz="2400" b="1" dirty="0" smtClean="0"/>
              <a:t> </a:t>
            </a:r>
            <a:endParaRPr lang="en-US" sz="2400" b="1" dirty="0"/>
          </a:p>
          <a:p>
            <a:r>
              <a:rPr lang="en-US" sz="2400" b="1" dirty="0" smtClean="0">
                <a:solidFill>
                  <a:srgbClr val="00B050"/>
                </a:solidFill>
              </a:rPr>
              <a:t>Genus           :</a:t>
            </a:r>
            <a:r>
              <a:rPr lang="en-US" sz="2400" b="1" dirty="0" smtClean="0"/>
              <a:t> </a:t>
            </a:r>
            <a:r>
              <a:rPr lang="en-US" sz="2400" b="1" dirty="0" err="1"/>
              <a:t>lV</a:t>
            </a:r>
            <a:r>
              <a:rPr lang="en-US" sz="2400" b="1" dirty="0"/>
              <a:t> </a:t>
            </a:r>
            <a:r>
              <a:rPr lang="en-US" sz="2400" b="1" dirty="0" smtClean="0"/>
              <a:t>  </a:t>
            </a:r>
            <a:r>
              <a:rPr lang="en-US" sz="2400" b="1" dirty="0" err="1" smtClean="0"/>
              <a:t>Thermocrinis</a:t>
            </a:r>
            <a:r>
              <a:rPr lang="en-US" sz="2400" b="1" dirty="0" smtClean="0"/>
              <a:t> </a:t>
            </a:r>
            <a:r>
              <a:rPr lang="en-US" sz="2400" b="1" dirty="0" smtClean="0"/>
              <a:t>   3-  </a:t>
            </a:r>
            <a:r>
              <a:rPr lang="en-US" sz="2400" b="1" dirty="0" err="1" smtClean="0">
                <a:solidFill>
                  <a:srgbClr val="FF0000"/>
                </a:solidFill>
              </a:rPr>
              <a:t>Family:Hydrogenothermaceae</a:t>
            </a:r>
            <a:endParaRPr lang="en-US" sz="2400" b="1" dirty="0">
              <a:solidFill>
                <a:srgbClr val="FF0000"/>
              </a:solidFill>
            </a:endParaRPr>
          </a:p>
          <a:p>
            <a:pPr marL="0" indent="0">
              <a:buNone/>
            </a:pPr>
            <a:r>
              <a:rPr lang="en-US" sz="2400" b="1" dirty="0" smtClean="0"/>
              <a:t>   </a:t>
            </a:r>
            <a:r>
              <a:rPr lang="en-US" sz="2400" b="1" dirty="0" smtClean="0">
                <a:solidFill>
                  <a:srgbClr val="00B050"/>
                </a:solidFill>
              </a:rPr>
              <a:t>Genus</a:t>
            </a:r>
            <a:r>
              <a:rPr lang="en-US" sz="2400" b="1" dirty="0" smtClean="0"/>
              <a:t>        : V  </a:t>
            </a:r>
            <a:r>
              <a:rPr lang="en-US" sz="2400" b="1" dirty="0" err="1" smtClean="0"/>
              <a:t>Hydrogenivirga</a:t>
            </a:r>
            <a:r>
              <a:rPr lang="en-US" sz="2400" b="1" dirty="0" smtClean="0"/>
              <a:t> </a:t>
            </a:r>
            <a:endParaRPr lang="en-US" sz="2400" b="1"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438401"/>
            <a:ext cx="3993991"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739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rgbClr val="00B050"/>
                </a:solidFill>
              </a:rPr>
              <a:t>Genus: </a:t>
            </a:r>
            <a:r>
              <a:rPr lang="en-US" b="1" dirty="0" err="1" smtClean="0">
                <a:solidFill>
                  <a:srgbClr val="00B050"/>
                </a:solidFill>
              </a:rPr>
              <a:t>Aquifex</a:t>
            </a:r>
            <a:r>
              <a:rPr lang="en-US" dirty="0" smtClean="0">
                <a:solidFill>
                  <a:srgbClr val="00B050"/>
                </a:solidFill>
              </a:rPr>
              <a:t/>
            </a:r>
            <a:br>
              <a:rPr lang="en-US" dirty="0" smtClean="0">
                <a:solidFill>
                  <a:srgbClr val="00B050"/>
                </a:solidFill>
              </a:rPr>
            </a:br>
            <a:r>
              <a:rPr lang="en-US" b="1" u="sng" dirty="0" smtClean="0">
                <a:solidFill>
                  <a:srgbClr val="FF0000"/>
                </a:solidFill>
              </a:rPr>
              <a:t>General characteristics </a:t>
            </a:r>
            <a:endParaRPr lang="en-US" b="1" u="sng" dirty="0">
              <a:solidFill>
                <a:srgbClr val="FF0000"/>
              </a:solidFill>
            </a:endParaRPr>
          </a:p>
        </p:txBody>
      </p:sp>
      <p:sp>
        <p:nvSpPr>
          <p:cNvPr id="3" name="Content Placeholder 2"/>
          <p:cNvSpPr>
            <a:spLocks noGrp="1"/>
          </p:cNvSpPr>
          <p:nvPr>
            <p:ph idx="1"/>
          </p:nvPr>
        </p:nvSpPr>
        <p:spPr>
          <a:xfrm>
            <a:off x="0" y="1600200"/>
            <a:ext cx="9067800" cy="5181600"/>
          </a:xfrm>
        </p:spPr>
        <p:txBody>
          <a:bodyPr>
            <a:normAutofit fontScale="85000" lnSpcReduction="10000"/>
          </a:bodyPr>
          <a:lstStyle/>
          <a:p>
            <a:r>
              <a:rPr lang="en-US" b="1" dirty="0" smtClean="0"/>
              <a:t>1-Are </a:t>
            </a:r>
            <a:r>
              <a:rPr lang="en-US" b="1" dirty="0"/>
              <a:t>Gram-negative rod-shaped bacteria with a length of 2 to 6 µm, have a  diameter of around 0.5 µm and are motile</a:t>
            </a:r>
            <a:r>
              <a:rPr lang="en-US" b="1" dirty="0" smtClean="0"/>
              <a:t>.</a:t>
            </a:r>
          </a:p>
          <a:p>
            <a:r>
              <a:rPr lang="en-US" b="1" dirty="0" smtClean="0"/>
              <a:t>2- </a:t>
            </a:r>
            <a:r>
              <a:rPr lang="en-US" b="1" dirty="0"/>
              <a:t>They are non spore-forming . </a:t>
            </a:r>
            <a:endParaRPr lang="en-US" b="1" dirty="0" smtClean="0"/>
          </a:p>
          <a:p>
            <a:r>
              <a:rPr lang="en-US" b="1" dirty="0" smtClean="0">
                <a:solidFill>
                  <a:srgbClr val="FF0000"/>
                </a:solidFill>
              </a:rPr>
              <a:t>3-Aquifex</a:t>
            </a:r>
            <a:r>
              <a:rPr lang="en-US" b="1" dirty="0" smtClean="0"/>
              <a:t> </a:t>
            </a:r>
            <a:r>
              <a:rPr lang="en-US" b="1" dirty="0"/>
              <a:t>means water-maker in Latin, and refers to the fact  that its method of respiration creates water. </a:t>
            </a:r>
            <a:r>
              <a:rPr lang="en-US" b="1" dirty="0" smtClean="0"/>
              <a:t>4-Aquifex </a:t>
            </a:r>
            <a:r>
              <a:rPr lang="en-US" b="1" dirty="0"/>
              <a:t>tend to form cell  aggregates composed of up to 100 individual cells</a:t>
            </a:r>
            <a:r>
              <a:rPr lang="en-US" b="1" dirty="0" smtClean="0"/>
              <a:t>.</a:t>
            </a:r>
          </a:p>
          <a:p>
            <a:r>
              <a:rPr lang="en-US" b="1" dirty="0" smtClean="0"/>
              <a:t>5- </a:t>
            </a:r>
            <a:r>
              <a:rPr lang="en-US" b="1" dirty="0"/>
              <a:t>Thermophile, growth  optimum 85°C , maximum 95°C. </a:t>
            </a:r>
            <a:endParaRPr lang="en-US" b="1" dirty="0" smtClean="0"/>
          </a:p>
          <a:p>
            <a:r>
              <a:rPr lang="en-US" b="1" dirty="0" smtClean="0"/>
              <a:t>6-Microaerophilic </a:t>
            </a:r>
            <a:r>
              <a:rPr lang="en-US" b="1" dirty="0"/>
              <a:t>&amp;  </a:t>
            </a:r>
            <a:r>
              <a:rPr lang="en-US" b="1" dirty="0" err="1"/>
              <a:t>Chemolithoautotroph</a:t>
            </a:r>
            <a:r>
              <a:rPr lang="en-US" b="1" dirty="0"/>
              <a:t> (uses hydrogen, </a:t>
            </a:r>
            <a:r>
              <a:rPr lang="en-US" b="1" dirty="0" err="1"/>
              <a:t>thiosulfite</a:t>
            </a:r>
            <a:r>
              <a:rPr lang="en-US" b="1" dirty="0"/>
              <a:t>, and sulfur as electron  donor , uses oxygen as electron acceptor). </a:t>
            </a:r>
          </a:p>
        </p:txBody>
      </p:sp>
    </p:spTree>
    <p:extLst>
      <p:ext uri="{BB962C8B-B14F-4D97-AF65-F5344CB8AC3E}">
        <p14:creationId xmlns:p14="http://schemas.microsoft.com/office/powerpoint/2010/main" val="3636086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2-Phylum</a:t>
            </a:r>
            <a:r>
              <a:rPr lang="en-US" dirty="0">
                <a:solidFill>
                  <a:srgbClr val="FF0000"/>
                </a:solidFill>
              </a:rPr>
              <a:t>: </a:t>
            </a:r>
            <a:r>
              <a:rPr lang="en-US" dirty="0" err="1" smtClean="0">
                <a:solidFill>
                  <a:srgbClr val="FF0000"/>
                </a:solidFill>
              </a:rPr>
              <a:t>Thermotogota</a:t>
            </a:r>
            <a:r>
              <a:rPr lang="en-US" dirty="0" smtClean="0">
                <a:solidFill>
                  <a:srgbClr val="FF0000"/>
                </a:solidFill>
              </a:rPr>
              <a:t> </a:t>
            </a:r>
            <a:endParaRPr lang="en-US" dirty="0">
              <a:solidFill>
                <a:srgbClr val="FF0000"/>
              </a:solidFill>
            </a:endParaRPr>
          </a:p>
        </p:txBody>
      </p:sp>
      <p:sp>
        <p:nvSpPr>
          <p:cNvPr id="3" name="Content Placeholder 2"/>
          <p:cNvSpPr>
            <a:spLocks noGrp="1"/>
          </p:cNvSpPr>
          <p:nvPr>
            <p:ph idx="1"/>
          </p:nvPr>
        </p:nvSpPr>
        <p:spPr>
          <a:xfrm>
            <a:off x="152400" y="1219200"/>
            <a:ext cx="8915400" cy="4906963"/>
          </a:xfrm>
        </p:spPr>
        <p:txBody>
          <a:bodyPr>
            <a:normAutofit lnSpcReduction="10000"/>
          </a:bodyPr>
          <a:lstStyle/>
          <a:p>
            <a:r>
              <a:rPr lang="en-US" b="1" dirty="0"/>
              <a:t>Second deepest branch of Bacteria. Contains one class, one order, and six genera ( best studied genus is </a:t>
            </a:r>
            <a:r>
              <a:rPr lang="en-US" b="1" dirty="0" err="1"/>
              <a:t>Thermotoga</a:t>
            </a:r>
            <a:r>
              <a:rPr lang="en-US" b="1" dirty="0"/>
              <a:t>) . </a:t>
            </a:r>
          </a:p>
          <a:p>
            <a:r>
              <a:rPr lang="en-US" b="1" dirty="0">
                <a:solidFill>
                  <a:srgbClr val="00B050"/>
                </a:solidFill>
              </a:rPr>
              <a:t>Domain</a:t>
            </a:r>
            <a:r>
              <a:rPr lang="en-US" b="1" dirty="0"/>
              <a:t> </a:t>
            </a:r>
            <a:r>
              <a:rPr lang="en-US" b="1" dirty="0" smtClean="0"/>
              <a:t>:Bacteria </a:t>
            </a:r>
            <a:endParaRPr lang="en-US" b="1" dirty="0"/>
          </a:p>
          <a:p>
            <a:r>
              <a:rPr lang="en-US" b="1" dirty="0">
                <a:solidFill>
                  <a:srgbClr val="00B050"/>
                </a:solidFill>
              </a:rPr>
              <a:t>Phylum</a:t>
            </a:r>
            <a:r>
              <a:rPr lang="en-US" b="1" dirty="0"/>
              <a:t> </a:t>
            </a:r>
            <a:r>
              <a:rPr lang="en-US" b="1" dirty="0" smtClean="0"/>
              <a:t> :</a:t>
            </a:r>
            <a:r>
              <a:rPr lang="en-US" b="1" dirty="0" err="1" smtClean="0"/>
              <a:t>Thermotogota</a:t>
            </a:r>
            <a:r>
              <a:rPr lang="en-US" b="1" dirty="0" smtClean="0"/>
              <a:t> </a:t>
            </a:r>
            <a:endParaRPr lang="en-US" b="1" dirty="0"/>
          </a:p>
          <a:p>
            <a:r>
              <a:rPr lang="en-US" b="1" dirty="0">
                <a:solidFill>
                  <a:srgbClr val="00B050"/>
                </a:solidFill>
              </a:rPr>
              <a:t>Class</a:t>
            </a:r>
            <a:r>
              <a:rPr lang="en-US" b="1" dirty="0"/>
              <a:t> </a:t>
            </a:r>
            <a:r>
              <a:rPr lang="en-US" b="1" dirty="0" smtClean="0"/>
              <a:t>      :</a:t>
            </a:r>
            <a:r>
              <a:rPr lang="en-US" b="1" dirty="0" err="1" smtClean="0"/>
              <a:t>Thermotogae</a:t>
            </a:r>
            <a:r>
              <a:rPr lang="en-US" b="1" dirty="0" smtClean="0"/>
              <a:t> </a:t>
            </a:r>
            <a:endParaRPr lang="en-US" b="1" dirty="0"/>
          </a:p>
          <a:p>
            <a:r>
              <a:rPr lang="en-US" b="1" dirty="0">
                <a:solidFill>
                  <a:srgbClr val="00B050"/>
                </a:solidFill>
              </a:rPr>
              <a:t>Orde</a:t>
            </a:r>
            <a:r>
              <a:rPr lang="en-US" b="1" dirty="0"/>
              <a:t>r </a:t>
            </a:r>
            <a:r>
              <a:rPr lang="en-US" b="1" dirty="0" smtClean="0"/>
              <a:t>     :</a:t>
            </a:r>
            <a:r>
              <a:rPr lang="en-US" b="1" dirty="0" err="1" smtClean="0"/>
              <a:t>Thermotogales</a:t>
            </a:r>
            <a:r>
              <a:rPr lang="en-US" b="1" dirty="0" smtClean="0"/>
              <a:t> </a:t>
            </a:r>
            <a:endParaRPr lang="en-US" b="1" dirty="0"/>
          </a:p>
          <a:p>
            <a:r>
              <a:rPr lang="en-US" b="1" dirty="0" smtClean="0">
                <a:solidFill>
                  <a:srgbClr val="00B050"/>
                </a:solidFill>
              </a:rPr>
              <a:t>Family     :</a:t>
            </a:r>
            <a:r>
              <a:rPr lang="en-US" b="1" dirty="0" smtClean="0"/>
              <a:t> </a:t>
            </a:r>
            <a:r>
              <a:rPr lang="en-US" b="1" dirty="0" err="1"/>
              <a:t>Thermotogaceae</a:t>
            </a:r>
            <a:r>
              <a:rPr lang="en-US" b="1" dirty="0"/>
              <a:t> </a:t>
            </a:r>
          </a:p>
          <a:p>
            <a:r>
              <a:rPr lang="en-US" b="1" dirty="0" smtClean="0">
                <a:solidFill>
                  <a:srgbClr val="00B050"/>
                </a:solidFill>
              </a:rPr>
              <a:t>Genus      :</a:t>
            </a:r>
            <a:r>
              <a:rPr lang="en-US" b="1" dirty="0" smtClean="0"/>
              <a:t> </a:t>
            </a:r>
            <a:r>
              <a:rPr lang="en-US" b="1" dirty="0" err="1"/>
              <a:t>Thermotoga</a:t>
            </a:r>
            <a:endParaRPr lang="en-US" b="1" dirty="0"/>
          </a:p>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360613"/>
            <a:ext cx="403860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503738"/>
            <a:ext cx="3429000" cy="227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756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solidFill>
                  <a:srgbClr val="00B050"/>
                </a:solidFill>
              </a:rPr>
              <a:t>Genus </a:t>
            </a:r>
            <a:r>
              <a:rPr lang="en-US" b="1" dirty="0" smtClean="0">
                <a:solidFill>
                  <a:srgbClr val="00B050"/>
                </a:solidFill>
              </a:rPr>
              <a:t>:</a:t>
            </a:r>
            <a:r>
              <a:rPr lang="en-US" b="1" dirty="0" err="1" smtClean="0">
                <a:solidFill>
                  <a:srgbClr val="00B050"/>
                </a:solidFill>
              </a:rPr>
              <a:t>Thermotoga</a:t>
            </a:r>
            <a:r>
              <a:rPr lang="en-US" dirty="0" smtClean="0">
                <a:solidFill>
                  <a:srgbClr val="00B050"/>
                </a:solidFill>
              </a:rPr>
              <a:t/>
            </a:r>
            <a:br>
              <a:rPr lang="en-US" dirty="0" smtClean="0">
                <a:solidFill>
                  <a:srgbClr val="00B050"/>
                </a:solidFill>
              </a:rPr>
            </a:br>
            <a:r>
              <a:rPr lang="en-US" b="1" u="sng" dirty="0" smtClean="0">
                <a:solidFill>
                  <a:srgbClr val="FF0000"/>
                </a:solidFill>
              </a:rPr>
              <a:t>General </a:t>
            </a:r>
            <a:r>
              <a:rPr lang="en-US" b="1" u="sng" dirty="0">
                <a:solidFill>
                  <a:srgbClr val="FF0000"/>
                </a:solidFill>
              </a:rPr>
              <a:t>characteristics  </a:t>
            </a:r>
          </a:p>
        </p:txBody>
      </p:sp>
      <p:sp>
        <p:nvSpPr>
          <p:cNvPr id="3" name="Content Placeholder 2"/>
          <p:cNvSpPr>
            <a:spLocks noGrp="1"/>
          </p:cNvSpPr>
          <p:nvPr>
            <p:ph idx="1"/>
          </p:nvPr>
        </p:nvSpPr>
        <p:spPr>
          <a:xfrm>
            <a:off x="76200" y="1295400"/>
            <a:ext cx="9067800" cy="4830763"/>
          </a:xfrm>
        </p:spPr>
        <p:txBody>
          <a:bodyPr>
            <a:normAutofit lnSpcReduction="10000"/>
          </a:bodyPr>
          <a:lstStyle/>
          <a:p>
            <a:r>
              <a:rPr lang="en-US" b="1" dirty="0" smtClean="0"/>
              <a:t>1-Gram-negative </a:t>
            </a:r>
            <a:r>
              <a:rPr lang="en-US" b="1" dirty="0"/>
              <a:t>rods outer sheath-like envelope balloons from ends of  cell, called a "toga". </a:t>
            </a:r>
            <a:endParaRPr lang="en-US" b="1" dirty="0" smtClean="0"/>
          </a:p>
          <a:p>
            <a:r>
              <a:rPr lang="en-US" b="1" dirty="0" smtClean="0"/>
              <a:t>2-Thermophiles </a:t>
            </a:r>
            <a:r>
              <a:rPr lang="en-US" b="1" dirty="0"/>
              <a:t>(optimum 80°C; maximum 90°C). Grow in active geothermal areas (marine hydrothermal </a:t>
            </a:r>
            <a:r>
              <a:rPr lang="en-US" b="1" dirty="0" smtClean="0"/>
              <a:t>vents).</a:t>
            </a:r>
          </a:p>
          <a:p>
            <a:r>
              <a:rPr lang="en-US" b="1" dirty="0" smtClean="0"/>
              <a:t>3- </a:t>
            </a:r>
            <a:r>
              <a:rPr lang="en-US" b="1" dirty="0" err="1"/>
              <a:t>Chemoheterotrophs</a:t>
            </a:r>
            <a:r>
              <a:rPr lang="en-US" b="1" dirty="0"/>
              <a:t>, have functional glycolytic  pathway and can grow anaerobically on carbohydrate/protein digests. </a:t>
            </a:r>
          </a:p>
          <a:p>
            <a:r>
              <a:rPr lang="en-US" b="1" dirty="0" smtClean="0"/>
              <a:t>4-~24</a:t>
            </a:r>
            <a:r>
              <a:rPr lang="en-US" b="1" dirty="0"/>
              <a:t>% of coding sequences similar to </a:t>
            </a:r>
            <a:r>
              <a:rPr lang="en-US" b="1" dirty="0" err="1"/>
              <a:t>archaeal</a:t>
            </a:r>
            <a:r>
              <a:rPr lang="en-US" b="1" dirty="0"/>
              <a:t> genes(may be due to  horizontal gene transfer). </a:t>
            </a:r>
          </a:p>
        </p:txBody>
      </p:sp>
    </p:spTree>
    <p:extLst>
      <p:ext uri="{BB962C8B-B14F-4D97-AF65-F5344CB8AC3E}">
        <p14:creationId xmlns:p14="http://schemas.microsoft.com/office/powerpoint/2010/main" val="4127471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3-Phylum</a:t>
            </a:r>
            <a:r>
              <a:rPr lang="en-US" b="1" dirty="0">
                <a:solidFill>
                  <a:srgbClr val="FF0000"/>
                </a:solidFill>
              </a:rPr>
              <a:t>: </a:t>
            </a:r>
            <a:r>
              <a:rPr lang="en-US" b="1" dirty="0" err="1">
                <a:solidFill>
                  <a:srgbClr val="FF0000"/>
                </a:solidFill>
              </a:rPr>
              <a:t>Deinococcus-Thermus</a:t>
            </a:r>
            <a:r>
              <a:rPr lang="en-US" b="1" dirty="0">
                <a:solidFill>
                  <a:srgbClr val="FF0000"/>
                </a:solidFill>
              </a:rPr>
              <a:t> </a:t>
            </a:r>
          </a:p>
        </p:txBody>
      </p:sp>
      <p:sp>
        <p:nvSpPr>
          <p:cNvPr id="3" name="Content Placeholder 2"/>
          <p:cNvSpPr>
            <a:spLocks noGrp="1"/>
          </p:cNvSpPr>
          <p:nvPr>
            <p:ph idx="1"/>
          </p:nvPr>
        </p:nvSpPr>
        <p:spPr>
          <a:xfrm>
            <a:off x="0" y="1219200"/>
            <a:ext cx="9144000" cy="5638800"/>
          </a:xfrm>
        </p:spPr>
        <p:txBody>
          <a:bodyPr>
            <a:normAutofit fontScale="85000" lnSpcReduction="20000"/>
          </a:bodyPr>
          <a:lstStyle/>
          <a:p>
            <a:r>
              <a:rPr lang="en-US" b="1" dirty="0" smtClean="0">
                <a:solidFill>
                  <a:srgbClr val="FF0000"/>
                </a:solidFill>
              </a:rPr>
              <a:t>1</a:t>
            </a:r>
            <a:r>
              <a:rPr lang="en-US" b="1" dirty="0" smtClean="0"/>
              <a:t>-Spherical </a:t>
            </a:r>
            <a:r>
              <a:rPr lang="en-US" b="1" dirty="0"/>
              <a:t>or rod-shaped; in pairs or tetrads. </a:t>
            </a:r>
            <a:endParaRPr lang="en-US" b="1" dirty="0" smtClean="0"/>
          </a:p>
          <a:p>
            <a:r>
              <a:rPr lang="en-US" b="1" dirty="0" smtClean="0">
                <a:solidFill>
                  <a:srgbClr val="FF0000"/>
                </a:solidFill>
              </a:rPr>
              <a:t>2</a:t>
            </a:r>
            <a:r>
              <a:rPr lang="en-US" b="1" dirty="0" smtClean="0"/>
              <a:t>-</a:t>
            </a:r>
            <a:r>
              <a:rPr lang="en-US" b="1" dirty="0" smtClean="0">
                <a:solidFill>
                  <a:srgbClr val="0070C0"/>
                </a:solidFill>
              </a:rPr>
              <a:t>Gram-positive</a:t>
            </a:r>
            <a:r>
              <a:rPr lang="en-US" b="1" dirty="0" smtClean="0"/>
              <a:t> </a:t>
            </a:r>
            <a:r>
              <a:rPr lang="en-US" b="1" dirty="0"/>
              <a:t>(lack typical  Gram-positive cell wall, layered outer membrane similar to Gram negatives , L-ornithine in peptidoglycan &amp; lacks </a:t>
            </a:r>
            <a:r>
              <a:rPr lang="en-US" b="1" dirty="0" err="1"/>
              <a:t>teichoic</a:t>
            </a:r>
            <a:r>
              <a:rPr lang="en-US" b="1" dirty="0"/>
              <a:t> acid. </a:t>
            </a:r>
            <a:endParaRPr lang="en-US" b="1" dirty="0" smtClean="0"/>
          </a:p>
          <a:p>
            <a:r>
              <a:rPr lang="en-US" b="1" dirty="0" smtClean="0">
                <a:solidFill>
                  <a:srgbClr val="FF0000"/>
                </a:solidFill>
              </a:rPr>
              <a:t>3</a:t>
            </a:r>
            <a:r>
              <a:rPr lang="en-US" b="1" dirty="0" smtClean="0"/>
              <a:t>-Aerobic</a:t>
            </a:r>
            <a:r>
              <a:rPr lang="en-US" b="1" dirty="0"/>
              <a:t>, catalase positive. </a:t>
            </a:r>
            <a:r>
              <a:rPr lang="en-US" b="1" dirty="0" smtClean="0">
                <a:solidFill>
                  <a:srgbClr val="FF0000"/>
                </a:solidFill>
              </a:rPr>
              <a:t>4-</a:t>
            </a:r>
            <a:r>
              <a:rPr lang="en-US" b="1" dirty="0" smtClean="0"/>
              <a:t>Resistant </a:t>
            </a:r>
            <a:r>
              <a:rPr lang="en-US" b="1" dirty="0"/>
              <a:t>to desiccation and radiation</a:t>
            </a:r>
            <a:r>
              <a:rPr lang="en-US" b="1" dirty="0" smtClean="0"/>
              <a:t>.</a:t>
            </a:r>
          </a:p>
          <a:p>
            <a:r>
              <a:rPr lang="en-US" b="1" dirty="0" smtClean="0"/>
              <a:t>Radiation resistance </a:t>
            </a:r>
            <a:r>
              <a:rPr lang="en-US" b="1" dirty="0"/>
              <a:t>due to ability to repair genome when it is severely damaged efficient proteins (protected by manganese) and enzymes for DNA repair (Within 12–24 hours can repair chromosomes fragmented by exposure to  radiation). </a:t>
            </a:r>
          </a:p>
          <a:p>
            <a:r>
              <a:rPr lang="en-US" b="1" dirty="0" smtClean="0">
                <a:solidFill>
                  <a:srgbClr val="FF0000"/>
                </a:solidFill>
              </a:rPr>
              <a:t>5</a:t>
            </a:r>
            <a:r>
              <a:rPr lang="en-US" b="1" dirty="0" smtClean="0"/>
              <a:t>-Isolated </a:t>
            </a:r>
            <a:r>
              <a:rPr lang="en-US" b="1" dirty="0"/>
              <a:t>from ground meat, feces, air, fresh water, and other sources, but  natural habitat unknown</a:t>
            </a:r>
            <a:r>
              <a:rPr lang="en-US" b="1" dirty="0" smtClean="0"/>
              <a:t>.</a:t>
            </a:r>
          </a:p>
          <a:p>
            <a:r>
              <a:rPr lang="en-US" b="1" dirty="0" smtClean="0">
                <a:solidFill>
                  <a:srgbClr val="FF0000"/>
                </a:solidFill>
              </a:rPr>
              <a:t>6-</a:t>
            </a:r>
            <a:r>
              <a:rPr lang="en-US" b="1" dirty="0" smtClean="0"/>
              <a:t> </a:t>
            </a:r>
            <a:r>
              <a:rPr lang="en-US" b="1" dirty="0"/>
              <a:t>Genome consists of two circular chromosomes,  a </a:t>
            </a:r>
            <a:r>
              <a:rPr lang="en-US" b="1" dirty="0" err="1"/>
              <a:t>megaplasmid</a:t>
            </a:r>
            <a:r>
              <a:rPr lang="en-US" b="1" dirty="0"/>
              <a:t>, and a small plasmid. </a:t>
            </a:r>
          </a:p>
        </p:txBody>
      </p:sp>
    </p:spTree>
    <p:extLst>
      <p:ext uri="{BB962C8B-B14F-4D97-AF65-F5344CB8AC3E}">
        <p14:creationId xmlns:p14="http://schemas.microsoft.com/office/powerpoint/2010/main" val="528378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10469880" y="274638"/>
            <a:ext cx="45719" cy="1143000"/>
          </a:xfrm>
        </p:spPr>
        <p:txBody>
          <a:bodyPr/>
          <a:lstStyle/>
          <a:p>
            <a:endParaRPr lang="en-US" dirty="0"/>
          </a:p>
        </p:txBody>
      </p:sp>
      <p:sp>
        <p:nvSpPr>
          <p:cNvPr id="3" name="Content Placeholder 2"/>
          <p:cNvSpPr>
            <a:spLocks noGrp="1"/>
          </p:cNvSpPr>
          <p:nvPr>
            <p:ph idx="1"/>
          </p:nvPr>
        </p:nvSpPr>
        <p:spPr>
          <a:xfrm>
            <a:off x="76200" y="152400"/>
            <a:ext cx="8991600" cy="5973763"/>
          </a:xfrm>
        </p:spPr>
        <p:txBody>
          <a:bodyPr>
            <a:normAutofit fontScale="77500" lnSpcReduction="20000"/>
          </a:bodyPr>
          <a:lstStyle/>
          <a:p>
            <a:r>
              <a:rPr lang="en-US" b="1" dirty="0"/>
              <a:t>Contains one class, two orders &amp;three genera (genus </a:t>
            </a:r>
            <a:r>
              <a:rPr lang="en-US" b="1" dirty="0" err="1"/>
              <a:t>Deinococcus</a:t>
            </a:r>
            <a:r>
              <a:rPr lang="en-US" b="1" dirty="0"/>
              <a:t> is  best studied</a:t>
            </a:r>
            <a:r>
              <a:rPr lang="en-US" b="1" dirty="0" smtClean="0"/>
              <a:t>).</a:t>
            </a:r>
          </a:p>
          <a:p>
            <a:r>
              <a:rPr lang="en-US" b="1" dirty="0" smtClean="0"/>
              <a:t> </a:t>
            </a:r>
            <a:r>
              <a:rPr lang="en-US" b="1" dirty="0"/>
              <a:t>9 of 11 species are </a:t>
            </a:r>
            <a:r>
              <a:rPr lang="en-US" b="1" dirty="0" err="1"/>
              <a:t>mesophilic</a:t>
            </a:r>
            <a:r>
              <a:rPr lang="en-US" b="1" dirty="0" smtClean="0"/>
              <a:t>;</a:t>
            </a:r>
          </a:p>
          <a:p>
            <a:r>
              <a:rPr lang="en-US" b="1" dirty="0" smtClean="0"/>
              <a:t> 2 species </a:t>
            </a:r>
            <a:r>
              <a:rPr lang="en-US" b="1" dirty="0"/>
              <a:t>are </a:t>
            </a:r>
            <a:r>
              <a:rPr lang="en-US" b="1" dirty="0" err="1"/>
              <a:t>thermophilic</a:t>
            </a:r>
            <a:r>
              <a:rPr lang="en-US" b="1" dirty="0"/>
              <a:t>. </a:t>
            </a:r>
          </a:p>
          <a:p>
            <a:r>
              <a:rPr lang="en-US" b="1" dirty="0" smtClean="0">
                <a:solidFill>
                  <a:srgbClr val="FF0000"/>
                </a:solidFill>
              </a:rPr>
              <a:t>Domain:</a:t>
            </a:r>
            <a:r>
              <a:rPr lang="en-US" b="1" dirty="0" smtClean="0"/>
              <a:t> </a:t>
            </a:r>
            <a:r>
              <a:rPr lang="en-US" b="1" dirty="0"/>
              <a:t>Bacteria </a:t>
            </a:r>
          </a:p>
          <a:p>
            <a:r>
              <a:rPr lang="en-US" b="1" dirty="0" smtClean="0">
                <a:solidFill>
                  <a:srgbClr val="FF0000"/>
                </a:solidFill>
              </a:rPr>
              <a:t>Phylum  :</a:t>
            </a:r>
            <a:r>
              <a:rPr lang="en-US" b="1" dirty="0" err="1" smtClean="0">
                <a:solidFill>
                  <a:srgbClr val="FF0000"/>
                </a:solidFill>
              </a:rPr>
              <a:t>Deinococcota</a:t>
            </a:r>
            <a:endParaRPr lang="en-US" b="1" dirty="0" smtClean="0">
              <a:solidFill>
                <a:srgbClr val="FF0000"/>
              </a:solidFill>
            </a:endParaRPr>
          </a:p>
          <a:p>
            <a:r>
              <a:rPr lang="en-US" b="1" dirty="0">
                <a:solidFill>
                  <a:srgbClr val="FF0000"/>
                </a:solidFill>
              </a:rPr>
              <a:t>(</a:t>
            </a:r>
            <a:r>
              <a:rPr lang="en-US" b="1" dirty="0" smtClean="0"/>
              <a:t> </a:t>
            </a:r>
            <a:r>
              <a:rPr lang="en-US" b="1" dirty="0" err="1"/>
              <a:t>Deinococcus</a:t>
            </a:r>
            <a:r>
              <a:rPr lang="en-US" b="1" dirty="0"/>
              <a:t> </a:t>
            </a:r>
            <a:r>
              <a:rPr lang="en-US" b="1" dirty="0" err="1"/>
              <a:t>Thermus</a:t>
            </a:r>
            <a:r>
              <a:rPr lang="en-US" b="1" dirty="0"/>
              <a:t> </a:t>
            </a:r>
            <a:r>
              <a:rPr lang="en-US" b="1" dirty="0" smtClean="0"/>
              <a:t>)</a:t>
            </a:r>
            <a:endParaRPr lang="en-US" b="1" dirty="0"/>
          </a:p>
          <a:p>
            <a:r>
              <a:rPr lang="en-US" b="1" dirty="0">
                <a:solidFill>
                  <a:srgbClr val="FF0000"/>
                </a:solidFill>
              </a:rPr>
              <a:t>Class</a:t>
            </a:r>
            <a:r>
              <a:rPr lang="en-US" b="1" dirty="0"/>
              <a:t> </a:t>
            </a:r>
            <a:r>
              <a:rPr lang="en-US" b="1" dirty="0" smtClean="0"/>
              <a:t>      :</a:t>
            </a:r>
            <a:r>
              <a:rPr lang="en-US" b="1" dirty="0" err="1" smtClean="0"/>
              <a:t>Deinococci</a:t>
            </a:r>
            <a:r>
              <a:rPr lang="en-US" b="1" dirty="0" smtClean="0"/>
              <a:t> </a:t>
            </a:r>
            <a:endParaRPr lang="en-US" b="1" dirty="0"/>
          </a:p>
          <a:p>
            <a:r>
              <a:rPr lang="en-US" b="1" dirty="0">
                <a:solidFill>
                  <a:srgbClr val="00B0F0"/>
                </a:solidFill>
              </a:rPr>
              <a:t>Order </a:t>
            </a:r>
            <a:r>
              <a:rPr lang="en-US" b="1" dirty="0" smtClean="0">
                <a:solidFill>
                  <a:srgbClr val="00B0F0"/>
                </a:solidFill>
              </a:rPr>
              <a:t>l   </a:t>
            </a:r>
            <a:r>
              <a:rPr lang="en-US" b="1" dirty="0" smtClean="0">
                <a:solidFill>
                  <a:srgbClr val="FF0000"/>
                </a:solidFill>
              </a:rPr>
              <a:t>:</a:t>
            </a:r>
            <a:r>
              <a:rPr lang="en-US" b="1" dirty="0" smtClean="0"/>
              <a:t> </a:t>
            </a:r>
            <a:r>
              <a:rPr lang="en-US" b="1" dirty="0" err="1"/>
              <a:t>Deinococcales</a:t>
            </a:r>
            <a:r>
              <a:rPr lang="en-US" b="1" dirty="0"/>
              <a:t> </a:t>
            </a:r>
          </a:p>
          <a:p>
            <a:r>
              <a:rPr lang="en-US" b="1" dirty="0">
                <a:solidFill>
                  <a:srgbClr val="FF0000"/>
                </a:solidFill>
              </a:rPr>
              <a:t>Family</a:t>
            </a:r>
            <a:r>
              <a:rPr lang="en-US" b="1" dirty="0"/>
              <a:t> </a:t>
            </a:r>
            <a:r>
              <a:rPr lang="en-US" b="1" dirty="0" smtClean="0"/>
              <a:t>    :</a:t>
            </a:r>
            <a:r>
              <a:rPr lang="en-US" b="1" dirty="0" err="1" smtClean="0"/>
              <a:t>Deinococcaceae</a:t>
            </a:r>
            <a:r>
              <a:rPr lang="en-US" b="1" dirty="0" smtClean="0"/>
              <a:t> </a:t>
            </a:r>
            <a:endParaRPr lang="en-US" b="1" dirty="0"/>
          </a:p>
          <a:p>
            <a:r>
              <a:rPr lang="en-US" b="1" dirty="0">
                <a:solidFill>
                  <a:srgbClr val="FF0000"/>
                </a:solidFill>
              </a:rPr>
              <a:t>Genus</a:t>
            </a:r>
            <a:r>
              <a:rPr lang="en-US" b="1" dirty="0"/>
              <a:t> </a:t>
            </a:r>
            <a:r>
              <a:rPr lang="en-US" b="1" dirty="0" smtClean="0"/>
              <a:t>     :</a:t>
            </a:r>
            <a:r>
              <a:rPr lang="en-US" b="1" dirty="0" err="1" smtClean="0"/>
              <a:t>Deinococcus</a:t>
            </a:r>
            <a:r>
              <a:rPr lang="en-US" b="1" dirty="0" smtClean="0"/>
              <a:t> </a:t>
            </a:r>
            <a:endParaRPr lang="en-US" b="1" dirty="0"/>
          </a:p>
          <a:p>
            <a:r>
              <a:rPr lang="en-US" b="1" dirty="0">
                <a:solidFill>
                  <a:srgbClr val="00B0F0"/>
                </a:solidFill>
              </a:rPr>
              <a:t>Order </a:t>
            </a:r>
            <a:r>
              <a:rPr lang="en-US" b="1" dirty="0" err="1">
                <a:solidFill>
                  <a:srgbClr val="00B0F0"/>
                </a:solidFill>
              </a:rPr>
              <a:t>ll</a:t>
            </a:r>
            <a:r>
              <a:rPr lang="en-US" b="1" dirty="0">
                <a:solidFill>
                  <a:srgbClr val="00B0F0"/>
                </a:solidFill>
              </a:rPr>
              <a:t> </a:t>
            </a:r>
            <a:r>
              <a:rPr lang="en-US" b="1" dirty="0" smtClean="0">
                <a:solidFill>
                  <a:srgbClr val="00B0F0"/>
                </a:solidFill>
              </a:rPr>
              <a:t>    </a:t>
            </a:r>
            <a:r>
              <a:rPr lang="en-US" b="1" dirty="0" smtClean="0">
                <a:solidFill>
                  <a:srgbClr val="FF0000"/>
                </a:solidFill>
              </a:rPr>
              <a:t>:</a:t>
            </a:r>
            <a:r>
              <a:rPr lang="en-US" b="1" dirty="0" err="1" smtClean="0"/>
              <a:t>Thermales</a:t>
            </a:r>
            <a:r>
              <a:rPr lang="en-US" b="1" dirty="0" smtClean="0"/>
              <a:t> </a:t>
            </a:r>
            <a:endParaRPr lang="en-US" b="1" dirty="0"/>
          </a:p>
          <a:p>
            <a:r>
              <a:rPr lang="en-US" b="1" dirty="0">
                <a:solidFill>
                  <a:srgbClr val="FF0000"/>
                </a:solidFill>
              </a:rPr>
              <a:t>Family</a:t>
            </a:r>
            <a:r>
              <a:rPr lang="en-US" b="1" dirty="0"/>
              <a:t> </a:t>
            </a:r>
            <a:r>
              <a:rPr lang="en-US" b="1" dirty="0" smtClean="0"/>
              <a:t>      :</a:t>
            </a:r>
            <a:r>
              <a:rPr lang="en-US" b="1" dirty="0" err="1" smtClean="0"/>
              <a:t>Thermaceae</a:t>
            </a:r>
            <a:r>
              <a:rPr lang="en-US" b="1" dirty="0" smtClean="0"/>
              <a:t> </a:t>
            </a:r>
            <a:endParaRPr lang="en-US" b="1" dirty="0"/>
          </a:p>
          <a:p>
            <a:r>
              <a:rPr lang="en-US" b="1" dirty="0">
                <a:solidFill>
                  <a:srgbClr val="FF0000"/>
                </a:solidFill>
              </a:rPr>
              <a:t>Genus l </a:t>
            </a:r>
            <a:r>
              <a:rPr lang="en-US" b="1" dirty="0" smtClean="0">
                <a:solidFill>
                  <a:srgbClr val="FF0000"/>
                </a:solidFill>
              </a:rPr>
              <a:t>     :</a:t>
            </a:r>
            <a:r>
              <a:rPr lang="en-US" b="1" dirty="0" err="1" smtClean="0"/>
              <a:t>Thermus</a:t>
            </a:r>
            <a:r>
              <a:rPr lang="en-US" b="1" dirty="0" smtClean="0"/>
              <a:t> </a:t>
            </a:r>
            <a:endParaRPr lang="en-US" b="1" dirty="0"/>
          </a:p>
          <a:p>
            <a:r>
              <a:rPr lang="en-US" b="1" dirty="0">
                <a:solidFill>
                  <a:srgbClr val="FF0000"/>
                </a:solidFill>
              </a:rPr>
              <a:t>Genus </a:t>
            </a:r>
            <a:r>
              <a:rPr lang="en-US" b="1" dirty="0" err="1" smtClean="0">
                <a:solidFill>
                  <a:srgbClr val="FF0000"/>
                </a:solidFill>
              </a:rPr>
              <a:t>ll</a:t>
            </a:r>
            <a:r>
              <a:rPr lang="en-US" b="1" dirty="0" smtClean="0">
                <a:solidFill>
                  <a:srgbClr val="FF0000"/>
                </a:solidFill>
              </a:rPr>
              <a:t>     : </a:t>
            </a:r>
            <a:r>
              <a:rPr lang="en-US" b="1" dirty="0" err="1"/>
              <a:t>Meiothermus</a:t>
            </a:r>
            <a:endParaRPr lang="en-US"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066800"/>
            <a:ext cx="3276600" cy="313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203700"/>
            <a:ext cx="3886200" cy="250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4904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73162"/>
          </a:xfrm>
        </p:spPr>
        <p:txBody>
          <a:bodyPr>
            <a:normAutofit fontScale="90000"/>
          </a:bodyPr>
          <a:lstStyle/>
          <a:p>
            <a:pPr algn="l"/>
            <a:r>
              <a:rPr lang="en-US" b="1" i="1" dirty="0" err="1" smtClean="0">
                <a:solidFill>
                  <a:srgbClr val="00B050"/>
                </a:solidFill>
              </a:rPr>
              <a:t>Thermus</a:t>
            </a:r>
            <a:r>
              <a:rPr lang="en-US" b="1" i="1" dirty="0" smtClean="0">
                <a:solidFill>
                  <a:srgbClr val="00B050"/>
                </a:solidFill>
              </a:rPr>
              <a:t>  </a:t>
            </a:r>
            <a:r>
              <a:rPr lang="en-US" b="1" i="1" dirty="0" err="1">
                <a:solidFill>
                  <a:srgbClr val="00B050"/>
                </a:solidFill>
              </a:rPr>
              <a:t>aquaticus</a:t>
            </a:r>
            <a:r>
              <a:rPr lang="en-US" b="1" i="1" dirty="0">
                <a:solidFill>
                  <a:srgbClr val="00B050"/>
                </a:solidFill>
              </a:rPr>
              <a:t> </a:t>
            </a:r>
            <a:r>
              <a:rPr lang="en-US" b="1" i="1" dirty="0" smtClean="0">
                <a:solidFill>
                  <a:srgbClr val="00B050"/>
                </a:solidFill>
              </a:rPr>
              <a:t/>
            </a:r>
            <a:br>
              <a:rPr lang="en-US" b="1" i="1" dirty="0" smtClean="0">
                <a:solidFill>
                  <a:srgbClr val="00B050"/>
                </a:solidFill>
              </a:rPr>
            </a:br>
            <a:r>
              <a:rPr lang="en-US" b="1" i="1" u="sng" dirty="0" smtClean="0">
                <a:solidFill>
                  <a:srgbClr val="FF0000"/>
                </a:solidFill>
              </a:rPr>
              <a:t>General </a:t>
            </a:r>
            <a:r>
              <a:rPr lang="en-US" b="1" i="1" u="sng" dirty="0">
                <a:solidFill>
                  <a:srgbClr val="FF0000"/>
                </a:solidFill>
              </a:rPr>
              <a:t>characteristics </a:t>
            </a:r>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800" y="5334000"/>
            <a:ext cx="7848599"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 y="1600200"/>
            <a:ext cx="8839200" cy="3539430"/>
          </a:xfrm>
          <a:prstGeom prst="rect">
            <a:avLst/>
          </a:prstGeom>
        </p:spPr>
        <p:txBody>
          <a:bodyPr wrap="square">
            <a:spAutoFit/>
          </a:bodyPr>
          <a:lstStyle/>
          <a:p>
            <a:r>
              <a:rPr lang="en-US" sz="2800" b="1" dirty="0" smtClean="0">
                <a:solidFill>
                  <a:srgbClr val="FF0000"/>
                </a:solidFill>
              </a:rPr>
              <a:t>1</a:t>
            </a:r>
            <a:r>
              <a:rPr lang="en-US" sz="2800" b="1" dirty="0" smtClean="0">
                <a:solidFill>
                  <a:prstClr val="black"/>
                </a:solidFill>
              </a:rPr>
              <a:t>-an </a:t>
            </a:r>
            <a:r>
              <a:rPr lang="en-US" sz="2800" b="1" dirty="0">
                <a:solidFill>
                  <a:prstClr val="black"/>
                </a:solidFill>
              </a:rPr>
              <a:t>extremely </a:t>
            </a:r>
            <a:r>
              <a:rPr lang="en-US" sz="2800" b="1" dirty="0" err="1">
                <a:solidFill>
                  <a:prstClr val="black"/>
                </a:solidFill>
              </a:rPr>
              <a:t>thermophilic</a:t>
            </a:r>
            <a:r>
              <a:rPr lang="en-US" sz="2800" b="1" dirty="0">
                <a:solidFill>
                  <a:prstClr val="black"/>
                </a:solidFill>
              </a:rPr>
              <a:t> bacterium which can grow at temperatures above 70°C, also possesses a </a:t>
            </a:r>
            <a:r>
              <a:rPr lang="en-US" sz="2800" b="1" dirty="0" err="1">
                <a:solidFill>
                  <a:prstClr val="black"/>
                </a:solidFill>
              </a:rPr>
              <a:t>thermostable</a:t>
            </a:r>
            <a:r>
              <a:rPr lang="en-US" sz="2800" b="1" dirty="0">
                <a:solidFill>
                  <a:prstClr val="black"/>
                </a:solidFill>
              </a:rPr>
              <a:t> </a:t>
            </a:r>
            <a:r>
              <a:rPr lang="en-US" sz="2800" b="1" dirty="0" err="1">
                <a:solidFill>
                  <a:prstClr val="black"/>
                </a:solidFill>
              </a:rPr>
              <a:t>aminopeptidase</a:t>
            </a:r>
            <a:r>
              <a:rPr lang="en-US" sz="2800" b="1" dirty="0">
                <a:solidFill>
                  <a:prstClr val="black"/>
                </a:solidFill>
              </a:rPr>
              <a:t> </a:t>
            </a:r>
            <a:r>
              <a:rPr lang="en-US" sz="2800" b="1" dirty="0" smtClean="0">
                <a:solidFill>
                  <a:prstClr val="black"/>
                </a:solidFill>
              </a:rPr>
              <a:t>activity.</a:t>
            </a:r>
          </a:p>
          <a:p>
            <a:r>
              <a:rPr lang="en-US" sz="2800" b="1" dirty="0" smtClean="0">
                <a:solidFill>
                  <a:srgbClr val="FF0000"/>
                </a:solidFill>
              </a:rPr>
              <a:t>2-</a:t>
            </a:r>
            <a:r>
              <a:rPr lang="en-US" sz="2800" b="1" dirty="0" smtClean="0">
                <a:solidFill>
                  <a:prstClr val="black"/>
                </a:solidFill>
              </a:rPr>
              <a:t> This bacterium  </a:t>
            </a:r>
            <a:r>
              <a:rPr lang="en-US" sz="2800" b="1" dirty="0">
                <a:solidFill>
                  <a:prstClr val="black"/>
                </a:solidFill>
              </a:rPr>
              <a:t>is the source of the heat-resistant enzyme </a:t>
            </a:r>
            <a:r>
              <a:rPr lang="en-US" sz="2800" b="1" dirty="0" err="1">
                <a:solidFill>
                  <a:prstClr val="black"/>
                </a:solidFill>
              </a:rPr>
              <a:t>Taq</a:t>
            </a:r>
            <a:r>
              <a:rPr lang="en-US" sz="2800" b="1" dirty="0">
                <a:solidFill>
                  <a:prstClr val="black"/>
                </a:solidFill>
              </a:rPr>
              <a:t> DNA polymerase, one of the most important enzymes in molecular biology because of its use in the polymerase chain reaction (PCR) DNA amplification technique </a:t>
            </a:r>
            <a:endParaRPr lang="en-US" b="1" dirty="0">
              <a:solidFill>
                <a:prstClr val="black"/>
              </a:solidFill>
            </a:endParaRPr>
          </a:p>
        </p:txBody>
      </p:sp>
    </p:spTree>
    <p:extLst>
      <p:ext uri="{BB962C8B-B14F-4D97-AF65-F5344CB8AC3E}">
        <p14:creationId xmlns:p14="http://schemas.microsoft.com/office/powerpoint/2010/main" val="1297480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4-Phylum</a:t>
            </a:r>
            <a:r>
              <a:rPr lang="en-US" b="1" dirty="0">
                <a:solidFill>
                  <a:srgbClr val="FF0000"/>
                </a:solidFill>
              </a:rPr>
              <a:t>: </a:t>
            </a:r>
            <a:r>
              <a:rPr lang="en-US" b="1" dirty="0" err="1">
                <a:solidFill>
                  <a:srgbClr val="FF0000"/>
                </a:solidFill>
              </a:rPr>
              <a:t>Tenericutes</a:t>
            </a:r>
            <a:r>
              <a:rPr lang="en-US" b="1" dirty="0">
                <a:solidFill>
                  <a:srgbClr val="FF0000"/>
                </a:solidFill>
              </a:rPr>
              <a:t> </a:t>
            </a:r>
          </a:p>
        </p:txBody>
      </p:sp>
      <p:sp>
        <p:nvSpPr>
          <p:cNvPr id="3" name="Content Placeholder 2"/>
          <p:cNvSpPr>
            <a:spLocks noGrp="1"/>
          </p:cNvSpPr>
          <p:nvPr>
            <p:ph idx="1"/>
          </p:nvPr>
        </p:nvSpPr>
        <p:spPr>
          <a:xfrm>
            <a:off x="152400" y="1143000"/>
            <a:ext cx="8915400" cy="5715000"/>
          </a:xfrm>
        </p:spPr>
        <p:txBody>
          <a:bodyPr>
            <a:normAutofit fontScale="92500" lnSpcReduction="20000"/>
          </a:bodyPr>
          <a:lstStyle/>
          <a:p>
            <a:r>
              <a:rPr lang="en-US" b="1" dirty="0" smtClean="0">
                <a:solidFill>
                  <a:srgbClr val="00B050"/>
                </a:solidFill>
              </a:rPr>
              <a:t>Class : </a:t>
            </a:r>
            <a:r>
              <a:rPr lang="en-US" b="1" dirty="0" err="1">
                <a:solidFill>
                  <a:srgbClr val="00B050"/>
                </a:solidFill>
              </a:rPr>
              <a:t>Mollicutes</a:t>
            </a:r>
            <a:r>
              <a:rPr lang="en-US" b="1" dirty="0">
                <a:solidFill>
                  <a:srgbClr val="00B050"/>
                </a:solidFill>
              </a:rPr>
              <a:t> </a:t>
            </a:r>
            <a:r>
              <a:rPr lang="en-US" b="1" dirty="0"/>
              <a:t>(</a:t>
            </a:r>
            <a:r>
              <a:rPr lang="en-US" b="1" dirty="0">
                <a:solidFill>
                  <a:srgbClr val="0070C0"/>
                </a:solidFill>
              </a:rPr>
              <a:t>The Mycoplasmas </a:t>
            </a:r>
            <a:r>
              <a:rPr lang="en-US" b="1" dirty="0"/>
              <a:t>) : Contains five orders and six families</a:t>
            </a:r>
            <a:r>
              <a:rPr lang="en-US" b="1" dirty="0" smtClean="0"/>
              <a:t>.</a:t>
            </a:r>
          </a:p>
          <a:p>
            <a:r>
              <a:rPr lang="en-US" b="1" dirty="0" smtClean="0">
                <a:solidFill>
                  <a:srgbClr val="FF0000"/>
                </a:solidFill>
              </a:rPr>
              <a:t>1-</a:t>
            </a:r>
            <a:r>
              <a:rPr lang="en-US" b="1" dirty="0" smtClean="0"/>
              <a:t> </a:t>
            </a:r>
            <a:r>
              <a:rPr lang="en-US" b="1" dirty="0"/>
              <a:t>Smallest bacteria capable of self-reproduction. </a:t>
            </a:r>
            <a:endParaRPr lang="en-US" b="1" dirty="0" smtClean="0"/>
          </a:p>
          <a:p>
            <a:r>
              <a:rPr lang="en-US" b="1" dirty="0" smtClean="0">
                <a:solidFill>
                  <a:srgbClr val="FF0000"/>
                </a:solidFill>
              </a:rPr>
              <a:t>2</a:t>
            </a:r>
            <a:r>
              <a:rPr lang="en-US" b="1" dirty="0" smtClean="0"/>
              <a:t>-Cannot  </a:t>
            </a:r>
            <a:r>
              <a:rPr lang="en-US" b="1" dirty="0"/>
              <a:t>synthesize peptidoglycan precursors . Lack cell walls and are  pleomorphic</a:t>
            </a:r>
            <a:r>
              <a:rPr lang="en-US" b="1" dirty="0" smtClean="0"/>
              <a:t>.</a:t>
            </a:r>
          </a:p>
          <a:p>
            <a:r>
              <a:rPr lang="en-US" b="1" dirty="0" smtClean="0">
                <a:solidFill>
                  <a:srgbClr val="FF0000"/>
                </a:solidFill>
              </a:rPr>
              <a:t>3</a:t>
            </a:r>
            <a:r>
              <a:rPr lang="en-US" b="1" dirty="0" smtClean="0"/>
              <a:t>- </a:t>
            </a:r>
            <a:r>
              <a:rPr lang="en-US" b="1" dirty="0"/>
              <a:t>Grow as fried egg appearance on agar surface</a:t>
            </a:r>
            <a:r>
              <a:rPr lang="en-US" b="1" dirty="0" smtClean="0"/>
              <a:t>.</a:t>
            </a:r>
          </a:p>
          <a:p>
            <a:r>
              <a:rPr lang="en-US" b="1" dirty="0" smtClean="0">
                <a:solidFill>
                  <a:srgbClr val="FF0000"/>
                </a:solidFill>
              </a:rPr>
              <a:t> 4-</a:t>
            </a:r>
            <a:r>
              <a:rPr lang="en-US" b="1" dirty="0" smtClean="0"/>
              <a:t>Have</a:t>
            </a:r>
            <a:r>
              <a:rPr lang="en-US" b="1" dirty="0" smtClean="0">
                <a:solidFill>
                  <a:srgbClr val="FF0000"/>
                </a:solidFill>
              </a:rPr>
              <a:t> </a:t>
            </a:r>
            <a:r>
              <a:rPr lang="en-US" b="1" dirty="0"/>
              <a:t>genomes less than 1000 genes (one of the smallest found in  Prokaryotes). </a:t>
            </a:r>
            <a:endParaRPr lang="en-US" b="1" dirty="0" smtClean="0"/>
          </a:p>
          <a:p>
            <a:r>
              <a:rPr lang="en-US" b="1" dirty="0" smtClean="0">
                <a:solidFill>
                  <a:srgbClr val="FF0000"/>
                </a:solidFill>
              </a:rPr>
              <a:t>5</a:t>
            </a:r>
            <a:r>
              <a:rPr lang="en-US" b="1" dirty="0" smtClean="0"/>
              <a:t>-Most </a:t>
            </a:r>
            <a:r>
              <a:rPr lang="en-US" b="1" dirty="0"/>
              <a:t>non-motile , some have gliding motility </a:t>
            </a:r>
            <a:r>
              <a:rPr lang="en-US" b="1" dirty="0" smtClean="0"/>
              <a:t>.</a:t>
            </a:r>
          </a:p>
          <a:p>
            <a:r>
              <a:rPr lang="en-US" b="1" dirty="0" smtClean="0">
                <a:solidFill>
                  <a:srgbClr val="FF0000"/>
                </a:solidFill>
              </a:rPr>
              <a:t>6</a:t>
            </a:r>
            <a:r>
              <a:rPr lang="en-US" b="1" dirty="0" smtClean="0"/>
              <a:t>-self </a:t>
            </a:r>
            <a:r>
              <a:rPr lang="en-US" b="1" dirty="0"/>
              <a:t>surface proteins surround “neck” of cell ,attach to  cytoskeletal proteins; function like microscopic legs ,powered by ATP  hydrolysis) see the figure below</a:t>
            </a:r>
          </a:p>
        </p:txBody>
      </p:sp>
    </p:spTree>
    <p:extLst>
      <p:ext uri="{BB962C8B-B14F-4D97-AF65-F5344CB8AC3E}">
        <p14:creationId xmlns:p14="http://schemas.microsoft.com/office/powerpoint/2010/main" val="868828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860280" y="274638"/>
            <a:ext cx="45719" cy="1143000"/>
          </a:xfrm>
        </p:spPr>
        <p:txBody>
          <a:bodyPr/>
          <a:lstStyle/>
          <a:p>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150" y="533400"/>
            <a:ext cx="4311450" cy="1981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09601"/>
            <a:ext cx="4419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743200"/>
            <a:ext cx="861059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0825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dirty="0">
                <a:solidFill>
                  <a:srgbClr val="0070C0"/>
                </a:solidFill>
              </a:rPr>
              <a:t>Important Pathogens: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97319787"/>
              </p:ext>
            </p:extLst>
          </p:nvPr>
        </p:nvGraphicFramePr>
        <p:xfrm>
          <a:off x="533400" y="975325"/>
          <a:ext cx="8458200" cy="5681127"/>
        </p:xfrm>
        <a:graphic>
          <a:graphicData uri="http://schemas.openxmlformats.org/drawingml/2006/table">
            <a:tbl>
              <a:tblPr>
                <a:tableStyleId>{5C22544A-7EE6-4342-B048-85BDC9FD1C3A}</a:tableStyleId>
              </a:tblPr>
              <a:tblGrid>
                <a:gridCol w="3625227"/>
                <a:gridCol w="4832973"/>
              </a:tblGrid>
              <a:tr h="792753">
                <a:tc>
                  <a:txBody>
                    <a:bodyPr/>
                    <a:lstStyle/>
                    <a:p>
                      <a:pPr marL="68580">
                        <a:lnSpc>
                          <a:spcPct val="115000"/>
                        </a:lnSpc>
                        <a:spcAft>
                          <a:spcPts val="0"/>
                        </a:spcAft>
                      </a:pPr>
                      <a:r>
                        <a:rPr lang="en-US" sz="2400" i="1" dirty="0">
                          <a:effectLst/>
                        </a:rPr>
                        <a:t>Mycoplasma </a:t>
                      </a:r>
                      <a:r>
                        <a:rPr lang="en-US" sz="2400" i="1" dirty="0" err="1">
                          <a:effectLst/>
                        </a:rPr>
                        <a:t>mycoides</a:t>
                      </a:r>
                      <a:r>
                        <a:rPr lang="en-US" sz="2400" i="1" dirty="0">
                          <a:effectLst/>
                        </a:rPr>
                        <a:t> </a:t>
                      </a:r>
                      <a:endParaRPr lang="en-US" sz="2400" i="1" dirty="0">
                        <a:effectLst/>
                        <a:latin typeface="Arial"/>
                        <a:ea typeface="Arial"/>
                      </a:endParaRPr>
                    </a:p>
                  </a:txBody>
                  <a:tcPr marL="63500" marR="63500" marT="63500" marB="63500"/>
                </a:tc>
                <a:tc>
                  <a:txBody>
                    <a:bodyPr/>
                    <a:lstStyle/>
                    <a:p>
                      <a:pPr marL="70485">
                        <a:lnSpc>
                          <a:spcPct val="115000"/>
                        </a:lnSpc>
                        <a:spcAft>
                          <a:spcPts val="0"/>
                        </a:spcAft>
                      </a:pPr>
                      <a:r>
                        <a:rPr lang="en-US" sz="2400" dirty="0" err="1">
                          <a:effectLst/>
                        </a:rPr>
                        <a:t>pleuropneumonia</a:t>
                      </a:r>
                      <a:r>
                        <a:rPr lang="en-US" sz="2400" dirty="0">
                          <a:effectLst/>
                        </a:rPr>
                        <a:t> in cattle</a:t>
                      </a:r>
                      <a:endParaRPr lang="en-US" sz="2400" dirty="0">
                        <a:effectLst/>
                        <a:latin typeface="Arial"/>
                        <a:ea typeface="Arial"/>
                      </a:endParaRPr>
                    </a:p>
                  </a:txBody>
                  <a:tcPr marL="63500" marR="63500" marT="63500" marB="63500"/>
                </a:tc>
              </a:tr>
              <a:tr h="917092">
                <a:tc>
                  <a:txBody>
                    <a:bodyPr/>
                    <a:lstStyle/>
                    <a:p>
                      <a:pPr marL="68580">
                        <a:lnSpc>
                          <a:spcPct val="115000"/>
                        </a:lnSpc>
                        <a:spcAft>
                          <a:spcPts val="0"/>
                        </a:spcAft>
                      </a:pPr>
                      <a:r>
                        <a:rPr lang="en-US" sz="2400" i="1" dirty="0">
                          <a:effectLst/>
                        </a:rPr>
                        <a:t>Mycoplasma </a:t>
                      </a:r>
                      <a:r>
                        <a:rPr lang="en-US" sz="2400" i="1" dirty="0" err="1">
                          <a:effectLst/>
                        </a:rPr>
                        <a:t>gallisepticum</a:t>
                      </a:r>
                      <a:r>
                        <a:rPr lang="en-US" sz="2400" i="1" dirty="0">
                          <a:effectLst/>
                        </a:rPr>
                        <a:t> </a:t>
                      </a:r>
                      <a:endParaRPr lang="en-US" sz="2400" i="1" dirty="0">
                        <a:effectLst/>
                        <a:latin typeface="Arial"/>
                        <a:ea typeface="Arial"/>
                      </a:endParaRPr>
                    </a:p>
                  </a:txBody>
                  <a:tcPr marL="63500" marR="63500" marT="63500" marB="63500"/>
                </a:tc>
                <a:tc>
                  <a:txBody>
                    <a:bodyPr/>
                    <a:lstStyle/>
                    <a:p>
                      <a:pPr marL="74295">
                        <a:lnSpc>
                          <a:spcPct val="115000"/>
                        </a:lnSpc>
                        <a:spcAft>
                          <a:spcPts val="0"/>
                        </a:spcAft>
                      </a:pPr>
                      <a:r>
                        <a:rPr lang="en-US" sz="2400" dirty="0">
                          <a:effectLst/>
                        </a:rPr>
                        <a:t>chronic respiratory disease in chickens</a:t>
                      </a:r>
                      <a:endParaRPr lang="en-US" sz="2400" dirty="0">
                        <a:effectLst/>
                        <a:latin typeface="Arial"/>
                        <a:ea typeface="Arial"/>
                      </a:endParaRPr>
                    </a:p>
                  </a:txBody>
                  <a:tcPr marL="63500" marR="63500" marT="63500" marB="63500"/>
                </a:tc>
              </a:tr>
              <a:tr h="917092">
                <a:tc>
                  <a:txBody>
                    <a:bodyPr/>
                    <a:lstStyle/>
                    <a:p>
                      <a:pPr marL="68580">
                        <a:lnSpc>
                          <a:spcPct val="115000"/>
                        </a:lnSpc>
                        <a:spcAft>
                          <a:spcPts val="0"/>
                        </a:spcAft>
                      </a:pPr>
                      <a:r>
                        <a:rPr lang="en-US" sz="2400" i="1" dirty="0">
                          <a:effectLst/>
                        </a:rPr>
                        <a:t>Mycoplasma </a:t>
                      </a:r>
                      <a:r>
                        <a:rPr lang="en-US" sz="2400" i="1" dirty="0" err="1">
                          <a:effectLst/>
                        </a:rPr>
                        <a:t>hyopneumoniae</a:t>
                      </a:r>
                      <a:r>
                        <a:rPr lang="en-US" sz="2400" i="1" dirty="0">
                          <a:effectLst/>
                        </a:rPr>
                        <a:t> </a:t>
                      </a:r>
                      <a:endParaRPr lang="en-US" sz="2400" i="1" dirty="0">
                        <a:effectLst/>
                        <a:latin typeface="Arial"/>
                        <a:ea typeface="Arial"/>
                      </a:endParaRPr>
                    </a:p>
                  </a:txBody>
                  <a:tcPr marL="63500" marR="63500" marT="63500" marB="63500"/>
                </a:tc>
                <a:tc>
                  <a:txBody>
                    <a:bodyPr/>
                    <a:lstStyle/>
                    <a:p>
                      <a:pPr marL="78740">
                        <a:lnSpc>
                          <a:spcPct val="115000"/>
                        </a:lnSpc>
                        <a:spcAft>
                          <a:spcPts val="0"/>
                        </a:spcAft>
                      </a:pPr>
                      <a:r>
                        <a:rPr lang="en-US" sz="2400" dirty="0">
                          <a:effectLst/>
                        </a:rPr>
                        <a:t>swine pneumonia</a:t>
                      </a:r>
                      <a:endParaRPr lang="en-US" sz="2400" dirty="0">
                        <a:effectLst/>
                        <a:latin typeface="Arial"/>
                        <a:ea typeface="Arial"/>
                      </a:endParaRPr>
                    </a:p>
                  </a:txBody>
                  <a:tcPr marL="63500" marR="63500" marT="63500" marB="63500"/>
                </a:tc>
              </a:tr>
              <a:tr h="917092">
                <a:tc>
                  <a:txBody>
                    <a:bodyPr/>
                    <a:lstStyle/>
                    <a:p>
                      <a:pPr marL="68580">
                        <a:lnSpc>
                          <a:spcPct val="115000"/>
                        </a:lnSpc>
                        <a:spcAft>
                          <a:spcPts val="0"/>
                        </a:spcAft>
                      </a:pPr>
                      <a:r>
                        <a:rPr lang="en-US" sz="2400" i="1" dirty="0">
                          <a:effectLst/>
                          <a:highlight>
                            <a:srgbClr val="FFFF00"/>
                          </a:highlight>
                        </a:rPr>
                        <a:t>Mycoplasma </a:t>
                      </a:r>
                      <a:r>
                        <a:rPr lang="en-US" sz="2400" i="1" dirty="0" err="1">
                          <a:effectLst/>
                          <a:highlight>
                            <a:srgbClr val="FFFF00"/>
                          </a:highlight>
                        </a:rPr>
                        <a:t>pneumoniae</a:t>
                      </a:r>
                      <a:r>
                        <a:rPr lang="en-US" sz="2400" i="1" dirty="0">
                          <a:effectLst/>
                          <a:highlight>
                            <a:srgbClr val="FFFF00"/>
                          </a:highlight>
                        </a:rPr>
                        <a:t> </a:t>
                      </a:r>
                      <a:endParaRPr lang="en-US" sz="2400" i="1" dirty="0">
                        <a:effectLst/>
                        <a:latin typeface="Arial"/>
                        <a:ea typeface="Arial"/>
                      </a:endParaRPr>
                    </a:p>
                  </a:txBody>
                  <a:tcPr marL="63500" marR="63500" marT="63500" marB="63500"/>
                </a:tc>
                <a:tc>
                  <a:txBody>
                    <a:bodyPr/>
                    <a:lstStyle/>
                    <a:p>
                      <a:pPr marL="70485">
                        <a:lnSpc>
                          <a:spcPct val="115000"/>
                        </a:lnSpc>
                        <a:spcAft>
                          <a:spcPts val="0"/>
                        </a:spcAft>
                      </a:pPr>
                      <a:r>
                        <a:rPr lang="en-US" sz="2400" dirty="0">
                          <a:effectLst/>
                          <a:highlight>
                            <a:srgbClr val="FFFF00"/>
                          </a:highlight>
                        </a:rPr>
                        <a:t>primary atypical pneumonia in humans</a:t>
                      </a:r>
                      <a:endParaRPr lang="en-US" sz="2400" dirty="0">
                        <a:effectLst/>
                        <a:latin typeface="Arial"/>
                        <a:ea typeface="Arial"/>
                      </a:endParaRPr>
                    </a:p>
                  </a:txBody>
                  <a:tcPr marL="63500" marR="63500" marT="63500" marB="63500"/>
                </a:tc>
              </a:tr>
              <a:tr h="1161686">
                <a:tc>
                  <a:txBody>
                    <a:bodyPr/>
                    <a:lstStyle/>
                    <a:p>
                      <a:pPr marL="89535">
                        <a:lnSpc>
                          <a:spcPct val="115000"/>
                        </a:lnSpc>
                        <a:spcAft>
                          <a:spcPts val="0"/>
                        </a:spcAft>
                      </a:pPr>
                      <a:r>
                        <a:rPr lang="en-US" sz="2400" i="1" dirty="0" err="1">
                          <a:effectLst/>
                        </a:rPr>
                        <a:t>Ureaplasma</a:t>
                      </a:r>
                      <a:r>
                        <a:rPr lang="en-US" sz="2400" i="1" dirty="0">
                          <a:effectLst/>
                        </a:rPr>
                        <a:t> </a:t>
                      </a:r>
                      <a:r>
                        <a:rPr lang="en-US" sz="2400" i="1" dirty="0" err="1">
                          <a:effectLst/>
                        </a:rPr>
                        <a:t>urealyticum</a:t>
                      </a:r>
                      <a:r>
                        <a:rPr lang="en-US" sz="2400" i="1" dirty="0">
                          <a:effectLst/>
                        </a:rPr>
                        <a:t> </a:t>
                      </a:r>
                      <a:endParaRPr lang="en-US" sz="2400" i="1" dirty="0">
                        <a:effectLst/>
                        <a:latin typeface="Arial"/>
                        <a:ea typeface="Arial"/>
                      </a:endParaRPr>
                    </a:p>
                  </a:txBody>
                  <a:tcPr marL="63500" marR="63500" marT="63500" marB="63500"/>
                </a:tc>
                <a:tc>
                  <a:txBody>
                    <a:bodyPr/>
                    <a:lstStyle/>
                    <a:p>
                      <a:pPr marL="70485" marR="69850">
                        <a:lnSpc>
                          <a:spcPct val="95000"/>
                        </a:lnSpc>
                        <a:spcAft>
                          <a:spcPts val="0"/>
                        </a:spcAft>
                      </a:pPr>
                      <a:r>
                        <a:rPr lang="en-US" sz="2400" dirty="0">
                          <a:effectLst/>
                          <a:highlight>
                            <a:srgbClr val="FFFFFF"/>
                          </a:highlight>
                        </a:rPr>
                        <a:t>premature birth, neonatal meningitis and</a:t>
                      </a:r>
                      <a:r>
                        <a:rPr lang="en-US" sz="2400" dirty="0">
                          <a:effectLst/>
                        </a:rPr>
                        <a:t> </a:t>
                      </a:r>
                      <a:r>
                        <a:rPr lang="en-US" sz="2400" dirty="0">
                          <a:effectLst/>
                          <a:highlight>
                            <a:srgbClr val="FFFFFF"/>
                          </a:highlight>
                        </a:rPr>
                        <a:t>pneumonia</a:t>
                      </a:r>
                      <a:endParaRPr lang="en-US" sz="2400" dirty="0">
                        <a:effectLst/>
                        <a:latin typeface="Arial"/>
                        <a:ea typeface="Arial"/>
                      </a:endParaRPr>
                    </a:p>
                  </a:txBody>
                  <a:tcPr marL="63500" marR="63500" marT="63500" marB="63500"/>
                </a:tc>
              </a:tr>
              <a:tr h="806667">
                <a:tc>
                  <a:txBody>
                    <a:bodyPr/>
                    <a:lstStyle/>
                    <a:p>
                      <a:pPr marL="80645">
                        <a:lnSpc>
                          <a:spcPct val="115000"/>
                        </a:lnSpc>
                        <a:spcAft>
                          <a:spcPts val="0"/>
                        </a:spcAft>
                      </a:pPr>
                      <a:r>
                        <a:rPr lang="en-US" sz="2400" i="1" dirty="0" err="1">
                          <a:effectLst/>
                        </a:rPr>
                        <a:t>Spiroplasmas</a:t>
                      </a:r>
                      <a:r>
                        <a:rPr lang="en-US" sz="2400" i="1" dirty="0">
                          <a:effectLst/>
                        </a:rPr>
                        <a:t> </a:t>
                      </a:r>
                      <a:endParaRPr lang="en-US" sz="2400" i="1" dirty="0">
                        <a:effectLst/>
                        <a:latin typeface="Arial"/>
                        <a:ea typeface="Arial"/>
                      </a:endParaRPr>
                    </a:p>
                  </a:txBody>
                  <a:tcPr marL="63500" marR="63500" marT="63500" marB="63500"/>
                </a:tc>
                <a:tc>
                  <a:txBody>
                    <a:bodyPr/>
                    <a:lstStyle/>
                    <a:p>
                      <a:pPr marL="74930" marR="26670" indent="-3810">
                        <a:lnSpc>
                          <a:spcPct val="95000"/>
                        </a:lnSpc>
                        <a:spcAft>
                          <a:spcPts val="0"/>
                        </a:spcAft>
                      </a:pPr>
                      <a:r>
                        <a:rPr lang="en-US" sz="2400" dirty="0">
                          <a:effectLst/>
                        </a:rPr>
                        <a:t>pathogenic in insects, ticks, and a variety  of plants </a:t>
                      </a:r>
                      <a:endParaRPr lang="en-US" sz="2400" dirty="0">
                        <a:effectLst/>
                        <a:latin typeface="Arial"/>
                        <a:ea typeface="Arial"/>
                      </a:endParaRPr>
                    </a:p>
                  </a:txBody>
                  <a:tcPr marL="63500" marR="63500" marT="63500" marB="63500"/>
                </a:tc>
              </a:tr>
            </a:tbl>
          </a:graphicData>
        </a:graphic>
      </p:graphicFrame>
    </p:spTree>
    <p:extLst>
      <p:ext uri="{BB962C8B-B14F-4D97-AF65-F5344CB8AC3E}">
        <p14:creationId xmlns:p14="http://schemas.microsoft.com/office/powerpoint/2010/main" val="3489963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Photosynthetic Bacteria: </a:t>
            </a:r>
          </a:p>
        </p:txBody>
      </p:sp>
      <p:sp>
        <p:nvSpPr>
          <p:cNvPr id="3" name="Content Placeholder 2"/>
          <p:cNvSpPr>
            <a:spLocks noGrp="1"/>
          </p:cNvSpPr>
          <p:nvPr>
            <p:ph idx="1"/>
          </p:nvPr>
        </p:nvSpPr>
        <p:spPr>
          <a:xfrm>
            <a:off x="152400" y="1143000"/>
            <a:ext cx="8991600" cy="5638800"/>
          </a:xfrm>
        </p:spPr>
        <p:txBody>
          <a:bodyPr>
            <a:normAutofit/>
          </a:bodyPr>
          <a:lstStyle/>
          <a:p>
            <a:r>
              <a:rPr lang="en-US" b="1" dirty="0"/>
              <a:t>There are 5 Phyla of Photosynthetic Bacteria: </a:t>
            </a:r>
          </a:p>
          <a:p>
            <a:r>
              <a:rPr lang="en-US" b="1" dirty="0">
                <a:solidFill>
                  <a:srgbClr val="FF0000"/>
                </a:solidFill>
              </a:rPr>
              <a:t>1-Phylum</a:t>
            </a:r>
            <a:r>
              <a:rPr lang="en-US" b="1" dirty="0"/>
              <a:t> </a:t>
            </a:r>
            <a:r>
              <a:rPr lang="en-US" b="1" dirty="0" err="1"/>
              <a:t>Chlorobi</a:t>
            </a:r>
            <a:r>
              <a:rPr lang="en-US" b="1" dirty="0"/>
              <a:t> – green sulfur bacteria </a:t>
            </a:r>
          </a:p>
          <a:p>
            <a:r>
              <a:rPr lang="en-US" b="1" dirty="0">
                <a:solidFill>
                  <a:srgbClr val="FF0000"/>
                </a:solidFill>
              </a:rPr>
              <a:t>2-Phylum</a:t>
            </a:r>
            <a:r>
              <a:rPr lang="en-US" b="1" dirty="0"/>
              <a:t> </a:t>
            </a:r>
            <a:r>
              <a:rPr lang="en-US" b="1" dirty="0" err="1"/>
              <a:t>Chloroflexi</a:t>
            </a:r>
            <a:r>
              <a:rPr lang="en-US" b="1" dirty="0"/>
              <a:t> – green non-sulfur bacteria </a:t>
            </a:r>
          </a:p>
          <a:p>
            <a:r>
              <a:rPr lang="en-US" b="1" dirty="0">
                <a:solidFill>
                  <a:srgbClr val="FF0000"/>
                </a:solidFill>
              </a:rPr>
              <a:t>3-Phylum</a:t>
            </a:r>
            <a:r>
              <a:rPr lang="en-US" b="1" dirty="0"/>
              <a:t> Cyanobacteria </a:t>
            </a:r>
          </a:p>
          <a:p>
            <a:r>
              <a:rPr lang="en-US" b="1" dirty="0">
                <a:solidFill>
                  <a:srgbClr val="FF0000"/>
                </a:solidFill>
              </a:rPr>
              <a:t>4-Purple bacteria </a:t>
            </a:r>
            <a:r>
              <a:rPr lang="en-US" b="1" dirty="0"/>
              <a:t>divided into 3 groups : purple sulfur (2 </a:t>
            </a:r>
            <a:r>
              <a:rPr lang="en-US" b="1" dirty="0" smtClean="0"/>
              <a:t>,</a:t>
            </a:r>
            <a:r>
              <a:rPr lang="en-US" b="1" dirty="0" err="1" smtClean="0"/>
              <a:t>Proteobacterial</a:t>
            </a:r>
            <a:r>
              <a:rPr lang="en-US" b="1" dirty="0" smtClean="0"/>
              <a:t> </a:t>
            </a:r>
            <a:r>
              <a:rPr lang="en-US" b="1" dirty="0"/>
              <a:t>families: </a:t>
            </a:r>
            <a:r>
              <a:rPr lang="en-US" b="1" dirty="0" err="1"/>
              <a:t>Chromatiaceae</a:t>
            </a:r>
            <a:r>
              <a:rPr lang="en-US" b="1" dirty="0"/>
              <a:t> and </a:t>
            </a:r>
            <a:r>
              <a:rPr lang="en-US" b="1" dirty="0" err="1"/>
              <a:t>Ectothiorhodospiraceae</a:t>
            </a:r>
            <a:r>
              <a:rPr lang="en-US" b="1" dirty="0"/>
              <a:t> )  and purple non-sulfur (distributed between </a:t>
            </a:r>
            <a:r>
              <a:rPr lang="el-GR" b="1" dirty="0"/>
              <a:t>α- </a:t>
            </a:r>
            <a:r>
              <a:rPr lang="en-US" b="1" dirty="0"/>
              <a:t>and </a:t>
            </a:r>
            <a:r>
              <a:rPr lang="el-GR" b="1" dirty="0"/>
              <a:t>β-</a:t>
            </a:r>
            <a:r>
              <a:rPr lang="en-US" b="1" dirty="0" err="1"/>
              <a:t>Proteobacteria</a:t>
            </a:r>
            <a:r>
              <a:rPr lang="en-US" b="1" dirty="0"/>
              <a:t> ). </a:t>
            </a:r>
          </a:p>
          <a:p>
            <a:r>
              <a:rPr lang="en-US" b="1" dirty="0">
                <a:solidFill>
                  <a:srgbClr val="FF0000"/>
                </a:solidFill>
              </a:rPr>
              <a:t>5-Phylum </a:t>
            </a:r>
            <a:r>
              <a:rPr lang="en-US" b="1" dirty="0" err="1">
                <a:solidFill>
                  <a:srgbClr val="FF0000"/>
                </a:solidFill>
              </a:rPr>
              <a:t>Firmicutes</a:t>
            </a:r>
            <a:r>
              <a:rPr lang="en-US" b="1" dirty="0">
                <a:solidFill>
                  <a:srgbClr val="FF0000"/>
                </a:solidFill>
              </a:rPr>
              <a:t> </a:t>
            </a:r>
            <a:r>
              <a:rPr lang="en-US" b="1" dirty="0"/>
              <a:t>– </a:t>
            </a:r>
            <a:r>
              <a:rPr lang="en-US" b="1" dirty="0" err="1"/>
              <a:t>Heliobacteria</a:t>
            </a:r>
            <a:r>
              <a:rPr lang="en-US" b="1" dirty="0"/>
              <a:t> </a:t>
            </a:r>
          </a:p>
        </p:txBody>
      </p:sp>
    </p:spTree>
    <p:extLst>
      <p:ext uri="{BB962C8B-B14F-4D97-AF65-F5344CB8AC3E}">
        <p14:creationId xmlns:p14="http://schemas.microsoft.com/office/powerpoint/2010/main" val="160795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FF0000"/>
                </a:solidFill>
              </a:rPr>
              <a:t>1-Phylum</a:t>
            </a:r>
            <a:r>
              <a:rPr lang="en-US" dirty="0">
                <a:solidFill>
                  <a:srgbClr val="FF0000"/>
                </a:solidFill>
              </a:rPr>
              <a:t>: </a:t>
            </a:r>
            <a:r>
              <a:rPr lang="en-US" dirty="0" err="1">
                <a:solidFill>
                  <a:srgbClr val="FF0000"/>
                </a:solidFill>
              </a:rPr>
              <a:t>Chlorobi</a:t>
            </a:r>
            <a:r>
              <a:rPr lang="en-US" dirty="0">
                <a:solidFill>
                  <a:srgbClr val="FF0000"/>
                </a:solidFill>
              </a:rPr>
              <a:t> </a:t>
            </a:r>
          </a:p>
        </p:txBody>
      </p:sp>
      <p:sp>
        <p:nvSpPr>
          <p:cNvPr id="3" name="Content Placeholder 2"/>
          <p:cNvSpPr>
            <a:spLocks noGrp="1"/>
          </p:cNvSpPr>
          <p:nvPr>
            <p:ph idx="1"/>
          </p:nvPr>
        </p:nvSpPr>
        <p:spPr>
          <a:xfrm>
            <a:off x="152400" y="990600"/>
            <a:ext cx="8991600" cy="5715000"/>
          </a:xfrm>
        </p:spPr>
        <p:txBody>
          <a:bodyPr>
            <a:normAutofit lnSpcReduction="10000"/>
          </a:bodyPr>
          <a:lstStyle/>
          <a:p>
            <a:r>
              <a:rPr lang="en-US" b="1" dirty="0">
                <a:solidFill>
                  <a:srgbClr val="00B050"/>
                </a:solidFill>
              </a:rPr>
              <a:t>Green sulfur bacteria</a:t>
            </a:r>
            <a:r>
              <a:rPr lang="en-US" b="1" dirty="0"/>
              <a:t>. Consists of one class, </a:t>
            </a:r>
            <a:r>
              <a:rPr lang="en-US" b="1" dirty="0" err="1"/>
              <a:t>Chlorobia</a:t>
            </a:r>
            <a:r>
              <a:rPr lang="en-US" b="1" dirty="0"/>
              <a:t>; one order,  </a:t>
            </a:r>
            <a:r>
              <a:rPr lang="en-US" b="1" dirty="0" err="1"/>
              <a:t>Chlorobiales</a:t>
            </a:r>
            <a:r>
              <a:rPr lang="en-US" b="1" dirty="0"/>
              <a:t>; one family, </a:t>
            </a:r>
            <a:r>
              <a:rPr lang="en-US" b="1" dirty="0" err="1"/>
              <a:t>Chlorobiaceae</a:t>
            </a:r>
            <a:r>
              <a:rPr lang="en-US" b="1" dirty="0"/>
              <a:t>. Representative genera are  </a:t>
            </a:r>
            <a:r>
              <a:rPr lang="en-US" b="1" dirty="0" err="1"/>
              <a:t>Chlorobium</a:t>
            </a:r>
            <a:r>
              <a:rPr lang="en-US" b="1" dirty="0"/>
              <a:t>, </a:t>
            </a:r>
            <a:r>
              <a:rPr lang="en-US" b="1" dirty="0" err="1" smtClean="0"/>
              <a:t>Prosthecochloris</a:t>
            </a:r>
            <a:r>
              <a:rPr lang="en-US" b="1" dirty="0" smtClean="0"/>
              <a:t>. </a:t>
            </a:r>
            <a:endParaRPr lang="en-US" b="1" dirty="0"/>
          </a:p>
          <a:p>
            <a:r>
              <a:rPr lang="en-US" b="1" dirty="0"/>
              <a:t>Morphologically diverse. Thrive in sulfide rich areas. Have </a:t>
            </a:r>
            <a:r>
              <a:rPr lang="en-US" b="1" dirty="0" err="1"/>
              <a:t>chlorosomes</a:t>
            </a:r>
            <a:r>
              <a:rPr lang="en-US" b="1" dirty="0"/>
              <a:t>. </a:t>
            </a:r>
          </a:p>
          <a:p>
            <a:r>
              <a:rPr lang="en-US" b="1" dirty="0" err="1">
                <a:solidFill>
                  <a:srgbClr val="00B050"/>
                </a:solidFill>
              </a:rPr>
              <a:t>Chlorosomes</a:t>
            </a:r>
            <a:r>
              <a:rPr lang="en-US" b="1" dirty="0"/>
              <a:t>: Ellipsoidal vesicles attached to plasma membrane , contain  accessory photosynthetic pigments. </a:t>
            </a:r>
            <a:endParaRPr lang="en-US" b="1" dirty="0" smtClean="0"/>
          </a:p>
          <a:p>
            <a:r>
              <a:rPr lang="en-US" b="1" dirty="0" smtClean="0"/>
              <a:t>Lack </a:t>
            </a:r>
            <a:r>
              <a:rPr lang="en-US" b="1" dirty="0"/>
              <a:t>flagella; </a:t>
            </a:r>
            <a:r>
              <a:rPr lang="en-US" b="1" dirty="0" err="1"/>
              <a:t>Nonmotile</a:t>
            </a:r>
            <a:r>
              <a:rPr lang="en-US" b="1" dirty="0"/>
              <a:t>. Some have gas vesicles( adjust depth of cell for  light/H2S ). Obligate anaerobic </a:t>
            </a:r>
            <a:r>
              <a:rPr lang="en-US" b="1" dirty="0" err="1"/>
              <a:t>photolithoautotrophs</a:t>
            </a:r>
            <a:endParaRPr lang="en-US" b="1" dirty="0"/>
          </a:p>
        </p:txBody>
      </p:sp>
    </p:spTree>
    <p:extLst>
      <p:ext uri="{BB962C8B-B14F-4D97-AF65-F5344CB8AC3E}">
        <p14:creationId xmlns:p14="http://schemas.microsoft.com/office/powerpoint/2010/main" val="3701779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11125200" y="274638"/>
            <a:ext cx="76200" cy="1143000"/>
          </a:xfrm>
        </p:spPr>
        <p:txBody>
          <a:bodyPr/>
          <a:lstStyle/>
          <a:p>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
            <a:ext cx="9067800" cy="266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04800" y="2971800"/>
            <a:ext cx="8534400" cy="3046988"/>
          </a:xfrm>
          <a:prstGeom prst="rect">
            <a:avLst/>
          </a:prstGeom>
        </p:spPr>
        <p:txBody>
          <a:bodyPr wrap="square">
            <a:spAutoFit/>
          </a:bodyPr>
          <a:lstStyle/>
          <a:p>
            <a:r>
              <a:rPr lang="en-US" sz="3200" b="1" dirty="0">
                <a:solidFill>
                  <a:srgbClr val="FF0000"/>
                </a:solidFill>
              </a:rPr>
              <a:t>Phylum: </a:t>
            </a:r>
            <a:r>
              <a:rPr lang="en-US" sz="3200" b="1" dirty="0" err="1">
                <a:solidFill>
                  <a:srgbClr val="FF0000"/>
                </a:solidFill>
              </a:rPr>
              <a:t>Chloroflexi</a:t>
            </a:r>
            <a:r>
              <a:rPr lang="en-US" sz="3200" b="1" dirty="0">
                <a:solidFill>
                  <a:srgbClr val="FF0000"/>
                </a:solidFill>
              </a:rPr>
              <a:t> </a:t>
            </a:r>
            <a:r>
              <a:rPr lang="en-US" sz="3200" b="1" dirty="0" smtClean="0">
                <a:solidFill>
                  <a:srgbClr val="FF0000"/>
                </a:solidFill>
              </a:rPr>
              <a:t>(</a:t>
            </a:r>
            <a:r>
              <a:rPr lang="en-US" sz="3200" b="1" dirty="0" err="1" smtClean="0">
                <a:solidFill>
                  <a:srgbClr val="FF0000"/>
                </a:solidFill>
              </a:rPr>
              <a:t>Chloroflexota</a:t>
            </a:r>
            <a:r>
              <a:rPr lang="en-US" sz="3200" b="1" dirty="0" smtClean="0">
                <a:solidFill>
                  <a:srgbClr val="FF0000"/>
                </a:solidFill>
              </a:rPr>
              <a:t>)</a:t>
            </a:r>
            <a:endParaRPr lang="en-US" sz="3200" b="1" dirty="0">
              <a:solidFill>
                <a:srgbClr val="FF0000"/>
              </a:solidFill>
            </a:endParaRPr>
          </a:p>
          <a:p>
            <a:r>
              <a:rPr lang="en-US" sz="3200" b="1" dirty="0"/>
              <a:t>Green non-sulfur bacteria. Has both : </a:t>
            </a:r>
          </a:p>
          <a:p>
            <a:r>
              <a:rPr lang="en-US" sz="3200" b="1" dirty="0"/>
              <a:t>Photosynthetic members :e.g., </a:t>
            </a:r>
            <a:r>
              <a:rPr lang="en-US" sz="3200" b="1" dirty="0">
                <a:solidFill>
                  <a:srgbClr val="00B050"/>
                </a:solidFill>
              </a:rPr>
              <a:t>genus </a:t>
            </a:r>
            <a:r>
              <a:rPr lang="en-US" sz="3200" b="1" dirty="0" err="1">
                <a:solidFill>
                  <a:srgbClr val="00B050"/>
                </a:solidFill>
              </a:rPr>
              <a:t>Chloroflexus</a:t>
            </a:r>
            <a:r>
              <a:rPr lang="en-US" sz="3200" b="1" dirty="0">
                <a:solidFill>
                  <a:srgbClr val="00B050"/>
                </a:solidFill>
              </a:rPr>
              <a:t> </a:t>
            </a:r>
          </a:p>
          <a:p>
            <a:r>
              <a:rPr lang="en-US" sz="3200" b="1" dirty="0"/>
              <a:t>Non -photosynthetic members: e.g</a:t>
            </a:r>
            <a:r>
              <a:rPr lang="en-US" sz="3200" b="1" dirty="0">
                <a:solidFill>
                  <a:srgbClr val="00B050"/>
                </a:solidFill>
              </a:rPr>
              <a:t>., genus </a:t>
            </a:r>
            <a:r>
              <a:rPr lang="en-US" sz="3200" b="1" dirty="0" err="1">
                <a:solidFill>
                  <a:srgbClr val="00B050"/>
                </a:solidFill>
              </a:rPr>
              <a:t>Herpetosiphon</a:t>
            </a:r>
            <a:r>
              <a:rPr lang="en-US" b="1" dirty="0">
                <a:solidFill>
                  <a:srgbClr val="00B050"/>
                </a:solidFill>
              </a:rPr>
              <a:t>. </a:t>
            </a:r>
          </a:p>
        </p:txBody>
      </p:sp>
    </p:spTree>
    <p:extLst>
      <p:ext uri="{BB962C8B-B14F-4D97-AF65-F5344CB8AC3E}">
        <p14:creationId xmlns:p14="http://schemas.microsoft.com/office/powerpoint/2010/main" val="2574024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1400" y="457200"/>
            <a:ext cx="4572000" cy="1143000"/>
          </a:xfrm>
        </p:spPr>
        <p:txBody>
          <a:bodyPr/>
          <a:lstStyle/>
          <a:p>
            <a:endParaRPr lang="en-US" dirty="0"/>
          </a:p>
        </p:txBody>
      </p:sp>
      <p:sp>
        <p:nvSpPr>
          <p:cNvPr id="3" name="Content Placeholder 2"/>
          <p:cNvSpPr>
            <a:spLocks noGrp="1"/>
          </p:cNvSpPr>
          <p:nvPr>
            <p:ph idx="1"/>
          </p:nvPr>
        </p:nvSpPr>
        <p:spPr>
          <a:xfrm>
            <a:off x="152400" y="17745"/>
            <a:ext cx="8991600" cy="6840255"/>
          </a:xfrm>
        </p:spPr>
        <p:txBody>
          <a:bodyPr>
            <a:normAutofit/>
          </a:bodyPr>
          <a:lstStyle/>
          <a:p>
            <a:r>
              <a:rPr lang="en-US" b="1" dirty="0" smtClean="0">
                <a:solidFill>
                  <a:srgbClr val="00B050"/>
                </a:solidFill>
              </a:rPr>
              <a:t>Domain:</a:t>
            </a:r>
            <a:r>
              <a:rPr lang="en-US" b="1" dirty="0" smtClean="0"/>
              <a:t> </a:t>
            </a:r>
            <a:r>
              <a:rPr lang="en-US" b="1" dirty="0"/>
              <a:t>Bacteria </a:t>
            </a:r>
          </a:p>
          <a:p>
            <a:r>
              <a:rPr lang="en-US" b="1" dirty="0">
                <a:solidFill>
                  <a:srgbClr val="00B050"/>
                </a:solidFill>
              </a:rPr>
              <a:t>Phylum</a:t>
            </a:r>
            <a:r>
              <a:rPr lang="en-US" b="1" dirty="0"/>
              <a:t> </a:t>
            </a:r>
            <a:r>
              <a:rPr lang="en-US" b="1" dirty="0" smtClean="0"/>
              <a:t>:</a:t>
            </a:r>
            <a:r>
              <a:rPr lang="en-US" b="1" dirty="0" err="1" smtClean="0"/>
              <a:t>Chloroflexota</a:t>
            </a:r>
            <a:r>
              <a:rPr lang="en-US" b="1" dirty="0" smtClean="0"/>
              <a:t> </a:t>
            </a:r>
            <a:endParaRPr lang="en-US" b="1" dirty="0"/>
          </a:p>
          <a:p>
            <a:r>
              <a:rPr lang="en-US" b="1" dirty="0">
                <a:solidFill>
                  <a:srgbClr val="00B050"/>
                </a:solidFill>
              </a:rPr>
              <a:t>Class</a:t>
            </a:r>
            <a:r>
              <a:rPr lang="en-US" b="1" dirty="0"/>
              <a:t> </a:t>
            </a:r>
            <a:r>
              <a:rPr lang="en-US" b="1" dirty="0" smtClean="0"/>
              <a:t>:</a:t>
            </a:r>
            <a:r>
              <a:rPr lang="en-US" b="1" dirty="0" err="1" smtClean="0"/>
              <a:t>Chloroflexia</a:t>
            </a:r>
            <a:r>
              <a:rPr lang="en-US" b="1" dirty="0" smtClean="0"/>
              <a:t> </a:t>
            </a:r>
            <a:endParaRPr lang="en-US" b="1" dirty="0"/>
          </a:p>
          <a:p>
            <a:r>
              <a:rPr lang="en-US" b="1" dirty="0">
                <a:solidFill>
                  <a:srgbClr val="00B050"/>
                </a:solidFill>
              </a:rPr>
              <a:t>Order l </a:t>
            </a:r>
            <a:r>
              <a:rPr lang="en-US" b="1" dirty="0" smtClean="0">
                <a:solidFill>
                  <a:srgbClr val="00B050"/>
                </a:solidFill>
              </a:rPr>
              <a:t>:</a:t>
            </a:r>
            <a:r>
              <a:rPr lang="en-US" b="1" dirty="0" err="1" smtClean="0"/>
              <a:t>Chloroflexales</a:t>
            </a:r>
            <a:r>
              <a:rPr lang="en-US" b="1" dirty="0" smtClean="0"/>
              <a:t> </a:t>
            </a:r>
            <a:endParaRPr lang="en-US" b="1" dirty="0"/>
          </a:p>
          <a:p>
            <a:r>
              <a:rPr lang="en-US" b="1" dirty="0">
                <a:solidFill>
                  <a:srgbClr val="00B050"/>
                </a:solidFill>
              </a:rPr>
              <a:t>Family</a:t>
            </a:r>
            <a:r>
              <a:rPr lang="en-US" b="1" dirty="0"/>
              <a:t> </a:t>
            </a:r>
            <a:r>
              <a:rPr lang="en-US" b="1" dirty="0" smtClean="0"/>
              <a:t>:</a:t>
            </a:r>
            <a:r>
              <a:rPr lang="en-US" b="1" dirty="0" err="1" smtClean="0"/>
              <a:t>Chloroflexaceae</a:t>
            </a:r>
            <a:r>
              <a:rPr lang="en-US" b="1" dirty="0" smtClean="0"/>
              <a:t> </a:t>
            </a:r>
            <a:endParaRPr lang="en-US" b="1" dirty="0"/>
          </a:p>
          <a:p>
            <a:r>
              <a:rPr lang="en-US" b="1" dirty="0">
                <a:solidFill>
                  <a:srgbClr val="00B050"/>
                </a:solidFill>
              </a:rPr>
              <a:t>Genus</a:t>
            </a:r>
            <a:r>
              <a:rPr lang="en-US" b="1" dirty="0"/>
              <a:t> </a:t>
            </a:r>
            <a:r>
              <a:rPr lang="en-US" b="1" dirty="0" smtClean="0"/>
              <a:t>:</a:t>
            </a:r>
            <a:r>
              <a:rPr lang="en-US" b="1" dirty="0" err="1" smtClean="0"/>
              <a:t>Chloroflexus</a:t>
            </a:r>
            <a:r>
              <a:rPr lang="en-US" b="1" dirty="0" smtClean="0"/>
              <a:t> </a:t>
            </a:r>
            <a:endParaRPr lang="en-US" b="1" dirty="0"/>
          </a:p>
          <a:p>
            <a:r>
              <a:rPr lang="en-US" b="1" dirty="0">
                <a:solidFill>
                  <a:srgbClr val="00B050"/>
                </a:solidFill>
              </a:rPr>
              <a:t>Order </a:t>
            </a:r>
            <a:r>
              <a:rPr lang="en-US" b="1" dirty="0" err="1">
                <a:solidFill>
                  <a:srgbClr val="00B050"/>
                </a:solidFill>
              </a:rPr>
              <a:t>ll</a:t>
            </a:r>
            <a:r>
              <a:rPr lang="en-US" b="1" dirty="0">
                <a:solidFill>
                  <a:srgbClr val="00B050"/>
                </a:solidFill>
              </a:rPr>
              <a:t> </a:t>
            </a:r>
            <a:r>
              <a:rPr lang="en-US" b="1" dirty="0" smtClean="0">
                <a:solidFill>
                  <a:srgbClr val="00B050"/>
                </a:solidFill>
              </a:rPr>
              <a:t>:</a:t>
            </a:r>
            <a:r>
              <a:rPr lang="en-US" b="1" dirty="0" err="1" smtClean="0"/>
              <a:t>Herpetosiphonales</a:t>
            </a:r>
            <a:r>
              <a:rPr lang="en-US" b="1" dirty="0" smtClean="0"/>
              <a:t> </a:t>
            </a:r>
            <a:endParaRPr lang="en-US" b="1" dirty="0"/>
          </a:p>
          <a:p>
            <a:r>
              <a:rPr lang="en-US" b="1" dirty="0">
                <a:solidFill>
                  <a:srgbClr val="00B050"/>
                </a:solidFill>
              </a:rPr>
              <a:t>Family</a:t>
            </a:r>
            <a:r>
              <a:rPr lang="en-US" b="1" dirty="0"/>
              <a:t> </a:t>
            </a:r>
            <a:r>
              <a:rPr lang="en-US" b="1" dirty="0" smtClean="0"/>
              <a:t>:</a:t>
            </a:r>
            <a:r>
              <a:rPr lang="en-US" b="1" dirty="0" err="1" smtClean="0"/>
              <a:t>Herpetosiphonaceae</a:t>
            </a:r>
            <a:r>
              <a:rPr lang="en-US" b="1" dirty="0" smtClean="0"/>
              <a:t> </a:t>
            </a:r>
            <a:endParaRPr lang="en-US" b="1" dirty="0"/>
          </a:p>
          <a:p>
            <a:r>
              <a:rPr lang="en-US" b="1" dirty="0">
                <a:solidFill>
                  <a:srgbClr val="00B050"/>
                </a:solidFill>
              </a:rPr>
              <a:t>Genus</a:t>
            </a:r>
            <a:r>
              <a:rPr lang="en-US" b="1" dirty="0"/>
              <a:t> </a:t>
            </a:r>
            <a:r>
              <a:rPr lang="en-US" b="1" dirty="0" smtClean="0"/>
              <a:t>:</a:t>
            </a:r>
            <a:r>
              <a:rPr lang="en-US" b="1" dirty="0" err="1" smtClean="0"/>
              <a:t>Herpetosiphon</a:t>
            </a:r>
            <a:r>
              <a:rPr lang="en-US" b="1" dirty="0" smtClean="0"/>
              <a:t> </a:t>
            </a:r>
            <a:endParaRPr lang="en-US" b="1" dirty="0"/>
          </a:p>
        </p:txBody>
      </p:sp>
    </p:spTree>
    <p:extLst>
      <p:ext uri="{BB962C8B-B14F-4D97-AF65-F5344CB8AC3E}">
        <p14:creationId xmlns:p14="http://schemas.microsoft.com/office/powerpoint/2010/main" val="2329062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Genus: </a:t>
            </a:r>
            <a:r>
              <a:rPr lang="en-US" dirty="0" err="1">
                <a:solidFill>
                  <a:srgbClr val="FF0000"/>
                </a:solidFill>
              </a:rPr>
              <a:t>Chloroflexus</a:t>
            </a:r>
            <a:r>
              <a:rPr lang="en-US" dirty="0">
                <a:solidFill>
                  <a:srgbClr val="FF0000"/>
                </a:solidFill>
              </a:rPr>
              <a:t> </a:t>
            </a:r>
          </a:p>
        </p:txBody>
      </p:sp>
      <p:sp>
        <p:nvSpPr>
          <p:cNvPr id="3" name="Content Placeholder 2"/>
          <p:cNvSpPr>
            <a:spLocks noGrp="1"/>
          </p:cNvSpPr>
          <p:nvPr>
            <p:ph idx="1"/>
          </p:nvPr>
        </p:nvSpPr>
        <p:spPr/>
        <p:txBody>
          <a:bodyPr/>
          <a:lstStyle/>
          <a:p>
            <a:r>
              <a:rPr lang="en-US" b="1" dirty="0" smtClean="0"/>
              <a:t>1-Filamentous </a:t>
            </a:r>
            <a:r>
              <a:rPr lang="en-US" b="1" dirty="0"/>
              <a:t>(with gliding motility). </a:t>
            </a:r>
            <a:endParaRPr lang="en-US" b="1" dirty="0" smtClean="0"/>
          </a:p>
          <a:p>
            <a:r>
              <a:rPr lang="en-US" b="1" dirty="0" smtClean="0"/>
              <a:t>2-Thermophilic </a:t>
            </a:r>
            <a:r>
              <a:rPr lang="en-US" b="1" dirty="0"/>
              <a:t>, often isolated from  neutral to alkaline hot springs</a:t>
            </a:r>
            <a:r>
              <a:rPr lang="en-US" b="1" dirty="0" smtClean="0"/>
              <a:t>;</a:t>
            </a:r>
          </a:p>
          <a:p>
            <a:r>
              <a:rPr lang="en-US" b="1" dirty="0" smtClean="0"/>
              <a:t>3- </a:t>
            </a:r>
            <a:r>
              <a:rPr lang="en-US" b="1" dirty="0"/>
              <a:t>grow in orange-reddish mats.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674" y="3962400"/>
            <a:ext cx="717232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3632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792162"/>
          </a:xfrm>
        </p:spPr>
        <p:txBody>
          <a:bodyPr/>
          <a:lstStyle/>
          <a:p>
            <a:r>
              <a:rPr lang="en-US" b="1" dirty="0" smtClean="0">
                <a:solidFill>
                  <a:srgbClr val="FF0000"/>
                </a:solidFill>
              </a:rPr>
              <a:t>Genus: </a:t>
            </a:r>
            <a:r>
              <a:rPr lang="en-US" b="1" dirty="0" err="1">
                <a:solidFill>
                  <a:srgbClr val="FF0000"/>
                </a:solidFill>
              </a:rPr>
              <a:t>Herpetosiphon</a:t>
            </a:r>
            <a:r>
              <a:rPr lang="en-US" b="1" dirty="0">
                <a:solidFill>
                  <a:srgbClr val="FF0000"/>
                </a:solidFill>
              </a:rPr>
              <a:t> </a:t>
            </a:r>
          </a:p>
        </p:txBody>
      </p:sp>
      <p:sp>
        <p:nvSpPr>
          <p:cNvPr id="3" name="Content Placeholder 2"/>
          <p:cNvSpPr>
            <a:spLocks noGrp="1"/>
          </p:cNvSpPr>
          <p:nvPr>
            <p:ph idx="1"/>
          </p:nvPr>
        </p:nvSpPr>
        <p:spPr>
          <a:xfrm>
            <a:off x="0" y="838200"/>
            <a:ext cx="8686800" cy="5287963"/>
          </a:xfrm>
        </p:spPr>
        <p:txBody>
          <a:bodyPr/>
          <a:lstStyle/>
          <a:p>
            <a:r>
              <a:rPr lang="en-US" b="1" dirty="0" smtClean="0"/>
              <a:t>1-Non-photosynthetic</a:t>
            </a:r>
            <a:r>
              <a:rPr lang="en-US" b="1" dirty="0"/>
              <a:t>, </a:t>
            </a:r>
            <a:endParaRPr lang="en-US" b="1" dirty="0" smtClean="0"/>
          </a:p>
          <a:p>
            <a:r>
              <a:rPr lang="en-US" b="1" dirty="0" smtClean="0"/>
              <a:t>2-gliding</a:t>
            </a:r>
            <a:r>
              <a:rPr lang="en-US" b="1" dirty="0"/>
              <a:t>, </a:t>
            </a:r>
            <a:endParaRPr lang="en-US" b="1" dirty="0" smtClean="0"/>
          </a:p>
          <a:p>
            <a:r>
              <a:rPr lang="en-US" b="1" dirty="0" smtClean="0"/>
              <a:t>3-rod-shaped</a:t>
            </a:r>
            <a:r>
              <a:rPr lang="en-US" b="1" dirty="0"/>
              <a:t>, or filamentous. Aerobic  </a:t>
            </a:r>
            <a:endParaRPr lang="en-US" b="1" dirty="0" smtClean="0"/>
          </a:p>
          <a:p>
            <a:r>
              <a:rPr lang="en-US" b="1" dirty="0" smtClean="0"/>
              <a:t>4-chemoorganotrophs </a:t>
            </a:r>
            <a:r>
              <a:rPr lang="en-US" b="1" dirty="0"/>
              <a:t>with respiratory metabolism. </a:t>
            </a:r>
            <a:endParaRPr lang="en-US" b="1" dirty="0" smtClean="0"/>
          </a:p>
          <a:p>
            <a:r>
              <a:rPr lang="en-US" b="1" dirty="0" smtClean="0"/>
              <a:t>5-Isolated </a:t>
            </a:r>
            <a:r>
              <a:rPr lang="en-US" b="1" dirty="0"/>
              <a:t>from fresh  water and soil habitats.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4456043"/>
            <a:ext cx="7391400" cy="2249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3507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1400" y="274638"/>
            <a:ext cx="228600" cy="1143000"/>
          </a:xfrm>
        </p:spPr>
        <p:txBody>
          <a:bodyPr/>
          <a:lstStyle/>
          <a:p>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580" y="381000"/>
            <a:ext cx="877782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5105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559</TotalTime>
  <Words>991</Words>
  <Application>Microsoft Office PowerPoint</Application>
  <PresentationFormat>On-screen Show (4:3)</PresentationFormat>
  <Paragraphs>128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بسم الله الرحمن الرحيم Lecture-4 – 2024-2025 Bacterial taxonomy Domain : Bacteria  </vt:lpstr>
      <vt:lpstr>2-Domain: Bacteria</vt:lpstr>
      <vt:lpstr>PowerPoint Presentation</vt:lpstr>
      <vt:lpstr>1-Phylum: Aquificae  Thought to be deepest (oldest) branch of Bacteria. Contains one class,  one order, and Three families .Two best studied genera are Aquifex and Hydrogenobacter. </vt:lpstr>
      <vt:lpstr>Genus: Aquifex General characteristics </vt:lpstr>
      <vt:lpstr>2-Phylum: Thermotogota </vt:lpstr>
      <vt:lpstr>Genus :Thermotoga General characteristics  </vt:lpstr>
      <vt:lpstr>3-Phylum: Deinococcus-Thermus </vt:lpstr>
      <vt:lpstr>PowerPoint Presentation</vt:lpstr>
      <vt:lpstr>Thermus  aquaticus  General characteristics </vt:lpstr>
      <vt:lpstr>4-Phylum: Tenericutes </vt:lpstr>
      <vt:lpstr>PowerPoint Presentation</vt:lpstr>
      <vt:lpstr>Important Pathogens:</vt:lpstr>
      <vt:lpstr>Photosynthetic Bacteria: </vt:lpstr>
      <vt:lpstr>1-Phylum: Chlorobi </vt:lpstr>
      <vt:lpstr>PowerPoint Presentation</vt:lpstr>
      <vt:lpstr>PowerPoint Presentation</vt:lpstr>
      <vt:lpstr>Genus: Chloroflexus </vt:lpstr>
      <vt:lpstr>Genus: Herpetosiphon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Spoilage of Speciﬁc Food Groups </dc:title>
  <dc:creator>user</dc:creator>
  <cp:lastModifiedBy>Dr.Sawsan</cp:lastModifiedBy>
  <cp:revision>48</cp:revision>
  <dcterms:created xsi:type="dcterms:W3CDTF">2006-08-16T00:00:00Z</dcterms:created>
  <dcterms:modified xsi:type="dcterms:W3CDTF">2025-03-09T17:37:35Z</dcterms:modified>
</cp:coreProperties>
</file>