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  <p:sldMasterId id="2147483840" r:id="rId15"/>
    <p:sldMasterId id="2147483864" r:id="rId16"/>
    <p:sldMasterId id="2147483876" r:id="rId17"/>
    <p:sldMasterId id="2147483888" r:id="rId18"/>
    <p:sldMasterId id="2147483900" r:id="rId19"/>
  </p:sldMasterIdLst>
  <p:sldIdLst>
    <p:sldId id="311" r:id="rId20"/>
    <p:sldId id="312" r:id="rId21"/>
    <p:sldId id="313" r:id="rId22"/>
    <p:sldId id="314" r:id="rId23"/>
    <p:sldId id="336" r:id="rId24"/>
    <p:sldId id="332" r:id="rId25"/>
    <p:sldId id="316" r:id="rId26"/>
    <p:sldId id="333" r:id="rId27"/>
    <p:sldId id="317" r:id="rId28"/>
    <p:sldId id="338" r:id="rId29"/>
    <p:sldId id="318" r:id="rId30"/>
    <p:sldId id="334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8" r:id="rId40"/>
    <p:sldId id="329" r:id="rId41"/>
    <p:sldId id="335" r:id="rId42"/>
    <p:sldId id="330" r:id="rId43"/>
    <p:sldId id="33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1.xml"/><Relationship Id="rId29" Type="http://schemas.openxmlformats.org/officeDocument/2006/relationships/slide" Target="slides/slide10.xml"/><Relationship Id="rId41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39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9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1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7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869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84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90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85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2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3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15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80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546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30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755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504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104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10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713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9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7979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14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27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60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4702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80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698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00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837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601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705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29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01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6907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649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30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236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647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5440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8089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2605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397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134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8218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8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95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7269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02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743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376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797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639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47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43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169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3194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393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9630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1431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7317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4223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2199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105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2654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0692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370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4848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46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06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6523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8166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901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8878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484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724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439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0629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730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646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258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04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975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458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9328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873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621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610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062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704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01781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565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564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7801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8275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4428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572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255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466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7293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639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9802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7035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376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0774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298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15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5065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699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200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1808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392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1601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0435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5440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8736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535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055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381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7156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9668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1215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347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909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8775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3888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653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3881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319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9980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7115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86597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0110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758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839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0759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46988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9118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960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0622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56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5141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21954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5609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734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2034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15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82211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86331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74595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04419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4754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6923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3265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6620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52661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9273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4387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839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44269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52995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06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42951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339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2219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30840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6681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9295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7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3289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4990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6627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09221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3024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2337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6792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38685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17130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07274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82309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06381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09788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4508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0423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5321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10522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8476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7043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15080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588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57207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65659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9609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28658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17358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1039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955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85189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2006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8943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3687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9808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83169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8654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2148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2392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27686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36082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0114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171D-709E-44A4-8D17-AB6A9518CB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82816-3BC8-4100-B59C-733D08C321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5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7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2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4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2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71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1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1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1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7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3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5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7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9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7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4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2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5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1171D-709E-44A4-8D17-AB6A9518CB6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4/2/2025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82816-3BC8-4100-B59C-733D08C321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62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080120"/>
          </a:xfrm>
        </p:spPr>
        <p:txBody>
          <a:bodyPr/>
          <a:lstStyle/>
          <a:p>
            <a:r>
              <a:rPr lang="ar-IQ" dirty="0" smtClean="0"/>
              <a:t>بسم الله الرحمن الرحيم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340768"/>
            <a:ext cx="8928992" cy="429803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Lecture-6</a:t>
            </a:r>
            <a:r>
              <a:rPr lang="ar-IQ" b="1" dirty="0" smtClean="0">
                <a:solidFill>
                  <a:srgbClr val="FF0000"/>
                </a:solidFill>
              </a:rPr>
              <a:t>/ </a:t>
            </a:r>
            <a:r>
              <a:rPr lang="en-US" b="1" dirty="0" smtClean="0">
                <a:solidFill>
                  <a:srgbClr val="FF0000"/>
                </a:solidFill>
              </a:rPr>
              <a:t>2025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Bacterial taxonomy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The Phylum </a:t>
            </a:r>
            <a:r>
              <a:rPr lang="en-US" b="1" dirty="0" err="1" smtClean="0">
                <a:solidFill>
                  <a:srgbClr val="002060"/>
                </a:solidFill>
              </a:rPr>
              <a:t>Proteobacteria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55375"/>
            <a:ext cx="7135689" cy="360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00399"/>
            <a:ext cx="4114799" cy="298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21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The Phylum: </a:t>
            </a:r>
            <a:r>
              <a:rPr lang="en-US" b="1" dirty="0" err="1" smtClean="0">
                <a:solidFill>
                  <a:srgbClr val="002060"/>
                </a:solidFill>
              </a:rPr>
              <a:t>Proteobacteria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877272"/>
          </a:xfrm>
        </p:spPr>
        <p:txBody>
          <a:bodyPr>
            <a:normAutofit/>
          </a:bodyPr>
          <a:lstStyle/>
          <a:p>
            <a:r>
              <a:rPr lang="en-US" b="1" dirty="0" smtClean="0"/>
              <a:t>The largest </a:t>
            </a:r>
            <a:r>
              <a:rPr lang="en-US" b="1" dirty="0" err="1" smtClean="0"/>
              <a:t>phylogenetically</a:t>
            </a:r>
            <a:r>
              <a:rPr lang="en-US" b="1" dirty="0" smtClean="0"/>
              <a:t> coherent </a:t>
            </a:r>
            <a:r>
              <a:rPr lang="en-US" b="1" dirty="0" smtClean="0"/>
              <a:t>bacterial </a:t>
            </a:r>
            <a:r>
              <a:rPr lang="en-US" b="1" dirty="0" smtClean="0"/>
              <a:t>group with more than 500 genera</a:t>
            </a:r>
            <a:r>
              <a:rPr lang="en-US" b="1" dirty="0" smtClean="0"/>
              <a:t>. </a:t>
            </a:r>
            <a:r>
              <a:rPr lang="en-US" b="1" dirty="0" smtClean="0"/>
              <a:t>Remarkable diverse morphologically, physiologically, and other ways.</a:t>
            </a:r>
          </a:p>
          <a:p>
            <a:r>
              <a:rPr lang="en-US" b="1" dirty="0" smtClean="0"/>
              <a:t>Volume 2 of </a:t>
            </a:r>
            <a:r>
              <a:rPr lang="en-US" b="1" dirty="0" err="1" smtClean="0"/>
              <a:t>Bergey’s</a:t>
            </a:r>
            <a:r>
              <a:rPr lang="en-US" b="1" dirty="0" smtClean="0"/>
              <a:t> Manual (2nd edition) is devoted </a:t>
            </a:r>
            <a:r>
              <a:rPr lang="en-US" b="1" dirty="0" smtClean="0"/>
              <a:t>to </a:t>
            </a:r>
            <a:r>
              <a:rPr lang="en-US" b="1" dirty="0" smtClean="0"/>
              <a:t>this group of bacteria</a:t>
            </a:r>
            <a:r>
              <a:rPr lang="en-US" b="1" dirty="0"/>
              <a:t>. </a:t>
            </a:r>
            <a:endParaRPr lang="en-US" b="1" dirty="0" smtClean="0"/>
          </a:p>
          <a:p>
            <a:r>
              <a:rPr lang="en-US" b="1" dirty="0" smtClean="0"/>
              <a:t>This </a:t>
            </a:r>
            <a:r>
              <a:rPr lang="en-US" b="1" dirty="0"/>
              <a:t>phylum of gram-negative bacteria subsequently received the name </a:t>
            </a:r>
            <a:r>
              <a:rPr lang="en-US" b="1" dirty="0" err="1"/>
              <a:t>Proteobacteria</a:t>
            </a:r>
            <a:r>
              <a:rPr lang="en-US" b="1" dirty="0"/>
              <a:t>. It includes many bacteria that are part of the normal human </a:t>
            </a:r>
            <a:r>
              <a:rPr lang="en-US" b="1" dirty="0" err="1"/>
              <a:t>microbiota</a:t>
            </a:r>
            <a:r>
              <a:rPr lang="en-US" b="1" dirty="0"/>
              <a:t> as well as many pathogens.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94356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1841480" y="274638"/>
            <a:ext cx="45719" cy="1143000"/>
          </a:xfrm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2400"/>
            <a:ext cx="8960296" cy="6372944"/>
          </a:xfrm>
        </p:spPr>
        <p:txBody>
          <a:bodyPr>
            <a:normAutofit/>
          </a:bodyPr>
          <a:lstStyle/>
          <a:p>
            <a:r>
              <a:rPr lang="en-US" dirty="0" err="1" smtClean="0"/>
              <a:t>Proteobacteria</a:t>
            </a:r>
            <a:r>
              <a:rPr lang="en-US" dirty="0" smtClean="0"/>
              <a:t> may have arisen from a single photosynthetic </a:t>
            </a:r>
            <a:r>
              <a:rPr lang="en-US" dirty="0" smtClean="0"/>
              <a:t>ancestor</a:t>
            </a:r>
            <a:r>
              <a:rPr lang="ar-IQ" dirty="0" smtClean="0"/>
              <a:t> </a:t>
            </a:r>
            <a:r>
              <a:rPr lang="en-US" dirty="0" smtClean="0"/>
              <a:t>. </a:t>
            </a:r>
            <a:r>
              <a:rPr lang="en-US" dirty="0" smtClean="0"/>
              <a:t>According 16s </a:t>
            </a:r>
            <a:r>
              <a:rPr lang="en-US" dirty="0" err="1" smtClean="0"/>
              <a:t>rRNA</a:t>
            </a:r>
            <a:r>
              <a:rPr lang="en-US" dirty="0" smtClean="0"/>
              <a:t> </a:t>
            </a:r>
            <a:r>
              <a:rPr lang="en-US" dirty="0" err="1" smtClean="0"/>
              <a:t>Proteobacteria</a:t>
            </a:r>
            <a:r>
              <a:rPr lang="en-US" dirty="0" smtClean="0"/>
              <a:t> </a:t>
            </a:r>
            <a:r>
              <a:rPr lang="en-US" dirty="0"/>
              <a:t>are further divided into five classes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/>
              <a:t>1-Alphaproteobacteria</a:t>
            </a:r>
          </a:p>
          <a:p>
            <a:r>
              <a:rPr lang="en-US" dirty="0" smtClean="0"/>
              <a:t>2-Betaproteobacteria</a:t>
            </a:r>
          </a:p>
          <a:p>
            <a:r>
              <a:rPr lang="en-US" dirty="0" smtClean="0"/>
              <a:t>3-Gammaproteobacteria</a:t>
            </a:r>
          </a:p>
          <a:p>
            <a:r>
              <a:rPr lang="en-US" dirty="0" smtClean="0"/>
              <a:t>4-Deltaproteobacteria</a:t>
            </a:r>
          </a:p>
          <a:p>
            <a:r>
              <a:rPr lang="en-US" dirty="0" smtClean="0"/>
              <a:t>5-Epsilonproteobacteria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640" y="2393950"/>
            <a:ext cx="144016" cy="333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3571056" cy="453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45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1-Class :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Alphaproteobacteria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6612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Classified into</a:t>
            </a:r>
            <a:r>
              <a:rPr lang="en-US" dirty="0" smtClean="0">
                <a:solidFill>
                  <a:srgbClr val="FF0000"/>
                </a:solidFill>
              </a:rPr>
              <a:t> seven </a:t>
            </a:r>
            <a:r>
              <a:rPr lang="en-US" dirty="0" smtClean="0"/>
              <a:t>orders and </a:t>
            </a:r>
            <a:r>
              <a:rPr lang="en-US" dirty="0" smtClean="0">
                <a:solidFill>
                  <a:srgbClr val="FF0000"/>
                </a:solidFill>
              </a:rPr>
              <a:t>20 </a:t>
            </a:r>
            <a:r>
              <a:rPr lang="en-US" dirty="0" smtClean="0"/>
              <a:t>families, can be distinguished with the following criteria: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1</a:t>
            </a:r>
            <a:r>
              <a:rPr lang="en-US" dirty="0" smtClean="0"/>
              <a:t>-Order </a:t>
            </a:r>
            <a:r>
              <a:rPr lang="en-US" dirty="0" err="1" smtClean="0">
                <a:solidFill>
                  <a:srgbClr val="FF0000"/>
                </a:solidFill>
              </a:rPr>
              <a:t>Rickettsiales</a:t>
            </a:r>
            <a:r>
              <a:rPr lang="en-US" dirty="0" smtClean="0"/>
              <a:t> may have been the earliest α-</a:t>
            </a:r>
            <a:r>
              <a:rPr lang="en-US" dirty="0" err="1" smtClean="0"/>
              <a:t>Proteobacteria</a:t>
            </a:r>
            <a:r>
              <a:rPr lang="en-US" dirty="0" smtClean="0"/>
              <a:t>. 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2</a:t>
            </a:r>
            <a:r>
              <a:rPr lang="en-US" dirty="0" smtClean="0"/>
              <a:t>-Most of them are oligotrophic bacteria. </a:t>
            </a:r>
            <a:r>
              <a:rPr lang="en-US" b="1" dirty="0" smtClean="0">
                <a:solidFill>
                  <a:srgbClr val="00B050"/>
                </a:solidFill>
              </a:rPr>
              <a:t>An </a:t>
            </a:r>
            <a:r>
              <a:rPr lang="en-US" b="1" dirty="0" err="1" smtClean="0">
                <a:solidFill>
                  <a:srgbClr val="00B050"/>
                </a:solidFill>
              </a:rPr>
              <a:t>oligotroph</a:t>
            </a:r>
            <a:r>
              <a:rPr lang="en-US" b="1" dirty="0" smtClean="0">
                <a:solidFill>
                  <a:srgbClr val="00B050"/>
                </a:solidFill>
              </a:rPr>
              <a:t> is an organism that can live in an environment that offers very low levels of nutrients. </a:t>
            </a:r>
            <a:r>
              <a:rPr lang="en-US" dirty="0" err="1" smtClean="0"/>
              <a:t>Oligotrophs</a:t>
            </a:r>
            <a:r>
              <a:rPr lang="en-US" dirty="0" smtClean="0"/>
              <a:t> are characterized by slow growth, low rates of metabolism, and generally low population density. Oligotrophic environments are those that offer little to sustain life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157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3400" y="274638"/>
            <a:ext cx="762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5897563"/>
          </a:xfrm>
        </p:spPr>
        <p:txBody>
          <a:bodyPr>
            <a:normAutofit/>
          </a:bodyPr>
          <a:lstStyle/>
          <a:p>
            <a:r>
              <a:rPr lang="en-US" sz="3600" dirty="0"/>
              <a:t>3- Most abundant bacteria in oceans.</a:t>
            </a:r>
          </a:p>
          <a:p>
            <a:r>
              <a:rPr lang="en-US" sz="3600" dirty="0"/>
              <a:t>4- Evolved  to live within plants and animals resulting in genome reduction or expansion.</a:t>
            </a:r>
          </a:p>
          <a:p>
            <a:r>
              <a:rPr lang="en-US" sz="3600" dirty="0"/>
              <a:t>5-Metabolically diverse: </a:t>
            </a:r>
            <a:r>
              <a:rPr lang="en-US" sz="3600" dirty="0" err="1"/>
              <a:t>methylotrophy</a:t>
            </a:r>
            <a:r>
              <a:rPr lang="en-US" sz="3600" dirty="0"/>
              <a:t>, </a:t>
            </a:r>
            <a:r>
              <a:rPr lang="en-US" sz="3600" dirty="0" err="1"/>
              <a:t>chemolithotrophs</a:t>
            </a:r>
            <a:r>
              <a:rPr lang="en-US" sz="3600" dirty="0"/>
              <a:t>, nitrogen </a:t>
            </a:r>
            <a:r>
              <a:rPr lang="en-US" sz="3600" dirty="0" smtClean="0"/>
              <a:t>fixers.</a:t>
            </a:r>
          </a:p>
          <a:p>
            <a:endParaRPr lang="en-US" sz="3600" dirty="0" smtClean="0">
              <a:solidFill>
                <a:srgbClr val="7030A0"/>
              </a:solidFill>
            </a:endParaRPr>
          </a:p>
          <a:p>
            <a:r>
              <a:rPr lang="en-US" sz="3600" b="1" dirty="0" smtClean="0">
                <a:solidFill>
                  <a:srgbClr val="7030A0"/>
                </a:solidFill>
              </a:rPr>
              <a:t>Q)Give the differences between </a:t>
            </a:r>
            <a:r>
              <a:rPr lang="en-US" sz="3600" b="1" dirty="0" err="1" smtClean="0">
                <a:solidFill>
                  <a:srgbClr val="7030A0"/>
                </a:solidFill>
              </a:rPr>
              <a:t>methylotropgy</a:t>
            </a:r>
            <a:r>
              <a:rPr lang="en-US" sz="3600" b="1" dirty="0" smtClean="0">
                <a:solidFill>
                  <a:srgbClr val="7030A0"/>
                </a:solidFill>
              </a:rPr>
              <a:t> and </a:t>
            </a:r>
            <a:r>
              <a:rPr lang="en-US" sz="3600" b="1" dirty="0" err="1" smtClean="0">
                <a:solidFill>
                  <a:srgbClr val="7030A0"/>
                </a:solidFill>
              </a:rPr>
              <a:t>chemolithotrophs</a:t>
            </a:r>
            <a:r>
              <a:rPr lang="en-US" sz="3600" b="1" dirty="0" smtClean="0">
                <a:solidFill>
                  <a:srgbClr val="7030A0"/>
                </a:solidFill>
              </a:rPr>
              <a:t>?</a:t>
            </a:r>
            <a:endParaRPr lang="en-US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4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0" y="274638"/>
            <a:ext cx="762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5897563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Methylotrophs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</a:t>
            </a:r>
            <a:r>
              <a:rPr lang="en-US" dirty="0"/>
              <a:t>are a diverse group of microorganisms that utilize reduced one-carbon (C1) compounds, such as methanol and methane, as their sole sources of carbon and energy. C1-utilizing microorganisms include bacteria, </a:t>
            </a:r>
            <a:r>
              <a:rPr lang="en-US" dirty="0" err="1"/>
              <a:t>archaea</a:t>
            </a:r>
            <a:r>
              <a:rPr lang="en-US" dirty="0"/>
              <a:t>, and fungi. Most </a:t>
            </a:r>
            <a:r>
              <a:rPr lang="en-US" dirty="0" err="1"/>
              <a:t>methylotrophic</a:t>
            </a:r>
            <a:r>
              <a:rPr lang="en-US" dirty="0"/>
              <a:t> fungi are </a:t>
            </a:r>
            <a:r>
              <a:rPr lang="en-US" dirty="0" smtClean="0"/>
              <a:t>yeasts.</a:t>
            </a:r>
            <a:endParaRPr lang="en-US" dirty="0"/>
          </a:p>
          <a:p>
            <a:r>
              <a:rPr lang="en-US" dirty="0" err="1" smtClean="0">
                <a:solidFill>
                  <a:srgbClr val="FF0000"/>
                </a:solidFill>
              </a:rPr>
              <a:t>Chemolithotrophs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</a:t>
            </a:r>
            <a:r>
              <a:rPr lang="en-US" dirty="0"/>
              <a:t>are a group of </a:t>
            </a:r>
            <a:r>
              <a:rPr lang="en-US" dirty="0" err="1"/>
              <a:t>phylogenetically</a:t>
            </a:r>
            <a:r>
              <a:rPr lang="en-US" dirty="0"/>
              <a:t> diverse microbes that can obtain all the energy required for their growth from the oxidation of inorganic compounds such as hydrogen (H2), hydrogen sulfide (H2S), and reduced </a:t>
            </a:r>
            <a:r>
              <a:rPr lang="en-US" dirty="0" smtClean="0"/>
              <a:t>metals.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315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Genus :Rickettsia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36496" cy="5867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1-Very small , Gram-negative, non-flagellated ,diverse morphology.</a:t>
            </a:r>
          </a:p>
          <a:p>
            <a:r>
              <a:rPr lang="en-US" dirty="0" smtClean="0"/>
              <a:t>2-All species are parasitic or mutualistic </a:t>
            </a:r>
            <a:r>
              <a:rPr lang="ar-IQ" dirty="0" smtClean="0"/>
              <a:t> </a:t>
            </a:r>
            <a:r>
              <a:rPr lang="en-US" dirty="0" smtClean="0"/>
              <a:t>grows </a:t>
            </a:r>
            <a:r>
              <a:rPr lang="en-US" dirty="0" smtClean="0"/>
              <a:t>in vertebrate erythrocytes, macrophages, vascular endothelial cells , live in blood sucking arthropods , </a:t>
            </a:r>
            <a:r>
              <a:rPr lang="en-US" dirty="0" err="1" smtClean="0"/>
              <a:t>endo</a:t>
            </a:r>
            <a:r>
              <a:rPr lang="en-US" dirty="0" smtClean="0"/>
              <a:t> symbiotic association, free living, aerobic bacterium became intracellular parasite of </a:t>
            </a:r>
            <a:r>
              <a:rPr lang="en-US" dirty="0" smtClean="0">
                <a:solidFill>
                  <a:srgbClr val="FF0000"/>
                </a:solidFill>
              </a:rPr>
              <a:t>proto-eukaryotic cell </a:t>
            </a:r>
            <a:r>
              <a:rPr lang="en-US" dirty="0" smtClean="0"/>
              <a:t>that lacked some organelles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3- gene reduction occurred and loss of free living ability . </a:t>
            </a:r>
          </a:p>
          <a:p>
            <a:r>
              <a:rPr lang="en-US" dirty="0" smtClean="0"/>
              <a:t>4-Lack glycolytic pathway ,do not use glucose as energy source . Oxidize glutamate and TCA cycle intermediates (e.g., succinate) .Take up and use ATP and other materials from host cell.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11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Q)Describe </a:t>
            </a:r>
            <a:r>
              <a:rPr lang="en-US" b="1" dirty="0" err="1" smtClean="0">
                <a:solidFill>
                  <a:srgbClr val="7030A0"/>
                </a:solidFill>
              </a:rPr>
              <a:t>protoeukaryotic</a:t>
            </a:r>
            <a:r>
              <a:rPr lang="en-US" b="1" dirty="0" smtClean="0">
                <a:solidFill>
                  <a:srgbClr val="7030A0"/>
                </a:solidFill>
              </a:rPr>
              <a:t> cell?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486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means that a proto-eukaryote cell (FECA) was first developed, which emerged from the </a:t>
            </a:r>
            <a:r>
              <a:rPr lang="en-US" dirty="0" err="1" smtClean="0">
                <a:solidFill>
                  <a:srgbClr val="FF0000"/>
                </a:solidFill>
              </a:rPr>
              <a:t>archaea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lineage</a:t>
            </a:r>
            <a:r>
              <a:rPr lang="en-US" dirty="0"/>
              <a:t>. These cells independently acquired most of the cell complexities found in the eukaryote cells, such as the endomembrane system and the cytoskeleton</a:t>
            </a:r>
            <a:r>
              <a:rPr lang="en-US" dirty="0">
                <a:solidFill>
                  <a:srgbClr val="FF0000"/>
                </a:solidFill>
              </a:rPr>
              <a:t>, but lack mitochondria.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3429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211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782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</a:rPr>
              <a:t>Scientific </a:t>
            </a:r>
            <a:r>
              <a:rPr lang="en-US" sz="4000" b="1" dirty="0" smtClean="0">
                <a:solidFill>
                  <a:srgbClr val="FF0000"/>
                </a:solidFill>
              </a:rPr>
              <a:t>classification of Genus</a:t>
            </a:r>
            <a:r>
              <a:rPr lang="en-US" sz="4000" b="1" dirty="0">
                <a:solidFill>
                  <a:srgbClr val="FF0000"/>
                </a:solidFill>
              </a:rPr>
              <a:t>: Rickettsia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r>
              <a:rPr lang="en-US" dirty="0" smtClean="0"/>
              <a:t>Domain: Bacteria</a:t>
            </a:r>
          </a:p>
          <a:p>
            <a:r>
              <a:rPr lang="en-US" dirty="0" smtClean="0"/>
              <a:t>Phylum : </a:t>
            </a:r>
            <a:r>
              <a:rPr lang="en-US" dirty="0" err="1" smtClean="0"/>
              <a:t>Proteobacteria</a:t>
            </a:r>
            <a:endParaRPr lang="en-US" dirty="0" smtClean="0"/>
          </a:p>
          <a:p>
            <a:r>
              <a:rPr lang="en-US" dirty="0" smtClean="0"/>
              <a:t>Class: </a:t>
            </a:r>
            <a:r>
              <a:rPr lang="en-US" dirty="0" err="1" smtClean="0"/>
              <a:t>Alphaproteobacteria</a:t>
            </a:r>
            <a:endParaRPr lang="en-US" dirty="0" smtClean="0"/>
          </a:p>
          <a:p>
            <a:r>
              <a:rPr lang="en-US" dirty="0" smtClean="0"/>
              <a:t>Order: </a:t>
            </a:r>
            <a:r>
              <a:rPr lang="en-US" dirty="0" err="1" smtClean="0"/>
              <a:t>Rickettsiales</a:t>
            </a:r>
            <a:endParaRPr lang="en-US" dirty="0" smtClean="0"/>
          </a:p>
          <a:p>
            <a:r>
              <a:rPr lang="en-US" dirty="0" smtClean="0"/>
              <a:t>Family: </a:t>
            </a:r>
            <a:r>
              <a:rPr lang="en-US" dirty="0" err="1" smtClean="0"/>
              <a:t>Rickettsiaceae</a:t>
            </a:r>
            <a:endParaRPr lang="en-US" dirty="0" smtClean="0"/>
          </a:p>
          <a:p>
            <a:r>
              <a:rPr lang="en-US" dirty="0" smtClean="0"/>
              <a:t>Genus: Rickettsia</a:t>
            </a:r>
          </a:p>
          <a:p>
            <a:r>
              <a:rPr lang="en-US" dirty="0" smtClean="0"/>
              <a:t>Species: R. </a:t>
            </a:r>
            <a:r>
              <a:rPr lang="en-US" dirty="0" err="1" smtClean="0"/>
              <a:t>typhi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12776"/>
            <a:ext cx="345638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06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Rickettsia </a:t>
            </a:r>
            <a:r>
              <a:rPr lang="en-US" i="1" dirty="0" err="1"/>
              <a:t>rickettsii</a:t>
            </a:r>
            <a:r>
              <a:rPr lang="en-US" i="1" dirty="0"/>
              <a:t>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44745"/>
            <a:ext cx="8153400" cy="536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774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Important pathogens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964488" cy="5616624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FF0000"/>
                </a:solidFill>
              </a:rPr>
              <a:t>Rickettsia </a:t>
            </a:r>
            <a:r>
              <a:rPr lang="en-US" i="1" dirty="0" err="1" smtClean="0">
                <a:solidFill>
                  <a:srgbClr val="FF0000"/>
                </a:solidFill>
              </a:rPr>
              <a:t>prowazekii</a:t>
            </a:r>
            <a:r>
              <a:rPr lang="en-US" i="1" dirty="0" smtClean="0">
                <a:solidFill>
                  <a:srgbClr val="FF0000"/>
                </a:solidFill>
              </a:rPr>
              <a:t> and Rickettsia </a:t>
            </a:r>
            <a:r>
              <a:rPr lang="en-US" i="1" dirty="0" err="1" smtClean="0">
                <a:solidFill>
                  <a:srgbClr val="FF0000"/>
                </a:solidFill>
              </a:rPr>
              <a:t>typhi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causes typhus fever .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Rickettsia </a:t>
            </a:r>
            <a:r>
              <a:rPr lang="en-US" i="1" dirty="0" err="1" smtClean="0">
                <a:solidFill>
                  <a:srgbClr val="FF0000"/>
                </a:solidFill>
              </a:rPr>
              <a:t>rickettsii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causes Rocky Mountain or Spotted Fever.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3600" b="1" dirty="0" smtClean="0">
                <a:solidFill>
                  <a:srgbClr val="0070C0"/>
                </a:solidFill>
              </a:rPr>
              <a:t>Reproduction</a:t>
            </a:r>
          </a:p>
          <a:p>
            <a:r>
              <a:rPr lang="en-US" dirty="0" smtClean="0"/>
              <a:t>Rickettsia enters host by phagocytosis, escapes </a:t>
            </a:r>
            <a:r>
              <a:rPr lang="en-US" dirty="0" err="1" smtClean="0"/>
              <a:t>phagosome</a:t>
            </a:r>
            <a:r>
              <a:rPr lang="en-US" dirty="0" smtClean="0"/>
              <a:t> and reproduces in cytoplasm causing host cell bursts.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95" y="2780928"/>
            <a:ext cx="5488433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574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Reproduction in Rickettsia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686800" cy="518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89079" y="1514475"/>
            <a:ext cx="45719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67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2-Genus: </a:t>
            </a:r>
            <a:r>
              <a:rPr lang="en-US" b="1" dirty="0" err="1" smtClean="0">
                <a:solidFill>
                  <a:srgbClr val="00B050"/>
                </a:solidFill>
              </a:rPr>
              <a:t>Brucella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9036496" cy="4929411"/>
          </a:xfrm>
        </p:spPr>
        <p:txBody>
          <a:bodyPr/>
          <a:lstStyle/>
          <a:p>
            <a:r>
              <a:rPr lang="en-US" dirty="0" smtClean="0"/>
              <a:t>Important human and animal pathogen ,it is the causative agent of </a:t>
            </a:r>
            <a:r>
              <a:rPr lang="en-US" dirty="0" smtClean="0">
                <a:solidFill>
                  <a:srgbClr val="FF0000"/>
                </a:solidFill>
              </a:rPr>
              <a:t>undulant fever </a:t>
            </a:r>
            <a:r>
              <a:rPr lang="en-US" dirty="0" smtClean="0"/>
              <a:t>zoonosis . This bacterium appear as tiny, faintly </a:t>
            </a:r>
            <a:r>
              <a:rPr lang="en-US" dirty="0" smtClean="0"/>
              <a:t>staining </a:t>
            </a:r>
            <a:r>
              <a:rPr lang="en-US" dirty="0" smtClean="0"/>
              <a:t>Gram -negative </a:t>
            </a:r>
            <a:r>
              <a:rPr lang="en-US" dirty="0" err="1" smtClean="0"/>
              <a:t>coccobacilli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56992"/>
            <a:ext cx="544386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2880320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553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2-Class :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Betaproteobacteria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001419"/>
          </a:xfrm>
        </p:spPr>
        <p:txBody>
          <a:bodyPr/>
          <a:lstStyle/>
          <a:p>
            <a:r>
              <a:rPr lang="en-US" dirty="0" smtClean="0"/>
              <a:t>This group contains 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en-US" dirty="0" smtClean="0"/>
              <a:t> orders and </a:t>
            </a:r>
            <a:r>
              <a:rPr lang="en-US" dirty="0" smtClean="0">
                <a:solidFill>
                  <a:srgbClr val="FF0000"/>
                </a:solidFill>
              </a:rPr>
              <a:t>12</a:t>
            </a:r>
            <a:r>
              <a:rPr lang="en-US" dirty="0" smtClean="0"/>
              <a:t> families ,it is considered metabolically diverse. 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1- Order </a:t>
            </a:r>
            <a:r>
              <a:rPr lang="en-US" b="1" dirty="0" err="1" smtClean="0">
                <a:solidFill>
                  <a:srgbClr val="7030A0"/>
                </a:solidFill>
              </a:rPr>
              <a:t>Neisseriales</a:t>
            </a:r>
            <a:endParaRPr lang="en-US" b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One family only; </a:t>
            </a:r>
            <a:r>
              <a:rPr lang="en-US" dirty="0" err="1" smtClean="0"/>
              <a:t>Neisseriaceae</a:t>
            </a:r>
            <a:r>
              <a:rPr lang="en-US" dirty="0" smtClean="0"/>
              <a:t> including</a:t>
            </a:r>
            <a:r>
              <a:rPr lang="en-US" dirty="0" smtClean="0">
                <a:solidFill>
                  <a:srgbClr val="FF0000"/>
                </a:solidFill>
              </a:rPr>
              <a:t>15</a:t>
            </a:r>
            <a:r>
              <a:rPr lang="en-US" dirty="0" smtClean="0"/>
              <a:t> genera .Members in this family are non -motile, Gram-negative </a:t>
            </a:r>
            <a:r>
              <a:rPr lang="en-US" dirty="0" err="1" smtClean="0"/>
              <a:t>cocci</a:t>
            </a:r>
            <a:r>
              <a:rPr lang="en-US" dirty="0" smtClean="0"/>
              <a:t> most often occur in pairs with adjacent sides flattened may have capsules and fimbriae as well as aerobic </a:t>
            </a:r>
            <a:r>
              <a:rPr lang="en-US" dirty="0" err="1" smtClean="0"/>
              <a:t>chemoorganotrophs</a:t>
            </a:r>
            <a:r>
              <a:rPr lang="en-US" dirty="0" smtClean="0"/>
              <a:t> , oxidase positive and usually catalase positive.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4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Genus :Neisseria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6336704" cy="54726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genus will be explained as a representative genus for the family .</a:t>
            </a:r>
          </a:p>
          <a:p>
            <a:r>
              <a:rPr lang="en-US" dirty="0" smtClean="0"/>
              <a:t>1-it may have capsules and fimbriae .</a:t>
            </a:r>
          </a:p>
          <a:p>
            <a:r>
              <a:rPr lang="en-US" dirty="0" smtClean="0"/>
              <a:t>2- Inhabitants of mucous membranes of mammals </a:t>
            </a:r>
          </a:p>
          <a:p>
            <a:r>
              <a:rPr lang="en-US" dirty="0" smtClean="0"/>
              <a:t>3- some species in this genus are human pathogens like </a:t>
            </a:r>
            <a:r>
              <a:rPr lang="en-US" i="1" dirty="0" smtClean="0">
                <a:solidFill>
                  <a:srgbClr val="FF0000"/>
                </a:solidFill>
              </a:rPr>
              <a:t>Neisseria </a:t>
            </a:r>
            <a:r>
              <a:rPr lang="en-US" i="1" dirty="0" err="1" smtClean="0">
                <a:solidFill>
                  <a:srgbClr val="FF0000"/>
                </a:solidFill>
              </a:rPr>
              <a:t>gonorrhoeae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that causes gonorrhea </a:t>
            </a:r>
            <a:r>
              <a:rPr lang="en-US" dirty="0" smtClean="0"/>
              <a:t>and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Neisseria meningitides</a:t>
            </a:r>
            <a:r>
              <a:rPr lang="en-US" dirty="0" smtClean="0"/>
              <a:t> which </a:t>
            </a:r>
          </a:p>
          <a:p>
            <a:r>
              <a:rPr lang="en-US" dirty="0" smtClean="0"/>
              <a:t>causes meningitis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86200"/>
            <a:ext cx="3048000" cy="297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43000"/>
            <a:ext cx="2362199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129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2- Order :</a:t>
            </a:r>
            <a:r>
              <a:rPr lang="en-US" dirty="0" err="1" smtClean="0">
                <a:solidFill>
                  <a:srgbClr val="7030A0"/>
                </a:solidFill>
              </a:rPr>
              <a:t>Burkholderiales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8867328" cy="4929411"/>
          </a:xfrm>
        </p:spPr>
        <p:txBody>
          <a:bodyPr/>
          <a:lstStyle/>
          <a:p>
            <a:r>
              <a:rPr lang="en-US" dirty="0" smtClean="0"/>
              <a:t>Well –Known genera in this order including ; </a:t>
            </a:r>
            <a:r>
              <a:rPr lang="en-US" dirty="0" err="1" smtClean="0">
                <a:solidFill>
                  <a:srgbClr val="FF0000"/>
                </a:solidFill>
              </a:rPr>
              <a:t>Burkholderia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Bordetella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Sphaerotilus</a:t>
            </a:r>
            <a:r>
              <a:rPr lang="en-US" dirty="0" smtClean="0"/>
              <a:t>, and </a:t>
            </a:r>
            <a:r>
              <a:rPr lang="en-US" dirty="0" err="1" smtClean="0">
                <a:solidFill>
                  <a:srgbClr val="FF0000"/>
                </a:solidFill>
              </a:rPr>
              <a:t>Leptothrix</a:t>
            </a:r>
            <a:r>
              <a:rPr lang="en-US" dirty="0" smtClean="0"/>
              <a:t> . </a:t>
            </a:r>
          </a:p>
          <a:p>
            <a:r>
              <a:rPr lang="en-US" dirty="0" smtClean="0"/>
              <a:t>Some members </a:t>
            </a:r>
            <a:r>
              <a:rPr lang="en-US" dirty="0" smtClean="0">
                <a:solidFill>
                  <a:srgbClr val="FF0000"/>
                </a:solidFill>
              </a:rPr>
              <a:t>have a sheath </a:t>
            </a:r>
            <a:r>
              <a:rPr lang="en-US" dirty="0" smtClean="0"/>
              <a:t>which is hollow tube like structure surrounding chain of cells may contain ferric or manganic oxides , it's functions are:1- attachment to surfaces and</a:t>
            </a:r>
          </a:p>
          <a:p>
            <a:r>
              <a:rPr lang="en-US" dirty="0" smtClean="0"/>
              <a:t>2- obtaining nutrients from slowly running water 3-as well as for cell protection.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42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1- Genus :</a:t>
            </a:r>
            <a:r>
              <a:rPr lang="en-US" b="1" dirty="0" err="1" smtClean="0">
                <a:solidFill>
                  <a:srgbClr val="00B050"/>
                </a:solidFill>
              </a:rPr>
              <a:t>Burkholderia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43000"/>
            <a:ext cx="8807896" cy="49831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Gram-negative, non–spore-forming, straight rods , most motile with single flagellum or polar flagella. Aerobic and </a:t>
            </a:r>
            <a:r>
              <a:rPr lang="en-US" dirty="0" err="1" smtClean="0"/>
              <a:t>mesophilic</a:t>
            </a:r>
            <a:r>
              <a:rPr lang="en-US" dirty="0" smtClean="0"/>
              <a:t>. </a:t>
            </a:r>
            <a:r>
              <a:rPr lang="en-US" dirty="0" err="1" smtClean="0"/>
              <a:t>Nonfermentative</a:t>
            </a:r>
            <a:r>
              <a:rPr lang="en-US" dirty="0" smtClean="0"/>
              <a:t>, </a:t>
            </a:r>
            <a:r>
              <a:rPr lang="en-US" dirty="0" err="1" smtClean="0"/>
              <a:t>chemoorganotrophs</a:t>
            </a:r>
            <a:r>
              <a:rPr lang="en-US" dirty="0" smtClean="0"/>
              <a:t> catalase positive; often oxidase positive , most use poly-</a:t>
            </a:r>
            <a:r>
              <a:rPr lang="el-GR" dirty="0" smtClean="0"/>
              <a:t>β-</a:t>
            </a:r>
            <a:r>
              <a:rPr lang="en-US" dirty="0" err="1" smtClean="0"/>
              <a:t>hydroxybutyrate</a:t>
            </a:r>
            <a:r>
              <a:rPr lang="en-US" dirty="0" smtClean="0"/>
              <a:t> as carbon reserve.</a:t>
            </a:r>
          </a:p>
          <a:p>
            <a:r>
              <a:rPr lang="en-US" dirty="0" smtClean="0"/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Burkholderia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cepacia</a:t>
            </a:r>
            <a:endParaRPr lang="en-US" b="1" i="1" dirty="0" smtClean="0">
              <a:solidFill>
                <a:srgbClr val="FF0000"/>
              </a:solidFill>
            </a:endParaRPr>
          </a:p>
          <a:p>
            <a:r>
              <a:rPr lang="en-US" b="1" i="1" dirty="0" smtClean="0"/>
              <a:t>Degrades &gt;100 organic molecules, very active in recycling organic material. Plant pathogen .Has becomes a major nosocomial pathogen since it constitute particular problem for cystic fibrosis patients.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197422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40635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Scientific </a:t>
            </a:r>
            <a:r>
              <a:rPr lang="en-US" b="1" dirty="0" smtClean="0">
                <a:solidFill>
                  <a:srgbClr val="FF0000"/>
                </a:solidFill>
              </a:rPr>
              <a:t>classification of Genus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b="1" dirty="0" err="1">
                <a:solidFill>
                  <a:srgbClr val="FF0000"/>
                </a:solidFill>
              </a:rPr>
              <a:t>Burkholderia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760640"/>
          </a:xfrm>
        </p:spPr>
        <p:txBody>
          <a:bodyPr/>
          <a:lstStyle/>
          <a:p>
            <a:r>
              <a:rPr lang="en-US" dirty="0" smtClean="0"/>
              <a:t>Domain : Bacteria</a:t>
            </a:r>
          </a:p>
          <a:p>
            <a:r>
              <a:rPr lang="en-US" dirty="0" smtClean="0"/>
              <a:t>Phylum: </a:t>
            </a:r>
            <a:r>
              <a:rPr lang="en-US" dirty="0" err="1" smtClean="0"/>
              <a:t>Proteobacteria</a:t>
            </a:r>
            <a:endParaRPr lang="en-US" dirty="0" smtClean="0"/>
          </a:p>
          <a:p>
            <a:r>
              <a:rPr lang="en-US" dirty="0" smtClean="0"/>
              <a:t>Class : </a:t>
            </a:r>
            <a:r>
              <a:rPr lang="en-US" dirty="0" err="1" smtClean="0"/>
              <a:t>Betaproteobacteria</a:t>
            </a:r>
            <a:endParaRPr lang="en-US" dirty="0" smtClean="0"/>
          </a:p>
          <a:p>
            <a:r>
              <a:rPr lang="en-US" dirty="0" smtClean="0"/>
              <a:t>Order : </a:t>
            </a:r>
            <a:r>
              <a:rPr lang="en-US" dirty="0" err="1" smtClean="0"/>
              <a:t>Burkholderiales</a:t>
            </a:r>
            <a:endParaRPr lang="en-US" dirty="0" smtClean="0"/>
          </a:p>
          <a:p>
            <a:r>
              <a:rPr lang="en-US" dirty="0" smtClean="0"/>
              <a:t>Family: </a:t>
            </a:r>
            <a:r>
              <a:rPr lang="en-US" dirty="0" err="1" smtClean="0"/>
              <a:t>Burkholderiaceae</a:t>
            </a:r>
            <a:endParaRPr lang="en-US" dirty="0" smtClean="0"/>
          </a:p>
          <a:p>
            <a:r>
              <a:rPr lang="en-US" dirty="0" smtClean="0"/>
              <a:t>Genus: </a:t>
            </a:r>
            <a:r>
              <a:rPr lang="en-US" dirty="0" err="1" smtClean="0"/>
              <a:t>Burkholderia</a:t>
            </a:r>
            <a:endParaRPr lang="en-US" dirty="0" smtClean="0"/>
          </a:p>
          <a:p>
            <a:r>
              <a:rPr lang="en-US" dirty="0" smtClean="0"/>
              <a:t>Species: B. </a:t>
            </a:r>
            <a:r>
              <a:rPr lang="en-US" dirty="0" err="1" smtClean="0"/>
              <a:t>cepacia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15273"/>
            <a:ext cx="3491880" cy="1913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45024"/>
            <a:ext cx="3816423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150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2- Genus: </a:t>
            </a:r>
            <a:r>
              <a:rPr lang="en-US" b="1" dirty="0" err="1" smtClean="0">
                <a:solidFill>
                  <a:srgbClr val="00B050"/>
                </a:solidFill>
              </a:rPr>
              <a:t>Bordetella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9036496" cy="4525963"/>
          </a:xfrm>
        </p:spPr>
        <p:txBody>
          <a:bodyPr/>
          <a:lstStyle/>
          <a:p>
            <a:r>
              <a:rPr lang="en-US" dirty="0" smtClean="0"/>
              <a:t>Gram-negative </a:t>
            </a:r>
            <a:r>
              <a:rPr lang="en-US" dirty="0" err="1" smtClean="0"/>
              <a:t>coccobacilli</a:t>
            </a:r>
            <a:r>
              <a:rPr lang="en-US" dirty="0" smtClean="0"/>
              <a:t>, some have capsules. Aerobic </a:t>
            </a:r>
            <a:r>
              <a:rPr lang="en-US" dirty="0" err="1" smtClean="0"/>
              <a:t>chemoorganotrophs</a:t>
            </a:r>
            <a:r>
              <a:rPr lang="en-US" dirty="0" smtClean="0"/>
              <a:t> , metabolism by respiration not fermentation ,require organic sulfur and amino acids for growth. Mammalian parasites that multiply in respiratory epithelial cells, non-motile, encapsulated species ,causing </a:t>
            </a:r>
            <a:r>
              <a:rPr lang="en-US" dirty="0" smtClean="0">
                <a:solidFill>
                  <a:srgbClr val="FF0000"/>
                </a:solidFill>
              </a:rPr>
              <a:t>whooping </a:t>
            </a:r>
            <a:r>
              <a:rPr lang="en-US" dirty="0" smtClean="0">
                <a:solidFill>
                  <a:srgbClr val="FF0000"/>
                </a:solidFill>
              </a:rPr>
              <a:t>cough </a:t>
            </a:r>
            <a:r>
              <a:rPr lang="en-US" dirty="0" smtClean="0">
                <a:solidFill>
                  <a:srgbClr val="FF0000"/>
                </a:solidFill>
              </a:rPr>
              <a:t>and kennel </a:t>
            </a:r>
            <a:r>
              <a:rPr lang="en-US" dirty="0" smtClean="0">
                <a:solidFill>
                  <a:srgbClr val="FF0000"/>
                </a:solidFill>
              </a:rPr>
              <a:t>cough.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531432"/>
            <a:ext cx="6120680" cy="232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536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3- Class :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Gammaproteobacteria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867328" cy="500141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Largest subgroup of </a:t>
            </a:r>
            <a:r>
              <a:rPr lang="en-US" sz="3600" dirty="0" err="1" smtClean="0"/>
              <a:t>Proteobacteria</a:t>
            </a:r>
            <a:r>
              <a:rPr lang="en-US" sz="3600" dirty="0" smtClean="0"/>
              <a:t> contains </a:t>
            </a:r>
            <a:r>
              <a:rPr lang="en-US" sz="3600" dirty="0" smtClean="0">
                <a:solidFill>
                  <a:srgbClr val="FF0000"/>
                </a:solidFill>
              </a:rPr>
              <a:t>14 </a:t>
            </a:r>
            <a:r>
              <a:rPr lang="en-US" sz="3600" dirty="0" smtClean="0"/>
              <a:t>orders and </a:t>
            </a:r>
            <a:r>
              <a:rPr lang="en-US" sz="3600" dirty="0" smtClean="0">
                <a:solidFill>
                  <a:srgbClr val="FF0000"/>
                </a:solidFill>
              </a:rPr>
              <a:t>28</a:t>
            </a:r>
            <a:r>
              <a:rPr lang="en-US" sz="3600" dirty="0" smtClean="0"/>
              <a:t> families 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1-Very </a:t>
            </a:r>
            <a:r>
              <a:rPr lang="en-US" sz="3600" dirty="0" smtClean="0"/>
              <a:t>diverse physiological types some are </a:t>
            </a:r>
            <a:r>
              <a:rPr lang="en-US" sz="3600" dirty="0" err="1" smtClean="0"/>
              <a:t>chemoorganotrophs</a:t>
            </a:r>
            <a:r>
              <a:rPr lang="en-US" sz="3600" dirty="0" smtClean="0"/>
              <a:t> , others are </a:t>
            </a:r>
            <a:r>
              <a:rPr lang="en-US" sz="3600" dirty="0" err="1" smtClean="0"/>
              <a:t>photolithotrophs</a:t>
            </a:r>
            <a:r>
              <a:rPr lang="en-US" sz="3600" dirty="0" smtClean="0"/>
              <a:t>, or </a:t>
            </a:r>
            <a:r>
              <a:rPr lang="en-US" sz="3600" dirty="0" err="1" smtClean="0"/>
              <a:t>chemolithotrophs</a:t>
            </a:r>
            <a:r>
              <a:rPr lang="en-US" sz="3600" dirty="0" smtClean="0"/>
              <a:t> , as well as </a:t>
            </a:r>
            <a:r>
              <a:rPr lang="en-US" sz="3600" dirty="0" err="1" smtClean="0"/>
              <a:t>methylotrophs</a:t>
            </a:r>
            <a:r>
              <a:rPr lang="en-US" sz="3600" dirty="0" smtClean="0"/>
              <a:t> </a:t>
            </a:r>
            <a:r>
              <a:rPr lang="en-US" sz="3600" dirty="0"/>
              <a:t>.</a:t>
            </a:r>
            <a:r>
              <a:rPr lang="en-US" sz="3600" dirty="0" smtClean="0"/>
              <a:t> </a:t>
            </a:r>
          </a:p>
          <a:p>
            <a:r>
              <a:rPr lang="en-US" sz="3600" dirty="0" smtClean="0"/>
              <a:t>2-aerobic </a:t>
            </a:r>
            <a:r>
              <a:rPr lang="en-US" sz="3600" dirty="0" smtClean="0"/>
              <a:t>and anaerobic 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3-</a:t>
            </a:r>
            <a:r>
              <a:rPr lang="en-US" sz="3600" dirty="0" smtClean="0"/>
              <a:t> </a:t>
            </a:r>
            <a:r>
              <a:rPr lang="en-US" sz="3600" dirty="0" smtClean="0"/>
              <a:t>Many deeply </a:t>
            </a:r>
            <a:r>
              <a:rPr lang="en-US" sz="3600" dirty="0" smtClean="0"/>
              <a:t>branching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7957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1-Order: </a:t>
            </a:r>
            <a:r>
              <a:rPr lang="en-US" dirty="0" err="1" smtClean="0">
                <a:solidFill>
                  <a:srgbClr val="7030A0"/>
                </a:solidFill>
              </a:rPr>
              <a:t>Pseudomonadales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/>
          <a:lstStyle/>
          <a:p>
            <a:r>
              <a:rPr lang="en-US" dirty="0" smtClean="0"/>
              <a:t>The typical family is </a:t>
            </a:r>
            <a:r>
              <a:rPr lang="en-US" dirty="0" err="1" smtClean="0"/>
              <a:t>Pseudomonadaceae</a:t>
            </a:r>
            <a:r>
              <a:rPr lang="en-US" dirty="0" smtClean="0"/>
              <a:t> and Pseudomonas is the most important genus in the order </a:t>
            </a:r>
            <a:r>
              <a:rPr lang="en-US" dirty="0" err="1" smtClean="0"/>
              <a:t>Pseudomonadales</a:t>
            </a:r>
            <a:r>
              <a:rPr lang="en-US" dirty="0" smtClean="0"/>
              <a:t> it is </a:t>
            </a:r>
            <a:r>
              <a:rPr lang="en-US" dirty="0" err="1" smtClean="0"/>
              <a:t>heterogenous</a:t>
            </a:r>
            <a:r>
              <a:rPr lang="en-US" dirty="0" smtClean="0"/>
              <a:t> as it is includes </a:t>
            </a:r>
            <a:r>
              <a:rPr lang="en-US" dirty="0" smtClean="0">
                <a:solidFill>
                  <a:srgbClr val="FF0000"/>
                </a:solidFill>
              </a:rPr>
              <a:t>60 </a:t>
            </a:r>
            <a:r>
              <a:rPr lang="en-US" dirty="0" smtClean="0"/>
              <a:t>species .</a:t>
            </a:r>
          </a:p>
          <a:p>
            <a:r>
              <a:rPr lang="en-US" dirty="0" smtClean="0"/>
              <a:t>1-Gram-negative straight or slightly curved rods (0.5 - 1.0 )</a:t>
            </a:r>
            <a:r>
              <a:rPr lang="en-US" dirty="0" err="1" smtClean="0"/>
              <a:t>μm</a:t>
            </a:r>
            <a:r>
              <a:rPr lang="en-US" dirty="0" smtClean="0"/>
              <a:t> by (1.5 - 5.0 )</a:t>
            </a:r>
            <a:r>
              <a:rPr lang="en-US" dirty="0" err="1" smtClean="0"/>
              <a:t>μm</a:t>
            </a:r>
            <a:r>
              <a:rPr lang="en-US" dirty="0" smtClean="0"/>
              <a:t> in length .</a:t>
            </a:r>
          </a:p>
          <a:p>
            <a:r>
              <a:rPr lang="en-US" dirty="0" smtClean="0"/>
              <a:t>2-motile by one or several polar flagella .</a:t>
            </a:r>
          </a:p>
          <a:p>
            <a:r>
              <a:rPr lang="en-US" dirty="0" smtClean="0"/>
              <a:t>3-lack </a:t>
            </a:r>
            <a:r>
              <a:rPr lang="en-US" dirty="0" err="1" smtClean="0"/>
              <a:t>prosthecae</a:t>
            </a:r>
            <a:r>
              <a:rPr lang="en-US" dirty="0" smtClean="0"/>
              <a:t> or sheaths.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341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Genus :Pseudomonas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4929411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Chemoheterotrophs</a:t>
            </a:r>
            <a:r>
              <a:rPr lang="en-US" dirty="0" smtClean="0"/>
              <a:t> with respiratory metabolism, usually use oxygen as electron acceptor , sometimes use nitrate as electron acceptor , have functional TCA cycle , most hexoses are degraded by </a:t>
            </a:r>
            <a:r>
              <a:rPr lang="en-US" dirty="0" err="1" smtClean="0"/>
              <a:t>Entner-Duodoroff</a:t>
            </a:r>
            <a:r>
              <a:rPr lang="en-US" dirty="0" smtClean="0"/>
              <a:t> pathway.</a:t>
            </a:r>
          </a:p>
          <a:p>
            <a:r>
              <a:rPr lang="en-US" sz="4200" dirty="0" smtClean="0">
                <a:solidFill>
                  <a:srgbClr val="FF0000"/>
                </a:solidFill>
              </a:rPr>
              <a:t>Scientific classification</a:t>
            </a:r>
          </a:p>
          <a:p>
            <a:r>
              <a:rPr lang="en-US" dirty="0" smtClean="0"/>
              <a:t>Domain: Bacteria</a:t>
            </a:r>
          </a:p>
          <a:p>
            <a:r>
              <a:rPr lang="en-US" dirty="0" smtClean="0"/>
              <a:t>Phylum: </a:t>
            </a:r>
            <a:r>
              <a:rPr lang="en-US" dirty="0" err="1" smtClean="0"/>
              <a:t>Proteobacteria</a:t>
            </a:r>
            <a:endParaRPr lang="en-US" dirty="0" smtClean="0"/>
          </a:p>
          <a:p>
            <a:r>
              <a:rPr lang="en-US" dirty="0" smtClean="0"/>
              <a:t>Class : </a:t>
            </a:r>
            <a:r>
              <a:rPr lang="en-US" dirty="0" err="1" smtClean="0"/>
              <a:t>Gammaproteobacteria</a:t>
            </a:r>
            <a:endParaRPr lang="en-US" dirty="0" smtClean="0"/>
          </a:p>
          <a:p>
            <a:r>
              <a:rPr lang="en-US" dirty="0" smtClean="0"/>
              <a:t>Order : </a:t>
            </a:r>
            <a:r>
              <a:rPr lang="en-US" dirty="0" err="1" smtClean="0"/>
              <a:t>Pseudomonadales</a:t>
            </a:r>
            <a:endParaRPr lang="en-US" dirty="0" smtClean="0"/>
          </a:p>
          <a:p>
            <a:r>
              <a:rPr lang="en-US" dirty="0" smtClean="0"/>
              <a:t>Family : </a:t>
            </a:r>
            <a:r>
              <a:rPr lang="en-US" dirty="0" err="1" smtClean="0"/>
              <a:t>Pseudmonadaceae</a:t>
            </a:r>
            <a:endParaRPr lang="en-US" dirty="0" smtClean="0"/>
          </a:p>
          <a:p>
            <a:r>
              <a:rPr lang="en-US" dirty="0" smtClean="0"/>
              <a:t>Genus : Pseudomonas</a:t>
            </a:r>
          </a:p>
          <a:p>
            <a:r>
              <a:rPr lang="en-US" dirty="0" smtClean="0"/>
              <a:t>Species :P. </a:t>
            </a:r>
            <a:r>
              <a:rPr lang="en-US" dirty="0" err="1" smtClean="0"/>
              <a:t>aeruginosa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36724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9160"/>
            <a:ext cx="4032448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315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Entner-Duodoroff</a:t>
            </a:r>
            <a:r>
              <a:rPr lang="en-US" dirty="0"/>
              <a:t> pathway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3352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8768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711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Importance </a:t>
            </a:r>
            <a:r>
              <a:rPr lang="en-US" dirty="0" smtClean="0">
                <a:solidFill>
                  <a:srgbClr val="FF0000"/>
                </a:solidFill>
              </a:rPr>
              <a:t>of Pseudomonads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5544616"/>
          </a:xfrm>
        </p:spPr>
        <p:txBody>
          <a:bodyPr/>
          <a:lstStyle/>
          <a:p>
            <a:r>
              <a:rPr lang="en-US" dirty="0" smtClean="0"/>
              <a:t>1-Degrade wide variety of organic molecules</a:t>
            </a:r>
          </a:p>
          <a:p>
            <a:r>
              <a:rPr lang="en-US" dirty="0" smtClean="0"/>
              <a:t>2-Mineralization: microbial breakdown of organic materials to inorganic substrates</a:t>
            </a:r>
          </a:p>
          <a:p>
            <a:r>
              <a:rPr lang="en-US" dirty="0" smtClean="0"/>
              <a:t>3-Important experimental subjects</a:t>
            </a:r>
          </a:p>
          <a:p>
            <a:r>
              <a:rPr lang="en-US" dirty="0" smtClean="0"/>
              <a:t>4-Some are major animal and plant pathogens</a:t>
            </a:r>
          </a:p>
          <a:p>
            <a:r>
              <a:rPr lang="en-US" dirty="0" smtClean="0"/>
              <a:t>5.Some cause spoilage of refrigerated food because can grow at 4°C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797152"/>
            <a:ext cx="4139951" cy="20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189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Thank You</a:t>
            </a:r>
            <a:endParaRPr lang="en-US" sz="60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2" y="1340768"/>
            <a:ext cx="5702176" cy="339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2776"/>
            <a:ext cx="349187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7807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1133</Words>
  <Application>Microsoft Office PowerPoint</Application>
  <PresentationFormat>On-screen Show (4:3)</PresentationFormat>
  <Paragraphs>108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19</vt:i4>
      </vt:variant>
      <vt:variant>
        <vt:lpstr>Slide Titles</vt:lpstr>
      </vt:variant>
      <vt:variant>
        <vt:i4>25</vt:i4>
      </vt:variant>
    </vt:vector>
  </HeadingPairs>
  <TitlesOfParts>
    <vt:vector size="44" baseType="lpstr">
      <vt:lpstr>1_Office Theme</vt:lpstr>
      <vt:lpstr>2_Office Theme</vt:lpstr>
      <vt:lpstr>3_Office Theme</vt:lpstr>
      <vt:lpstr>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17_Office Theme</vt:lpstr>
      <vt:lpstr>18_Office Theme</vt:lpstr>
      <vt:lpstr>19_Office Theme</vt:lpstr>
      <vt:lpstr>20_Office Theme</vt:lpstr>
      <vt:lpstr>بسم الله الرحمن الرحيم</vt:lpstr>
      <vt:lpstr>The Phylum: Proteobacteria</vt:lpstr>
      <vt:lpstr>PowerPoint Presentation</vt:lpstr>
      <vt:lpstr>1-Class :Alphaproteobacteria</vt:lpstr>
      <vt:lpstr>PowerPoint Presentation</vt:lpstr>
      <vt:lpstr>PowerPoint Presentation</vt:lpstr>
      <vt:lpstr>Genus :Rickettsia</vt:lpstr>
      <vt:lpstr>Q)Describe protoeukaryotic cell?</vt:lpstr>
      <vt:lpstr>Scientific classification of Genus: Rickettsia  </vt:lpstr>
      <vt:lpstr>Rickettsia rickettsii </vt:lpstr>
      <vt:lpstr>Important pathogens</vt:lpstr>
      <vt:lpstr>Reproduction in Rickettsia </vt:lpstr>
      <vt:lpstr>2-Genus: Brucella</vt:lpstr>
      <vt:lpstr>2-Class :Betaproteobacteria</vt:lpstr>
      <vt:lpstr>Genus :Neisseria</vt:lpstr>
      <vt:lpstr>2- Order :Burkholderiales</vt:lpstr>
      <vt:lpstr>1- Genus :Burkholderia</vt:lpstr>
      <vt:lpstr>Scientific classification of Genus: Burkholderia </vt:lpstr>
      <vt:lpstr>2- Genus: Bordetella</vt:lpstr>
      <vt:lpstr>3- Class :Gammaproteobacteria</vt:lpstr>
      <vt:lpstr>1-Order: Pseudomonadales</vt:lpstr>
      <vt:lpstr>Genus :Pseudomonas</vt:lpstr>
      <vt:lpstr>Entner-Duodoroff pathway</vt:lpstr>
      <vt:lpstr>Importance of Pseudomonads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Spoilage of Speciﬁc Food Groups </dc:title>
  <dc:creator>user</dc:creator>
  <cp:lastModifiedBy>Dr.Sawsan</cp:lastModifiedBy>
  <cp:revision>59</cp:revision>
  <dcterms:created xsi:type="dcterms:W3CDTF">2006-08-16T00:00:00Z</dcterms:created>
  <dcterms:modified xsi:type="dcterms:W3CDTF">2025-04-01T21:53:20Z</dcterms:modified>
</cp:coreProperties>
</file>