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29" r:id="rId3"/>
    <p:sldId id="311" r:id="rId4"/>
    <p:sldId id="312" r:id="rId5"/>
    <p:sldId id="313" r:id="rId6"/>
    <p:sldId id="33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32" r:id="rId20"/>
    <p:sldId id="326" r:id="rId21"/>
    <p:sldId id="330" r:id="rId22"/>
    <p:sldId id="327" r:id="rId23"/>
    <p:sldId id="331" r:id="rId24"/>
    <p:sldId id="328" r:id="rId25"/>
    <p:sldId id="30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9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D28AFE-6059-4522-91C3-7FEC9F79743F}" type="datetimeFigureOut">
              <a:rPr lang="en-US" smtClean="0"/>
              <a:t>4/20/2025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3150D3-591C-4C2D-A509-A87BD2F1617F}" type="slidenum">
              <a:rPr lang="en-US" smtClean="0"/>
              <a:t>‹#›</a:t>
            </a:fld>
            <a:endParaRPr lang="en-US"/>
          </a:p>
        </p:txBody>
      </p:sp>
    </p:spTree>
    <p:extLst>
      <p:ext uri="{BB962C8B-B14F-4D97-AF65-F5344CB8AC3E}">
        <p14:creationId xmlns:p14="http://schemas.microsoft.com/office/powerpoint/2010/main" val="309997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863150D3-591C-4C2D-A509-A87BD2F1617F}" type="slidenum">
              <a:rPr lang="en-US" smtClean="0"/>
              <a:t>14</a:t>
            </a:fld>
            <a:endParaRPr lang="en-US"/>
          </a:p>
        </p:txBody>
      </p:sp>
    </p:spTree>
    <p:extLst>
      <p:ext uri="{BB962C8B-B14F-4D97-AF65-F5344CB8AC3E}">
        <p14:creationId xmlns:p14="http://schemas.microsoft.com/office/powerpoint/2010/main" val="3177445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8001000" cy="2228851"/>
          </a:xfrm>
        </p:spPr>
        <p:txBody>
          <a:bodyPr>
            <a:normAutofit fontScale="90000"/>
          </a:bodyPr>
          <a:lstStyle/>
          <a:p>
            <a:r>
              <a:rPr lang="ar-IQ" b="1" dirty="0" smtClean="0">
                <a:solidFill>
                  <a:srgbClr val="0070C0"/>
                </a:solidFill>
              </a:rPr>
              <a:t>بسم الله الرحمن الرحيم</a:t>
            </a:r>
            <a:r>
              <a:rPr lang="en-US" b="1" dirty="0" smtClean="0">
                <a:solidFill>
                  <a:srgbClr val="0070C0"/>
                </a:solidFill>
              </a:rPr>
              <a:t/>
            </a:r>
            <a:br>
              <a:rPr lang="en-US" b="1" dirty="0" smtClean="0">
                <a:solidFill>
                  <a:srgbClr val="0070C0"/>
                </a:solidFill>
              </a:rPr>
            </a:br>
            <a:r>
              <a:rPr lang="en-US" b="1" dirty="0" smtClean="0">
                <a:solidFill>
                  <a:srgbClr val="0070C0"/>
                </a:solidFill>
              </a:rPr>
              <a:t>Lecture-8–</a:t>
            </a:r>
            <a:br>
              <a:rPr lang="en-US" b="1" dirty="0" smtClean="0">
                <a:solidFill>
                  <a:srgbClr val="0070C0"/>
                </a:solidFill>
              </a:rPr>
            </a:br>
            <a:r>
              <a:rPr lang="en-US" b="1" dirty="0" smtClean="0">
                <a:solidFill>
                  <a:srgbClr val="0070C0"/>
                </a:solidFill>
              </a:rPr>
              <a:t>2025</a:t>
            </a:r>
            <a:r>
              <a:rPr lang="en-US" dirty="0" smtClean="0"/>
              <a:t/>
            </a:r>
            <a:br>
              <a:rPr lang="en-US" dirty="0" smtClean="0"/>
            </a:br>
            <a:r>
              <a:rPr lang="en-US" dirty="0" smtClean="0"/>
              <a:t>Bacterial taxonomy</a:t>
            </a:r>
            <a:br>
              <a:rPr lang="en-US" dirty="0" smtClean="0"/>
            </a:br>
            <a:r>
              <a:rPr lang="en-US" dirty="0">
                <a:solidFill>
                  <a:srgbClr val="FF0000"/>
                </a:solidFill>
              </a:rPr>
              <a:t>Phylum </a:t>
            </a:r>
            <a:r>
              <a:rPr lang="en-US" dirty="0" smtClean="0">
                <a:solidFill>
                  <a:srgbClr val="FF0000"/>
                </a:solidFill>
              </a:rPr>
              <a:t>:</a:t>
            </a:r>
            <a:r>
              <a:rPr lang="en-US" dirty="0" err="1" smtClean="0">
                <a:solidFill>
                  <a:srgbClr val="FF0000"/>
                </a:solidFill>
              </a:rPr>
              <a:t>Firmicutes</a:t>
            </a:r>
            <a:r>
              <a:rPr lang="en-US" dirty="0" smtClean="0">
                <a:solidFill>
                  <a:srgbClr val="FF0000"/>
                </a:solidFill>
              </a:rPr>
              <a:t/>
            </a:r>
            <a:br>
              <a:rPr lang="en-US" dirty="0" smtClean="0">
                <a:solidFill>
                  <a:srgbClr val="FF0000"/>
                </a:solidFill>
              </a:rPr>
            </a:br>
            <a:r>
              <a:rPr lang="en-US" dirty="0"/>
              <a:t/>
            </a:r>
            <a:br>
              <a:rPr lang="en-US" dirty="0"/>
            </a:br>
            <a:endParaRPr lang="ar-IQ" dirty="0"/>
          </a:p>
        </p:txBody>
      </p:sp>
      <p:sp>
        <p:nvSpPr>
          <p:cNvPr id="3" name="Subtitle 2"/>
          <p:cNvSpPr>
            <a:spLocks noGrp="1"/>
          </p:cNvSpPr>
          <p:nvPr>
            <p:ph type="subTitle" idx="1"/>
          </p:nvPr>
        </p:nvSpPr>
        <p:spPr>
          <a:xfrm>
            <a:off x="10363200" y="3886200"/>
            <a:ext cx="152400" cy="1752600"/>
          </a:xfrm>
        </p:spPr>
        <p:txBody>
          <a:bodyPr/>
          <a:lstStyle/>
          <a:p>
            <a:endParaRPr lang="ar-IQ"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267200"/>
            <a:ext cx="2743199"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95800"/>
            <a:ext cx="5805489"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426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50"/>
                </a:solidFill>
              </a:rPr>
              <a:t>The phylum </a:t>
            </a:r>
            <a:r>
              <a:rPr lang="en-US" b="1" dirty="0" err="1">
                <a:solidFill>
                  <a:srgbClr val="00B050"/>
                </a:solidFill>
              </a:rPr>
              <a:t>Firmicutes</a:t>
            </a:r>
            <a:r>
              <a:rPr lang="en-US" b="1" dirty="0">
                <a:solidFill>
                  <a:srgbClr val="00B050"/>
                </a:solidFill>
              </a:rPr>
              <a:t> </a:t>
            </a:r>
          </a:p>
        </p:txBody>
      </p:sp>
      <p:sp>
        <p:nvSpPr>
          <p:cNvPr id="3" name="Content Placeholder 2"/>
          <p:cNvSpPr>
            <a:spLocks noGrp="1"/>
          </p:cNvSpPr>
          <p:nvPr>
            <p:ph idx="1"/>
          </p:nvPr>
        </p:nvSpPr>
        <p:spPr/>
        <p:txBody>
          <a:bodyPr>
            <a:normAutofit lnSpcReduction="10000"/>
          </a:bodyPr>
          <a:lstStyle/>
          <a:p>
            <a:r>
              <a:rPr lang="en-US" dirty="0" smtClean="0"/>
              <a:t>The </a:t>
            </a:r>
            <a:r>
              <a:rPr lang="en-US" dirty="0"/>
              <a:t>phylum </a:t>
            </a:r>
            <a:r>
              <a:rPr lang="en-US" dirty="0" err="1"/>
              <a:t>Firmicutes</a:t>
            </a:r>
            <a:r>
              <a:rPr lang="en-US" dirty="0"/>
              <a:t> is a collection of Gram-positive, spore-forming, obligate anaerobes and </a:t>
            </a:r>
            <a:r>
              <a:rPr lang="en-US" dirty="0" err="1"/>
              <a:t>cocci</a:t>
            </a:r>
            <a:r>
              <a:rPr lang="en-US" dirty="0"/>
              <a:t>- or rod-shaped bacteria, including the </a:t>
            </a:r>
            <a:r>
              <a:rPr lang="en-US" dirty="0" err="1"/>
              <a:t>Enterococcaceae</a:t>
            </a:r>
            <a:r>
              <a:rPr lang="en-US" dirty="0"/>
              <a:t> and </a:t>
            </a:r>
            <a:r>
              <a:rPr lang="en-US" dirty="0" err="1"/>
              <a:t>Lactobacillaceae</a:t>
            </a:r>
            <a:r>
              <a:rPr lang="en-US" dirty="0"/>
              <a:t> families </a:t>
            </a:r>
            <a:r>
              <a:rPr lang="en-US" dirty="0" smtClean="0"/>
              <a:t>and many other families.</a:t>
            </a:r>
          </a:p>
          <a:p>
            <a:r>
              <a:rPr lang="en-US" dirty="0" err="1" smtClean="0"/>
              <a:t>Firmicutes</a:t>
            </a:r>
            <a:r>
              <a:rPr lang="en-US" dirty="0" smtClean="0"/>
              <a:t> </a:t>
            </a:r>
            <a:r>
              <a:rPr lang="en-US" dirty="0"/>
              <a:t>(Latin: </a:t>
            </a:r>
            <a:r>
              <a:rPr lang="en-US" dirty="0" err="1"/>
              <a:t>firmus</a:t>
            </a:r>
            <a:r>
              <a:rPr lang="en-US" dirty="0"/>
              <a:t> = strong, and cutis = skin, referring to the cell wall ) are a phylum of bacteria, most of which have Gram-positive cell wall structure. </a:t>
            </a:r>
          </a:p>
          <a:p>
            <a:endParaRPr lang="en-US" dirty="0"/>
          </a:p>
        </p:txBody>
      </p:sp>
    </p:spTree>
    <p:extLst>
      <p:ext uri="{BB962C8B-B14F-4D97-AF65-F5344CB8AC3E}">
        <p14:creationId xmlns:p14="http://schemas.microsoft.com/office/powerpoint/2010/main" val="282595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a:t>The low G + C% Gram-positive bacteria are placed in the phylum </a:t>
            </a:r>
            <a:r>
              <a:rPr lang="en-US" sz="2800" dirty="0" err="1"/>
              <a:t>Firmicutes</a:t>
            </a:r>
            <a:r>
              <a:rPr lang="en-US" sz="2800" dirty="0"/>
              <a:t> (</a:t>
            </a:r>
            <a:r>
              <a:rPr lang="en-US" sz="2800" dirty="0" err="1" smtClean="0"/>
              <a:t>Fig.below</a:t>
            </a:r>
            <a:r>
              <a:rPr lang="en-US" sz="2800" dirty="0" smtClean="0"/>
              <a:t>):</a:t>
            </a:r>
            <a:endParaRPr lang="en-US" sz="2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83919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75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546080" y="274638"/>
            <a:ext cx="45719" cy="1143000"/>
          </a:xfrm>
        </p:spPr>
        <p:txBody>
          <a:bodyPr/>
          <a:lstStyle/>
          <a:p>
            <a:endParaRPr lang="en-US" dirty="0"/>
          </a:p>
        </p:txBody>
      </p:sp>
      <p:sp>
        <p:nvSpPr>
          <p:cNvPr id="3" name="Content Placeholder 2"/>
          <p:cNvSpPr>
            <a:spLocks noGrp="1"/>
          </p:cNvSpPr>
          <p:nvPr>
            <p:ph idx="1"/>
          </p:nvPr>
        </p:nvSpPr>
        <p:spPr>
          <a:xfrm>
            <a:off x="76200" y="76200"/>
            <a:ext cx="9067800" cy="6049963"/>
          </a:xfrm>
        </p:spPr>
        <p:txBody>
          <a:bodyPr/>
          <a:lstStyle/>
          <a:p>
            <a:r>
              <a:rPr lang="en-US" dirty="0" err="1"/>
              <a:t>Firmicutes</a:t>
            </a:r>
            <a:r>
              <a:rPr lang="en-US" dirty="0"/>
              <a:t> is divided into two </a:t>
            </a:r>
            <a:r>
              <a:rPr lang="en-US" dirty="0" smtClean="0"/>
              <a:t>classes:</a:t>
            </a:r>
            <a:r>
              <a:rPr lang="en-US" b="1" dirty="0" smtClean="0">
                <a:solidFill>
                  <a:srgbClr val="7030A0"/>
                </a:solidFill>
              </a:rPr>
              <a:t>1- </a:t>
            </a:r>
            <a:r>
              <a:rPr lang="en-US" b="1" dirty="0">
                <a:solidFill>
                  <a:srgbClr val="7030A0"/>
                </a:solidFill>
              </a:rPr>
              <a:t>Clostridia and </a:t>
            </a:r>
            <a:r>
              <a:rPr lang="en-US" b="1" dirty="0" smtClean="0">
                <a:solidFill>
                  <a:srgbClr val="7030A0"/>
                </a:solidFill>
              </a:rPr>
              <a:t>2-Bacilli</a:t>
            </a:r>
            <a:r>
              <a:rPr lang="en-US" dirty="0" smtClean="0"/>
              <a:t>,</a:t>
            </a:r>
          </a:p>
          <a:p>
            <a:r>
              <a:rPr lang="en-US" dirty="0" smtClean="0"/>
              <a:t> </a:t>
            </a:r>
            <a:r>
              <a:rPr lang="en-US" b="1" dirty="0">
                <a:solidFill>
                  <a:srgbClr val="7030A0"/>
                </a:solidFill>
              </a:rPr>
              <a:t>Clostridia</a:t>
            </a:r>
            <a:r>
              <a:rPr lang="en-US" dirty="0"/>
              <a:t> are low G + C% endospore-forming bacteria with over 100 </a:t>
            </a:r>
            <a:r>
              <a:rPr lang="en-US" dirty="0" smtClean="0"/>
              <a:t>species</a:t>
            </a:r>
            <a:r>
              <a:rPr lang="en-US" dirty="0"/>
              <a:t>.</a:t>
            </a:r>
            <a:endParaRPr lang="en-US" dirty="0" smtClean="0"/>
          </a:p>
          <a:p>
            <a:r>
              <a:rPr lang="en-US" b="1" dirty="0" smtClean="0">
                <a:solidFill>
                  <a:srgbClr val="FF0000"/>
                </a:solidFill>
              </a:rPr>
              <a:t>Clostridium</a:t>
            </a:r>
            <a:r>
              <a:rPr lang="en-US" dirty="0" smtClean="0"/>
              <a:t> </a:t>
            </a:r>
            <a:r>
              <a:rPr lang="en-US" dirty="0"/>
              <a:t>is the largest genus in the class. It includes obligatory anaerobic ,fermentative ,Gram-positive bacteria that form endospores (</a:t>
            </a:r>
            <a:r>
              <a:rPr lang="en-US" dirty="0" err="1" smtClean="0"/>
              <a:t>Figure.below</a:t>
            </a:r>
            <a:r>
              <a:rPr lang="en-US" dirty="0" smtClean="0"/>
              <a: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2" y="4648200"/>
            <a:ext cx="2957512"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2313" y="4038600"/>
            <a:ext cx="5729287"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857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1-Class: </a:t>
            </a:r>
            <a:r>
              <a:rPr lang="en-US" b="1" dirty="0">
                <a:solidFill>
                  <a:srgbClr val="7030A0"/>
                </a:solidFill>
              </a:rPr>
              <a:t>Clostridia</a:t>
            </a:r>
          </a:p>
        </p:txBody>
      </p:sp>
      <p:sp>
        <p:nvSpPr>
          <p:cNvPr id="3" name="Content Placeholder 2"/>
          <p:cNvSpPr>
            <a:spLocks noGrp="1"/>
          </p:cNvSpPr>
          <p:nvPr>
            <p:ph idx="1"/>
          </p:nvPr>
        </p:nvSpPr>
        <p:spPr>
          <a:xfrm>
            <a:off x="0" y="1143000"/>
            <a:ext cx="9144000" cy="5715000"/>
          </a:xfrm>
        </p:spPr>
        <p:txBody>
          <a:bodyPr>
            <a:normAutofit lnSpcReduction="10000"/>
          </a:bodyPr>
          <a:lstStyle/>
          <a:p>
            <a:r>
              <a:rPr lang="en-US" b="1" dirty="0">
                <a:solidFill>
                  <a:srgbClr val="FF0000"/>
                </a:solidFill>
              </a:rPr>
              <a:t>Genus Clostridium</a:t>
            </a:r>
            <a:r>
              <a:rPr lang="en-US" dirty="0" smtClean="0"/>
              <a:t>:</a:t>
            </a:r>
          </a:p>
          <a:p>
            <a:r>
              <a:rPr lang="en-US" dirty="0" smtClean="0"/>
              <a:t>1- </a:t>
            </a:r>
            <a:r>
              <a:rPr lang="en-US" dirty="0"/>
              <a:t>Members of this genus have great practical </a:t>
            </a:r>
            <a:r>
              <a:rPr lang="en-US" dirty="0" smtClean="0"/>
              <a:t>impact. </a:t>
            </a:r>
            <a:r>
              <a:rPr lang="en-US" dirty="0"/>
              <a:t>Because they are anaerobic and form heat-resistant endospores, they are responsible for many cases of food spoilage, even in canned foods</a:t>
            </a:r>
            <a:r>
              <a:rPr lang="en-US" dirty="0" smtClean="0"/>
              <a:t>.</a:t>
            </a:r>
          </a:p>
          <a:p>
            <a:r>
              <a:rPr lang="en-US" dirty="0" smtClean="0"/>
              <a:t> 2-Clostridia </a:t>
            </a:r>
            <a:r>
              <a:rPr lang="en-US" dirty="0"/>
              <a:t>often can ferment amino acids to produce ATP by oxidizing one amino acid while using another as an electron acceptor in a process called the </a:t>
            </a:r>
            <a:r>
              <a:rPr lang="en-US" b="1" dirty="0" err="1">
                <a:solidFill>
                  <a:srgbClr val="FF0000"/>
                </a:solidFill>
              </a:rPr>
              <a:t>Stickland</a:t>
            </a:r>
            <a:r>
              <a:rPr lang="en-US" b="1" dirty="0">
                <a:solidFill>
                  <a:srgbClr val="FF0000"/>
                </a:solidFill>
              </a:rPr>
              <a:t> reaction</a:t>
            </a:r>
            <a:r>
              <a:rPr lang="en-US" dirty="0"/>
              <a:t>. This reaction generates ammonia, hydrogen sulfide, and fatty acids during the anaerobic decomposition of proteins.</a:t>
            </a:r>
          </a:p>
        </p:txBody>
      </p:sp>
    </p:spTree>
    <p:extLst>
      <p:ext uri="{BB962C8B-B14F-4D97-AF65-F5344CB8AC3E}">
        <p14:creationId xmlns:p14="http://schemas.microsoft.com/office/powerpoint/2010/main" val="429260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FF0000"/>
                </a:solidFill>
              </a:rPr>
              <a:t>Stickland</a:t>
            </a:r>
            <a:r>
              <a:rPr lang="en-US" dirty="0">
                <a:solidFill>
                  <a:srgbClr val="FF0000"/>
                </a:solidFill>
              </a:rPr>
              <a:t> reaction </a:t>
            </a:r>
          </a:p>
        </p:txBody>
      </p:sp>
      <p:sp>
        <p:nvSpPr>
          <p:cNvPr id="3" name="Content Placeholder 2"/>
          <p:cNvSpPr>
            <a:spLocks noGrp="1"/>
          </p:cNvSpPr>
          <p:nvPr>
            <p:ph idx="1"/>
          </p:nvPr>
        </p:nvSpPr>
        <p:spPr>
          <a:xfrm>
            <a:off x="152400" y="1295400"/>
            <a:ext cx="8991600" cy="5440363"/>
          </a:xfrm>
        </p:spPr>
        <p:txBody>
          <a:bodyPr>
            <a:normAutofit fontScale="92500" lnSpcReduction="10000"/>
          </a:bodyPr>
          <a:lstStyle/>
          <a:p>
            <a:r>
              <a:rPr lang="en-US" dirty="0"/>
              <a:t>The </a:t>
            </a:r>
            <a:r>
              <a:rPr lang="en-US" dirty="0" err="1"/>
              <a:t>Stickland</a:t>
            </a:r>
            <a:r>
              <a:rPr lang="en-US" dirty="0"/>
              <a:t> reaction usually involves one amino acid that acts as an electron donor (the product is shorter by one carbon atom than the original amino acid), For </a:t>
            </a:r>
            <a:r>
              <a:rPr lang="en-US" dirty="0" smtClean="0"/>
              <a:t>example: </a:t>
            </a:r>
            <a:r>
              <a:rPr lang="en-US" dirty="0"/>
              <a:t>alanine with a three carbon chain is converted to acetate with two carbons. while another acts as an electron acceptor (the product has the same number of carbon atoms as the original amino acid) In this way, amino acid fermenting microbes can avoid using hydrogen ions as electron acceptors to produce hydrogen gas. </a:t>
            </a:r>
            <a:endParaRPr lang="en-US" dirty="0" smtClean="0"/>
          </a:p>
          <a:p>
            <a:r>
              <a:rPr lang="en-US" dirty="0" smtClean="0"/>
              <a:t>Amino </a:t>
            </a:r>
            <a:r>
              <a:rPr lang="en-US" dirty="0"/>
              <a:t>acids can be </a:t>
            </a:r>
            <a:r>
              <a:rPr lang="en-US" dirty="0" err="1"/>
              <a:t>Stickland</a:t>
            </a:r>
            <a:r>
              <a:rPr lang="en-US" dirty="0"/>
              <a:t> acceptors, </a:t>
            </a:r>
            <a:r>
              <a:rPr lang="en-US" dirty="0" err="1"/>
              <a:t>Stickland</a:t>
            </a:r>
            <a:r>
              <a:rPr lang="en-US" dirty="0"/>
              <a:t> donors, or act as both donor and acceptor. </a:t>
            </a:r>
          </a:p>
        </p:txBody>
      </p:sp>
    </p:spTree>
    <p:extLst>
      <p:ext uri="{BB962C8B-B14F-4D97-AF65-F5344CB8AC3E}">
        <p14:creationId xmlns:p14="http://schemas.microsoft.com/office/powerpoint/2010/main" val="1711792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317480" y="274638"/>
            <a:ext cx="45719" cy="1143000"/>
          </a:xfrm>
        </p:spPr>
        <p:txBody>
          <a:bodyPr/>
          <a:lstStyle/>
          <a:p>
            <a:endParaRPr lang="en-US" dirty="0"/>
          </a:p>
        </p:txBody>
      </p:sp>
      <p:sp>
        <p:nvSpPr>
          <p:cNvPr id="3" name="Content Placeholder 2"/>
          <p:cNvSpPr>
            <a:spLocks noGrp="1"/>
          </p:cNvSpPr>
          <p:nvPr>
            <p:ph idx="1"/>
          </p:nvPr>
        </p:nvSpPr>
        <p:spPr>
          <a:xfrm>
            <a:off x="152400" y="152400"/>
            <a:ext cx="4267200" cy="5973763"/>
          </a:xfrm>
        </p:spPr>
        <p:txBody>
          <a:bodyPr>
            <a:normAutofit fontScale="85000" lnSpcReduction="10000"/>
          </a:bodyPr>
          <a:lstStyle/>
          <a:p>
            <a:r>
              <a:rPr lang="en-US" dirty="0" smtClean="0"/>
              <a:t>3- </a:t>
            </a:r>
            <a:r>
              <a:rPr lang="en-US" dirty="0"/>
              <a:t>some clostridia are industrially valuable </a:t>
            </a:r>
            <a:r>
              <a:rPr lang="en-US" dirty="0" smtClean="0"/>
              <a:t>like</a:t>
            </a:r>
          </a:p>
          <a:p>
            <a:r>
              <a:rPr lang="en-US" dirty="0" smtClean="0"/>
              <a:t> </a:t>
            </a:r>
            <a:r>
              <a:rPr lang="en-US" i="1" dirty="0">
                <a:solidFill>
                  <a:srgbClr val="FF0000"/>
                </a:solidFill>
              </a:rPr>
              <a:t>C. </a:t>
            </a:r>
            <a:r>
              <a:rPr lang="en-US" i="1" dirty="0" err="1">
                <a:solidFill>
                  <a:srgbClr val="FF0000"/>
                </a:solidFill>
              </a:rPr>
              <a:t>acetobutylicum</a:t>
            </a:r>
            <a:r>
              <a:rPr lang="en-US" i="1" dirty="0">
                <a:solidFill>
                  <a:srgbClr val="FF0000"/>
                </a:solidFill>
              </a:rPr>
              <a:t> </a:t>
            </a:r>
            <a:r>
              <a:rPr lang="en-US" dirty="0"/>
              <a:t>which is used to manufacture </a:t>
            </a:r>
            <a:r>
              <a:rPr lang="en-US" dirty="0" err="1"/>
              <a:t>butanol</a:t>
            </a:r>
            <a:r>
              <a:rPr lang="en-US" dirty="0"/>
              <a:t> </a:t>
            </a:r>
            <a:r>
              <a:rPr lang="en-US" dirty="0" smtClean="0"/>
              <a:t>.</a:t>
            </a:r>
          </a:p>
          <a:p>
            <a:r>
              <a:rPr lang="en-US" dirty="0" smtClean="0"/>
              <a:t>4-the </a:t>
            </a:r>
            <a:r>
              <a:rPr lang="en-US" dirty="0"/>
              <a:t>pathogenic species that produce toxins are most well -known. For instance, </a:t>
            </a:r>
            <a:r>
              <a:rPr lang="en-US" i="1" dirty="0">
                <a:solidFill>
                  <a:srgbClr val="FF0000"/>
                </a:solidFill>
              </a:rPr>
              <a:t>C. </a:t>
            </a:r>
            <a:r>
              <a:rPr lang="en-US" i="1" dirty="0" err="1">
                <a:solidFill>
                  <a:srgbClr val="FF0000"/>
                </a:solidFill>
              </a:rPr>
              <a:t>perfringens</a:t>
            </a:r>
            <a:r>
              <a:rPr lang="en-US" i="1" dirty="0">
                <a:solidFill>
                  <a:srgbClr val="FF0000"/>
                </a:solidFill>
              </a:rPr>
              <a:t> </a:t>
            </a:r>
            <a:r>
              <a:rPr lang="en-US" dirty="0"/>
              <a:t>causes gas gangrene and food poisoning. </a:t>
            </a:r>
            <a:endParaRPr lang="en-US" dirty="0" smtClean="0"/>
          </a:p>
          <a:p>
            <a:r>
              <a:rPr lang="en-US" i="1" dirty="0" smtClean="0">
                <a:solidFill>
                  <a:srgbClr val="FF0000"/>
                </a:solidFill>
              </a:rPr>
              <a:t>C</a:t>
            </a:r>
            <a:r>
              <a:rPr lang="en-US" i="1" dirty="0">
                <a:solidFill>
                  <a:srgbClr val="FF0000"/>
                </a:solidFill>
              </a:rPr>
              <a:t>. </a:t>
            </a:r>
            <a:r>
              <a:rPr lang="en-US" i="1" dirty="0" err="1">
                <a:solidFill>
                  <a:srgbClr val="FF0000"/>
                </a:solidFill>
              </a:rPr>
              <a:t>botulinum</a:t>
            </a:r>
            <a:r>
              <a:rPr lang="en-US" i="1" dirty="0">
                <a:solidFill>
                  <a:srgbClr val="FF0000"/>
                </a:solidFill>
              </a:rPr>
              <a:t> </a:t>
            </a:r>
            <a:r>
              <a:rPr lang="en-US" dirty="0"/>
              <a:t>is the causative agent of botulism, and </a:t>
            </a:r>
            <a:r>
              <a:rPr lang="en-US" i="1" dirty="0">
                <a:solidFill>
                  <a:srgbClr val="FF0000"/>
                </a:solidFill>
              </a:rPr>
              <a:t>C. </a:t>
            </a:r>
            <a:r>
              <a:rPr lang="en-US" i="1" dirty="0" err="1">
                <a:solidFill>
                  <a:srgbClr val="FF0000"/>
                </a:solidFill>
              </a:rPr>
              <a:t>tetani</a:t>
            </a:r>
            <a:r>
              <a:rPr lang="en-US" i="1" dirty="0">
                <a:solidFill>
                  <a:srgbClr val="FF0000"/>
                </a:solidFill>
              </a:rPr>
              <a:t> </a:t>
            </a:r>
            <a:r>
              <a:rPr lang="en-US" dirty="0"/>
              <a:t>causes tetanus.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81000"/>
            <a:ext cx="4343400" cy="6172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129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Scientific classification</a:t>
            </a:r>
          </a:p>
        </p:txBody>
      </p:sp>
      <p:sp>
        <p:nvSpPr>
          <p:cNvPr id="3" name="Content Placeholder 2"/>
          <p:cNvSpPr>
            <a:spLocks noGrp="1"/>
          </p:cNvSpPr>
          <p:nvPr>
            <p:ph idx="1"/>
          </p:nvPr>
        </p:nvSpPr>
        <p:spPr>
          <a:xfrm>
            <a:off x="76200" y="1219200"/>
            <a:ext cx="8915400" cy="4906963"/>
          </a:xfrm>
        </p:spPr>
        <p:txBody>
          <a:bodyPr>
            <a:normAutofit/>
          </a:bodyPr>
          <a:lstStyle/>
          <a:p>
            <a:r>
              <a:rPr lang="en-US" dirty="0" smtClean="0"/>
              <a:t>Domain: </a:t>
            </a:r>
            <a:r>
              <a:rPr lang="en-US" dirty="0"/>
              <a:t>Bacteria</a:t>
            </a:r>
          </a:p>
          <a:p>
            <a:r>
              <a:rPr lang="en-US" dirty="0" smtClean="0"/>
              <a:t>Phylum: </a:t>
            </a:r>
            <a:r>
              <a:rPr lang="en-US" dirty="0" err="1"/>
              <a:t>Firmicutes</a:t>
            </a:r>
            <a:endParaRPr lang="en-US" dirty="0"/>
          </a:p>
          <a:p>
            <a:r>
              <a:rPr lang="en-US" dirty="0" smtClean="0"/>
              <a:t>Class: </a:t>
            </a:r>
            <a:r>
              <a:rPr lang="en-US" dirty="0"/>
              <a:t>Clostridia</a:t>
            </a:r>
          </a:p>
          <a:p>
            <a:r>
              <a:rPr lang="en-US" dirty="0"/>
              <a:t>Order </a:t>
            </a:r>
            <a:r>
              <a:rPr lang="en-US" dirty="0" smtClean="0"/>
              <a:t>:</a:t>
            </a:r>
            <a:r>
              <a:rPr lang="en-US" dirty="0" err="1" smtClean="0"/>
              <a:t>Clostridiales</a:t>
            </a:r>
            <a:endParaRPr lang="en-US" dirty="0"/>
          </a:p>
          <a:p>
            <a:r>
              <a:rPr lang="en-US" dirty="0"/>
              <a:t>Family </a:t>
            </a:r>
            <a:r>
              <a:rPr lang="en-US" dirty="0" smtClean="0"/>
              <a:t>:</a:t>
            </a:r>
            <a:r>
              <a:rPr lang="en-US" dirty="0" err="1" smtClean="0"/>
              <a:t>Clostridiaceae</a:t>
            </a:r>
            <a:endParaRPr lang="en-US" dirty="0"/>
          </a:p>
          <a:p>
            <a:r>
              <a:rPr lang="en-US" dirty="0"/>
              <a:t>Genus </a:t>
            </a:r>
            <a:r>
              <a:rPr lang="en-US" dirty="0" smtClean="0"/>
              <a:t>:Clostridium</a:t>
            </a:r>
            <a:endParaRPr lang="en-US" dirty="0"/>
          </a:p>
          <a:p>
            <a:r>
              <a:rPr lang="en-US" dirty="0"/>
              <a:t>Species </a:t>
            </a:r>
            <a:r>
              <a:rPr lang="en-US" dirty="0" smtClean="0"/>
              <a:t>:</a:t>
            </a:r>
            <a:r>
              <a:rPr lang="en-US" i="1" dirty="0" smtClean="0">
                <a:solidFill>
                  <a:srgbClr val="FF0000"/>
                </a:solidFill>
              </a:rPr>
              <a:t>C</a:t>
            </a:r>
            <a:r>
              <a:rPr lang="en-US" i="1" dirty="0">
                <a:solidFill>
                  <a:srgbClr val="FF0000"/>
                </a:solidFill>
              </a:rPr>
              <a:t>. </a:t>
            </a:r>
            <a:r>
              <a:rPr lang="en-US" i="1" dirty="0" err="1">
                <a:solidFill>
                  <a:srgbClr val="FF0000"/>
                </a:solidFill>
              </a:rPr>
              <a:t>botulinum</a:t>
            </a:r>
            <a:r>
              <a:rPr lang="en-US" i="1" dirty="0">
                <a:solidFill>
                  <a:srgbClr val="FF0000"/>
                </a:solidFill>
              </a:rPr>
              <a:t> &amp; C. </a:t>
            </a:r>
            <a:r>
              <a:rPr lang="en-US" i="1" dirty="0" err="1" smtClean="0">
                <a:solidFill>
                  <a:srgbClr val="FF0000"/>
                </a:solidFill>
              </a:rPr>
              <a:t>tetani</a:t>
            </a:r>
            <a:r>
              <a:rPr lang="en-US" i="1" dirty="0" smtClean="0">
                <a:solidFill>
                  <a:srgbClr val="FF0000"/>
                </a:solidFill>
              </a:rPr>
              <a:t>      </a:t>
            </a:r>
          </a:p>
          <a:p>
            <a:r>
              <a:rPr lang="en-US" i="1" dirty="0">
                <a:solidFill>
                  <a:srgbClr val="FF0000"/>
                </a:solidFill>
              </a:rPr>
              <a:t> </a:t>
            </a:r>
            <a:r>
              <a:rPr lang="en-US" i="1" dirty="0" smtClean="0">
                <a:solidFill>
                  <a:srgbClr val="FF0000"/>
                </a:solidFill>
              </a:rPr>
              <a:t>             and </a:t>
            </a:r>
            <a:r>
              <a:rPr lang="en-US" i="1" dirty="0" err="1" smtClean="0">
                <a:solidFill>
                  <a:srgbClr val="FF0000"/>
                </a:solidFill>
              </a:rPr>
              <a:t>C.perfringens</a:t>
            </a:r>
            <a:endParaRPr lang="en-US" i="1"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371600"/>
            <a:ext cx="4495799"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211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1"/>
            <a:ext cx="8229600" cy="152400"/>
          </a:xfrm>
        </p:spPr>
        <p:txBody>
          <a:bodyPr>
            <a:noAutofit/>
          </a:bodyPr>
          <a:lstStyle/>
          <a:p>
            <a:pPr algn="l"/>
            <a:r>
              <a:rPr lang="en-US" sz="3600" b="1" dirty="0">
                <a:solidFill>
                  <a:srgbClr val="7030A0"/>
                </a:solidFill>
              </a:rPr>
              <a:t>Some </a:t>
            </a:r>
            <a:r>
              <a:rPr lang="en-US" sz="3600" b="1" dirty="0" smtClean="0">
                <a:solidFill>
                  <a:srgbClr val="7030A0"/>
                </a:solidFill>
              </a:rPr>
              <a:t>distinguishing</a:t>
            </a:r>
            <a:br>
              <a:rPr lang="en-US" sz="3600" b="1" dirty="0" smtClean="0">
                <a:solidFill>
                  <a:srgbClr val="7030A0"/>
                </a:solidFill>
              </a:rPr>
            </a:br>
            <a:r>
              <a:rPr lang="en-US" sz="3600" b="1" dirty="0" smtClean="0">
                <a:solidFill>
                  <a:srgbClr val="7030A0"/>
                </a:solidFill>
              </a:rPr>
              <a:t> </a:t>
            </a:r>
            <a:r>
              <a:rPr lang="en-US" sz="3600" b="1" dirty="0">
                <a:solidFill>
                  <a:srgbClr val="7030A0"/>
                </a:solidFill>
              </a:rPr>
              <a:t>groups </a:t>
            </a:r>
            <a:r>
              <a:rPr lang="en-US" sz="3600" b="1" dirty="0" smtClean="0">
                <a:solidFill>
                  <a:srgbClr val="7030A0"/>
                </a:solidFill>
              </a:rPr>
              <a:t>in</a:t>
            </a:r>
            <a:br>
              <a:rPr lang="en-US" sz="3600" b="1" dirty="0" smtClean="0">
                <a:solidFill>
                  <a:srgbClr val="7030A0"/>
                </a:solidFill>
              </a:rPr>
            </a:br>
            <a:r>
              <a:rPr lang="en-US" sz="3600" b="1" dirty="0" smtClean="0">
                <a:solidFill>
                  <a:srgbClr val="7030A0"/>
                </a:solidFill>
              </a:rPr>
              <a:t> </a:t>
            </a:r>
            <a:r>
              <a:rPr lang="en-US" sz="3600" b="1" dirty="0">
                <a:solidFill>
                  <a:srgbClr val="7030A0"/>
                </a:solidFill>
              </a:rPr>
              <a:t>Class Clostridia</a:t>
            </a:r>
          </a:p>
        </p:txBody>
      </p:sp>
      <p:sp>
        <p:nvSpPr>
          <p:cNvPr id="3" name="Content Placeholder 2"/>
          <p:cNvSpPr>
            <a:spLocks noGrp="1"/>
          </p:cNvSpPr>
          <p:nvPr>
            <p:ph idx="1"/>
          </p:nvPr>
        </p:nvSpPr>
        <p:spPr>
          <a:xfrm>
            <a:off x="152400" y="1600200"/>
            <a:ext cx="8991600" cy="5029200"/>
          </a:xfrm>
        </p:spPr>
        <p:txBody>
          <a:bodyPr>
            <a:normAutofit fontScale="85000" lnSpcReduction="10000"/>
          </a:bodyPr>
          <a:lstStyle/>
          <a:p>
            <a:r>
              <a:rPr lang="en-US" sz="3900" b="1" dirty="0" err="1">
                <a:solidFill>
                  <a:srgbClr val="FF0000"/>
                </a:solidFill>
              </a:rPr>
              <a:t>Heliobacteria</a:t>
            </a:r>
            <a:endParaRPr lang="en-US" sz="3900" b="1" dirty="0">
              <a:solidFill>
                <a:srgbClr val="FF0000"/>
              </a:solidFill>
            </a:endParaRPr>
          </a:p>
          <a:p>
            <a:r>
              <a:rPr lang="en-US" dirty="0" smtClean="0"/>
              <a:t>1-Contains </a:t>
            </a:r>
            <a:r>
              <a:rPr lang="en-US" dirty="0"/>
              <a:t>one </a:t>
            </a:r>
            <a:r>
              <a:rPr lang="en-US" b="1" dirty="0">
                <a:solidFill>
                  <a:schemeClr val="accent6">
                    <a:lumMod val="75000"/>
                  </a:schemeClr>
                </a:solidFill>
              </a:rPr>
              <a:t>family </a:t>
            </a:r>
            <a:r>
              <a:rPr lang="en-US" b="1" dirty="0" err="1">
                <a:solidFill>
                  <a:schemeClr val="accent6">
                    <a:lumMod val="75000"/>
                  </a:schemeClr>
                </a:solidFill>
              </a:rPr>
              <a:t>Heliobacteriaceae</a:t>
            </a:r>
            <a:r>
              <a:rPr lang="en-US" b="1" dirty="0">
                <a:solidFill>
                  <a:schemeClr val="accent6">
                    <a:lumMod val="75000"/>
                  </a:schemeClr>
                </a:solidFill>
              </a:rPr>
              <a:t> </a:t>
            </a:r>
            <a:r>
              <a:rPr lang="en-US" dirty="0"/>
              <a:t>belongs to order </a:t>
            </a:r>
            <a:r>
              <a:rPr lang="en-US" dirty="0" err="1"/>
              <a:t>Clostridiales</a:t>
            </a:r>
            <a:r>
              <a:rPr lang="en-US" dirty="0"/>
              <a:t> </a:t>
            </a:r>
            <a:r>
              <a:rPr lang="en-US" dirty="0" smtClean="0"/>
              <a:t>.</a:t>
            </a:r>
          </a:p>
          <a:p>
            <a:r>
              <a:rPr lang="en-US" dirty="0" smtClean="0"/>
              <a:t>2-The </a:t>
            </a:r>
            <a:r>
              <a:rPr lang="en-US" dirty="0"/>
              <a:t>genera </a:t>
            </a:r>
            <a:r>
              <a:rPr lang="en-US" b="1" dirty="0" err="1">
                <a:solidFill>
                  <a:schemeClr val="accent5">
                    <a:lumMod val="75000"/>
                  </a:schemeClr>
                </a:solidFill>
              </a:rPr>
              <a:t>Heliobacterium</a:t>
            </a:r>
            <a:r>
              <a:rPr lang="en-US" dirty="0"/>
              <a:t> and </a:t>
            </a:r>
            <a:r>
              <a:rPr lang="en-US" b="1" dirty="0" err="1">
                <a:solidFill>
                  <a:schemeClr val="accent5">
                    <a:lumMod val="75000"/>
                  </a:schemeClr>
                </a:solidFill>
              </a:rPr>
              <a:t>Heliophilum</a:t>
            </a:r>
            <a:r>
              <a:rPr lang="en-US" dirty="0"/>
              <a:t> contain unusual anaerobic, phototrophic species characterized by the presence of </a:t>
            </a:r>
            <a:r>
              <a:rPr lang="en-US" dirty="0" err="1"/>
              <a:t>bacteriochlorophyll</a:t>
            </a:r>
            <a:r>
              <a:rPr lang="en-US" dirty="0"/>
              <a:t> (g). </a:t>
            </a:r>
            <a:endParaRPr lang="en-US" dirty="0" smtClean="0"/>
          </a:p>
          <a:p>
            <a:r>
              <a:rPr lang="en-US" dirty="0" smtClean="0"/>
              <a:t>3-Like </a:t>
            </a:r>
            <a:r>
              <a:rPr lang="en-US" dirty="0"/>
              <a:t>the clostridia, </a:t>
            </a:r>
            <a:r>
              <a:rPr lang="en-US" dirty="0" err="1"/>
              <a:t>Heliobacteria</a:t>
            </a:r>
            <a:r>
              <a:rPr lang="en-US" dirty="0"/>
              <a:t> are capable of nitrogen fixation</a:t>
            </a:r>
            <a:r>
              <a:rPr lang="en-US" dirty="0" smtClean="0"/>
              <a:t>.</a:t>
            </a:r>
          </a:p>
          <a:p>
            <a:r>
              <a:rPr lang="en-US" dirty="0" smtClean="0"/>
              <a:t>4- </a:t>
            </a:r>
            <a:r>
              <a:rPr lang="en-US" dirty="0"/>
              <a:t>Although they have a Gram-positive cell wall, they have a </a:t>
            </a:r>
            <a:r>
              <a:rPr lang="en-US" dirty="0" smtClean="0"/>
              <a:t>low peptidoglycan </a:t>
            </a:r>
            <a:r>
              <a:rPr lang="en-US" dirty="0"/>
              <a:t>content, and they stain Gram negative</a:t>
            </a:r>
            <a:r>
              <a:rPr lang="en-US" dirty="0" smtClean="0"/>
              <a:t>.</a:t>
            </a:r>
          </a:p>
          <a:p>
            <a:r>
              <a:rPr lang="en-US" dirty="0" smtClean="0"/>
              <a:t>5- </a:t>
            </a:r>
            <a:r>
              <a:rPr lang="en-US" dirty="0"/>
              <a:t>Some </a:t>
            </a:r>
            <a:r>
              <a:rPr lang="en-US" dirty="0" err="1"/>
              <a:t>Heliobacteria</a:t>
            </a:r>
            <a:r>
              <a:rPr lang="en-US" dirty="0"/>
              <a:t> form endospores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04801"/>
            <a:ext cx="396239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730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solidFill>
                  <a:srgbClr val="FF0000"/>
                </a:solidFill>
              </a:rPr>
              <a:t>Veillonella</a:t>
            </a:r>
            <a:r>
              <a:rPr lang="en-US" dirty="0">
                <a:solidFill>
                  <a:srgbClr val="FF0000"/>
                </a:solidFill>
              </a:rPr>
              <a:t> </a:t>
            </a:r>
            <a:r>
              <a:rPr lang="en-US" dirty="0" smtClean="0">
                <a:solidFill>
                  <a:srgbClr val="FF0000"/>
                </a:solidFill>
              </a:rPr>
              <a:t>spp.</a:t>
            </a:r>
            <a:endParaRPr lang="en-US" dirty="0">
              <a:solidFill>
                <a:srgbClr val="FF0000"/>
              </a:solidFill>
            </a:endParaRPr>
          </a:p>
        </p:txBody>
      </p:sp>
      <p:sp>
        <p:nvSpPr>
          <p:cNvPr id="3" name="Content Placeholder 2"/>
          <p:cNvSpPr>
            <a:spLocks noGrp="1"/>
          </p:cNvSpPr>
          <p:nvPr>
            <p:ph idx="1"/>
          </p:nvPr>
        </p:nvSpPr>
        <p:spPr>
          <a:xfrm>
            <a:off x="0" y="1600200"/>
            <a:ext cx="7162800" cy="5105400"/>
          </a:xfrm>
        </p:spPr>
        <p:txBody>
          <a:bodyPr>
            <a:normAutofit fontScale="85000" lnSpcReduction="20000"/>
          </a:bodyPr>
          <a:lstStyle/>
          <a:p>
            <a:r>
              <a:rPr lang="en-US" dirty="0" smtClean="0"/>
              <a:t>1-Veillonella </a:t>
            </a:r>
            <a:r>
              <a:rPr lang="en-US" dirty="0"/>
              <a:t>spp. </a:t>
            </a:r>
            <a:r>
              <a:rPr lang="en-US" dirty="0" smtClean="0"/>
              <a:t>Gram-negative </a:t>
            </a:r>
            <a:r>
              <a:rPr lang="en-US" dirty="0" err="1" smtClean="0"/>
              <a:t>cocci</a:t>
            </a:r>
            <a:r>
              <a:rPr lang="en-US" dirty="0" smtClean="0"/>
              <a:t> </a:t>
            </a:r>
            <a:r>
              <a:rPr lang="en-US" dirty="0"/>
              <a:t>bacteria .</a:t>
            </a:r>
            <a:endParaRPr lang="en-US" dirty="0" smtClean="0"/>
          </a:p>
          <a:p>
            <a:r>
              <a:rPr lang="en-US" dirty="0" smtClean="0"/>
              <a:t>2- </a:t>
            </a:r>
            <a:r>
              <a:rPr lang="en-US" dirty="0"/>
              <a:t>plentiful on the tongue and dental plaque of humans. </a:t>
            </a:r>
            <a:endParaRPr lang="en-US" dirty="0" smtClean="0"/>
          </a:p>
          <a:p>
            <a:r>
              <a:rPr lang="en-US" dirty="0" smtClean="0"/>
              <a:t>3-They </a:t>
            </a:r>
            <a:r>
              <a:rPr lang="en-US" dirty="0"/>
              <a:t>are well adapted to the oral environment because they use lactic acid produced by streptococci and other oral bacteria. </a:t>
            </a:r>
            <a:endParaRPr lang="en-US" dirty="0" smtClean="0"/>
          </a:p>
          <a:p>
            <a:r>
              <a:rPr lang="en-US" dirty="0" smtClean="0"/>
              <a:t>4-Like </a:t>
            </a:r>
            <a:r>
              <a:rPr lang="en-US" dirty="0"/>
              <a:t>many groups of anaerobic bacteria, members of the genus </a:t>
            </a:r>
            <a:r>
              <a:rPr lang="en-US" dirty="0" err="1"/>
              <a:t>Veillonella</a:t>
            </a:r>
            <a:r>
              <a:rPr lang="en-US" dirty="0"/>
              <a:t> have not been thoroughly studied. </a:t>
            </a:r>
            <a:endParaRPr lang="en-US" dirty="0" smtClean="0"/>
          </a:p>
          <a:p>
            <a:r>
              <a:rPr lang="en-US" dirty="0" smtClean="0"/>
              <a:t>5-Some </a:t>
            </a:r>
            <a:r>
              <a:rPr lang="en-US" dirty="0"/>
              <a:t>species are part of the normal biota of the mouth, the gastrointestinal tract, and the urogenital tract of humans and other animals.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28600"/>
            <a:ext cx="2169952" cy="5791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518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rPr>
              <a:t>2-Class Bacilli</a:t>
            </a:r>
          </a:p>
        </p:txBody>
      </p:sp>
      <p:sp>
        <p:nvSpPr>
          <p:cNvPr id="3" name="Content Placeholder 2"/>
          <p:cNvSpPr>
            <a:spLocks noGrp="1"/>
          </p:cNvSpPr>
          <p:nvPr>
            <p:ph idx="1"/>
          </p:nvPr>
        </p:nvSpPr>
        <p:spPr>
          <a:xfrm>
            <a:off x="0" y="1143000"/>
            <a:ext cx="9144000" cy="5715000"/>
          </a:xfrm>
        </p:spPr>
        <p:txBody>
          <a:bodyPr>
            <a:normAutofit fontScale="92500"/>
          </a:bodyPr>
          <a:lstStyle/>
          <a:p>
            <a:r>
              <a:rPr lang="en-US" dirty="0" smtClean="0"/>
              <a:t>1-The </a:t>
            </a:r>
            <a:r>
              <a:rPr lang="en-US" dirty="0"/>
              <a:t>class Bacilli is very large but includes only </a:t>
            </a:r>
            <a:r>
              <a:rPr lang="en-US" b="1" dirty="0">
                <a:solidFill>
                  <a:srgbClr val="FF0000"/>
                </a:solidFill>
              </a:rPr>
              <a:t>two orders, </a:t>
            </a:r>
            <a:r>
              <a:rPr lang="en-US" b="1" dirty="0" err="1">
                <a:solidFill>
                  <a:srgbClr val="FF0000"/>
                </a:solidFill>
              </a:rPr>
              <a:t>Bacillales</a:t>
            </a:r>
            <a:r>
              <a:rPr lang="en-US" b="1" dirty="0">
                <a:solidFill>
                  <a:srgbClr val="FF0000"/>
                </a:solidFill>
              </a:rPr>
              <a:t> and </a:t>
            </a:r>
            <a:r>
              <a:rPr lang="en-US" b="1" dirty="0" err="1">
                <a:solidFill>
                  <a:srgbClr val="FF0000"/>
                </a:solidFill>
              </a:rPr>
              <a:t>Lactobacillales</a:t>
            </a:r>
            <a:r>
              <a:rPr lang="en-US" b="1" dirty="0" smtClean="0">
                <a:solidFill>
                  <a:srgbClr val="FF0000"/>
                </a:solidFill>
              </a:rPr>
              <a:t>.</a:t>
            </a:r>
          </a:p>
          <a:p>
            <a:r>
              <a:rPr lang="en-US" dirty="0" smtClean="0"/>
              <a:t>2- </a:t>
            </a:r>
            <a:r>
              <a:rPr lang="en-US" dirty="0"/>
              <a:t>These include genera representing endospore-forming rods and </a:t>
            </a:r>
            <a:r>
              <a:rPr lang="en-US" dirty="0" err="1"/>
              <a:t>cocci</a:t>
            </a:r>
            <a:r>
              <a:rPr lang="en-US" dirty="0"/>
              <a:t>, and non-spore forming rods.</a:t>
            </a:r>
          </a:p>
          <a:p>
            <a:r>
              <a:rPr lang="en-US" sz="3900" b="1" dirty="0">
                <a:solidFill>
                  <a:srgbClr val="FF0000"/>
                </a:solidFill>
              </a:rPr>
              <a:t>1-Order </a:t>
            </a:r>
            <a:r>
              <a:rPr lang="en-US" sz="3900" b="1" dirty="0" smtClean="0">
                <a:solidFill>
                  <a:srgbClr val="FF0000"/>
                </a:solidFill>
              </a:rPr>
              <a:t>:</a:t>
            </a:r>
            <a:r>
              <a:rPr lang="en-US" sz="3900" b="1" dirty="0" err="1" smtClean="0">
                <a:solidFill>
                  <a:srgbClr val="FF0000"/>
                </a:solidFill>
              </a:rPr>
              <a:t>Bacillales</a:t>
            </a:r>
            <a:endParaRPr lang="en-US" sz="3900" b="1" dirty="0">
              <a:solidFill>
                <a:srgbClr val="FF0000"/>
              </a:solidFill>
            </a:endParaRPr>
          </a:p>
          <a:p>
            <a:r>
              <a:rPr lang="en-US" b="1" dirty="0">
                <a:solidFill>
                  <a:schemeClr val="accent6">
                    <a:lumMod val="75000"/>
                  </a:schemeClr>
                </a:solidFill>
              </a:rPr>
              <a:t>Family </a:t>
            </a:r>
            <a:r>
              <a:rPr lang="en-US" b="1" dirty="0" smtClean="0">
                <a:solidFill>
                  <a:schemeClr val="accent6">
                    <a:lumMod val="75000"/>
                  </a:schemeClr>
                </a:solidFill>
              </a:rPr>
              <a:t>:</a:t>
            </a:r>
            <a:r>
              <a:rPr lang="en-US" b="1" dirty="0" err="1" smtClean="0">
                <a:solidFill>
                  <a:schemeClr val="accent6">
                    <a:lumMod val="75000"/>
                  </a:schemeClr>
                </a:solidFill>
              </a:rPr>
              <a:t>Bacillaceae</a:t>
            </a:r>
            <a:endParaRPr lang="en-US" b="1" dirty="0">
              <a:solidFill>
                <a:schemeClr val="accent6">
                  <a:lumMod val="75000"/>
                </a:schemeClr>
              </a:solidFill>
            </a:endParaRPr>
          </a:p>
          <a:p>
            <a:r>
              <a:rPr lang="en-US" dirty="0" smtClean="0"/>
              <a:t>The </a:t>
            </a:r>
            <a:r>
              <a:rPr lang="en-US" dirty="0"/>
              <a:t>largest family in the order </a:t>
            </a:r>
            <a:r>
              <a:rPr lang="en-US" dirty="0" err="1"/>
              <a:t>Bacillales</a:t>
            </a:r>
            <a:r>
              <a:rPr lang="en-US" dirty="0"/>
              <a:t>. </a:t>
            </a:r>
            <a:endParaRPr lang="en-US" dirty="0" smtClean="0"/>
          </a:p>
          <a:p>
            <a:r>
              <a:rPr lang="en-US" u="sng" dirty="0" smtClean="0"/>
              <a:t>The </a:t>
            </a:r>
            <a:r>
              <a:rPr lang="en-US" u="sng" dirty="0"/>
              <a:t>genus </a:t>
            </a:r>
            <a:r>
              <a:rPr lang="en-US" b="1" u="sng" dirty="0" smtClean="0">
                <a:solidFill>
                  <a:srgbClr val="00B050"/>
                </a:solidFill>
              </a:rPr>
              <a:t>Bacillus</a:t>
            </a:r>
          </a:p>
          <a:p>
            <a:r>
              <a:rPr lang="en-US" dirty="0" smtClean="0"/>
              <a:t>1- </a:t>
            </a:r>
            <a:r>
              <a:rPr lang="en-US" dirty="0"/>
              <a:t>contains endospore-forming, chemoheterotrophic rods that are usually motile with </a:t>
            </a:r>
            <a:r>
              <a:rPr lang="en-US" dirty="0" err="1"/>
              <a:t>peritrichous</a:t>
            </a:r>
            <a:r>
              <a:rPr lang="en-US" dirty="0"/>
              <a:t> </a:t>
            </a:r>
            <a:r>
              <a:rPr lang="en-US" dirty="0" smtClean="0"/>
              <a:t>flagella.</a:t>
            </a:r>
            <a:endParaRPr lang="en-US" dirty="0"/>
          </a:p>
        </p:txBody>
      </p:sp>
    </p:spTree>
    <p:extLst>
      <p:ext uri="{BB962C8B-B14F-4D97-AF65-F5344CB8AC3E}">
        <p14:creationId xmlns:p14="http://schemas.microsoft.com/office/powerpoint/2010/main" val="437757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8400" y="274638"/>
            <a:ext cx="228600" cy="1143000"/>
          </a:xfrm>
        </p:spPr>
        <p:txBody>
          <a:bodyPr/>
          <a:lstStyle/>
          <a:p>
            <a:endParaRPr lang="en-US" dirty="0"/>
          </a:p>
        </p:txBody>
      </p:sp>
      <p:sp>
        <p:nvSpPr>
          <p:cNvPr id="3" name="Content Placeholder 2"/>
          <p:cNvSpPr>
            <a:spLocks noGrp="1"/>
          </p:cNvSpPr>
          <p:nvPr>
            <p:ph idx="1"/>
          </p:nvPr>
        </p:nvSpPr>
        <p:spPr>
          <a:xfrm>
            <a:off x="0" y="228600"/>
            <a:ext cx="8991600" cy="5897563"/>
          </a:xfrm>
        </p:spPr>
        <p:txBody>
          <a:bodyPr>
            <a:normAutofit fontScale="77500" lnSpcReduction="20000"/>
          </a:bodyPr>
          <a:lstStyle/>
          <a:p>
            <a:r>
              <a:rPr lang="en-US" dirty="0" smtClean="0"/>
              <a:t>2-Members </a:t>
            </a:r>
            <a:r>
              <a:rPr lang="en-US" dirty="0"/>
              <a:t>of this genus are aerobic or facultative and catalase positive. </a:t>
            </a:r>
            <a:endParaRPr lang="en-US" dirty="0" smtClean="0"/>
          </a:p>
          <a:p>
            <a:r>
              <a:rPr lang="en-US" dirty="0" smtClean="0"/>
              <a:t>3-Many </a:t>
            </a:r>
            <a:r>
              <a:rPr lang="en-US" dirty="0"/>
              <a:t>species of Bacillus are of considerable importance. They are the source of the antibiotics : bacitracin, gramicidin, and </a:t>
            </a:r>
            <a:r>
              <a:rPr lang="en-US" dirty="0" err="1"/>
              <a:t>polymyxin</a:t>
            </a:r>
            <a:r>
              <a:rPr lang="en-US" dirty="0" smtClean="0"/>
              <a:t>.</a:t>
            </a:r>
          </a:p>
          <a:p>
            <a:r>
              <a:rPr lang="en-US" dirty="0" smtClean="0"/>
              <a:t>4- </a:t>
            </a:r>
            <a:r>
              <a:rPr lang="en-US" i="1" dirty="0">
                <a:solidFill>
                  <a:srgbClr val="FF0000"/>
                </a:solidFill>
              </a:rPr>
              <a:t>B. cereus </a:t>
            </a:r>
            <a:r>
              <a:rPr lang="en-US" dirty="0"/>
              <a:t>can cause food poisoning.</a:t>
            </a:r>
          </a:p>
          <a:p>
            <a:endParaRPr lang="en-US" dirty="0" smtClean="0"/>
          </a:p>
          <a:p>
            <a:r>
              <a:rPr lang="en-US" sz="4600" b="1" i="1" dirty="0"/>
              <a:t>*</a:t>
            </a:r>
            <a:r>
              <a:rPr lang="en-US" sz="4600" b="1" i="1" dirty="0" smtClean="0">
                <a:solidFill>
                  <a:srgbClr val="00B050"/>
                </a:solidFill>
              </a:rPr>
              <a:t>-Bacillus </a:t>
            </a:r>
            <a:r>
              <a:rPr lang="en-US" sz="4600" b="1" i="1" dirty="0" err="1" smtClean="0">
                <a:solidFill>
                  <a:srgbClr val="00B050"/>
                </a:solidFill>
              </a:rPr>
              <a:t>subtilis</a:t>
            </a:r>
            <a:endParaRPr lang="en-US" sz="4600" dirty="0" smtClean="0"/>
          </a:p>
          <a:p>
            <a:r>
              <a:rPr lang="en-US" dirty="0" smtClean="0"/>
              <a:t> </a:t>
            </a:r>
            <a:r>
              <a:rPr lang="en-US" i="1" dirty="0" smtClean="0">
                <a:solidFill>
                  <a:srgbClr val="FF0000"/>
                </a:solidFill>
              </a:rPr>
              <a:t>A</a:t>
            </a:r>
            <a:r>
              <a:rPr lang="en-US" i="1" dirty="0"/>
              <a:t>-Bacillus </a:t>
            </a:r>
            <a:r>
              <a:rPr lang="en-US" i="1" dirty="0" err="1" smtClean="0"/>
              <a:t>subtilis</a:t>
            </a:r>
            <a:r>
              <a:rPr lang="en-US" i="1" dirty="0" smtClean="0"/>
              <a:t> </a:t>
            </a:r>
            <a:r>
              <a:rPr lang="en-US" dirty="0" smtClean="0"/>
              <a:t>is the </a:t>
            </a:r>
            <a:r>
              <a:rPr lang="en-US" dirty="0"/>
              <a:t>type species for the genus, is the most well-studied Gram-positive bacterium. </a:t>
            </a:r>
            <a:endParaRPr lang="en-US" dirty="0" smtClean="0"/>
          </a:p>
          <a:p>
            <a:r>
              <a:rPr lang="en-US" dirty="0" smtClean="0">
                <a:solidFill>
                  <a:srgbClr val="FF0000"/>
                </a:solidFill>
              </a:rPr>
              <a:t>B-</a:t>
            </a:r>
            <a:r>
              <a:rPr lang="en-US" dirty="0" smtClean="0"/>
              <a:t>It </a:t>
            </a:r>
            <a:r>
              <a:rPr lang="en-US" dirty="0"/>
              <a:t>is a facultative anaerobe that can use nitrate as a terminal electron acceptor or perform mixed acid fermentation with lactate, acetate, and </a:t>
            </a:r>
            <a:r>
              <a:rPr lang="en-US" dirty="0" smtClean="0"/>
              <a:t>a </a:t>
            </a:r>
            <a:r>
              <a:rPr lang="en-US" dirty="0" err="1" smtClean="0"/>
              <a:t>cetoin</a:t>
            </a:r>
            <a:r>
              <a:rPr lang="en-US" dirty="0" smtClean="0"/>
              <a:t> </a:t>
            </a:r>
            <a:r>
              <a:rPr lang="en-US" dirty="0"/>
              <a:t>as major end products. </a:t>
            </a:r>
            <a:endParaRPr lang="en-US" dirty="0" smtClean="0"/>
          </a:p>
          <a:p>
            <a:r>
              <a:rPr lang="en-US" dirty="0" smtClean="0">
                <a:solidFill>
                  <a:srgbClr val="FF0000"/>
                </a:solidFill>
              </a:rPr>
              <a:t>C</a:t>
            </a:r>
            <a:r>
              <a:rPr lang="en-US" dirty="0" smtClean="0"/>
              <a:t>-It </a:t>
            </a:r>
            <a:r>
              <a:rPr lang="en-US" dirty="0"/>
              <a:t>is nonpathogenic and a great model organism for the study of gene regulation, cell division, quorum sensing, and cellular differentiation</a:t>
            </a:r>
            <a:r>
              <a:rPr lang="en-US" dirty="0" smtClean="0"/>
              <a:t>.</a:t>
            </a:r>
            <a:endParaRPr lang="en-US" dirty="0"/>
          </a:p>
        </p:txBody>
      </p:sp>
    </p:spTree>
    <p:extLst>
      <p:ext uri="{BB962C8B-B14F-4D97-AF65-F5344CB8AC3E}">
        <p14:creationId xmlns:p14="http://schemas.microsoft.com/office/powerpoint/2010/main" val="3588618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Scientific classification</a:t>
            </a:r>
          </a:p>
        </p:txBody>
      </p:sp>
      <p:sp>
        <p:nvSpPr>
          <p:cNvPr id="3" name="Content Placeholder 2"/>
          <p:cNvSpPr>
            <a:spLocks noGrp="1"/>
          </p:cNvSpPr>
          <p:nvPr>
            <p:ph idx="1"/>
          </p:nvPr>
        </p:nvSpPr>
        <p:spPr>
          <a:xfrm>
            <a:off x="152400" y="1600200"/>
            <a:ext cx="8534400" cy="4525963"/>
          </a:xfrm>
        </p:spPr>
        <p:txBody>
          <a:bodyPr/>
          <a:lstStyle/>
          <a:p>
            <a:r>
              <a:rPr lang="en-US" dirty="0"/>
              <a:t>Domain </a:t>
            </a:r>
            <a:r>
              <a:rPr lang="en-US" dirty="0" smtClean="0"/>
              <a:t>:Bacteria</a:t>
            </a:r>
            <a:endParaRPr lang="en-US" dirty="0"/>
          </a:p>
          <a:p>
            <a:r>
              <a:rPr lang="en-US" dirty="0" smtClean="0"/>
              <a:t>Phylum: </a:t>
            </a:r>
            <a:r>
              <a:rPr lang="en-US" dirty="0" err="1"/>
              <a:t>Firmicutes</a:t>
            </a:r>
            <a:endParaRPr lang="en-US" dirty="0"/>
          </a:p>
          <a:p>
            <a:r>
              <a:rPr lang="en-US" dirty="0" smtClean="0"/>
              <a:t>Class: </a:t>
            </a:r>
            <a:r>
              <a:rPr lang="en-US" dirty="0"/>
              <a:t>Bacilli</a:t>
            </a:r>
          </a:p>
          <a:p>
            <a:r>
              <a:rPr lang="en-US" dirty="0" smtClean="0"/>
              <a:t>Order: </a:t>
            </a:r>
            <a:r>
              <a:rPr lang="en-US" dirty="0" err="1"/>
              <a:t>Bacillales</a:t>
            </a:r>
            <a:endParaRPr lang="en-US" dirty="0"/>
          </a:p>
          <a:p>
            <a:r>
              <a:rPr lang="en-US" dirty="0"/>
              <a:t>Family </a:t>
            </a:r>
            <a:r>
              <a:rPr lang="en-US" dirty="0" smtClean="0"/>
              <a:t>:</a:t>
            </a:r>
            <a:r>
              <a:rPr lang="en-US" dirty="0" err="1" smtClean="0"/>
              <a:t>Bacillaceae</a:t>
            </a:r>
            <a:endParaRPr lang="en-US" dirty="0"/>
          </a:p>
          <a:p>
            <a:r>
              <a:rPr lang="en-US" dirty="0"/>
              <a:t>Genus </a:t>
            </a:r>
            <a:r>
              <a:rPr lang="en-US" dirty="0" smtClean="0"/>
              <a:t>:Bacillus</a:t>
            </a:r>
            <a:endParaRPr lang="en-US" dirty="0"/>
          </a:p>
          <a:p>
            <a:r>
              <a:rPr lang="en-US" dirty="0"/>
              <a:t>Species </a:t>
            </a:r>
            <a:r>
              <a:rPr lang="en-US" dirty="0" smtClean="0"/>
              <a:t>:</a:t>
            </a:r>
            <a:r>
              <a:rPr lang="en-US" i="1" dirty="0" smtClean="0">
                <a:solidFill>
                  <a:srgbClr val="FF0000"/>
                </a:solidFill>
              </a:rPr>
              <a:t>B</a:t>
            </a:r>
            <a:r>
              <a:rPr lang="en-US" i="1" dirty="0">
                <a:solidFill>
                  <a:srgbClr val="FF0000"/>
                </a:solidFill>
              </a:rPr>
              <a:t>. </a:t>
            </a:r>
            <a:r>
              <a:rPr lang="en-US" i="1" dirty="0" err="1">
                <a:solidFill>
                  <a:srgbClr val="FF0000"/>
                </a:solidFill>
              </a:rPr>
              <a:t>subtilis</a:t>
            </a:r>
            <a:endParaRPr lang="en-US" i="1"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71600"/>
            <a:ext cx="4267200" cy="536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536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rgbClr val="FF0000"/>
                </a:solidFill>
              </a:rPr>
              <a:t>Sporosarcina</a:t>
            </a:r>
            <a:endParaRPr lang="en-US" dirty="0">
              <a:solidFill>
                <a:srgbClr val="FF0000"/>
              </a:solidFill>
            </a:endParaRPr>
          </a:p>
        </p:txBody>
      </p:sp>
      <p:sp>
        <p:nvSpPr>
          <p:cNvPr id="3" name="Content Placeholder 2"/>
          <p:cNvSpPr>
            <a:spLocks noGrp="1"/>
          </p:cNvSpPr>
          <p:nvPr>
            <p:ph idx="1"/>
          </p:nvPr>
        </p:nvSpPr>
        <p:spPr>
          <a:xfrm>
            <a:off x="0" y="1371600"/>
            <a:ext cx="6553200" cy="5456129"/>
          </a:xfrm>
        </p:spPr>
        <p:txBody>
          <a:bodyPr>
            <a:normAutofit fontScale="92500" lnSpcReduction="20000"/>
          </a:bodyPr>
          <a:lstStyle/>
          <a:p>
            <a:r>
              <a:rPr lang="en-US" dirty="0" smtClean="0"/>
              <a:t>1-Sporosarcina is </a:t>
            </a:r>
            <a:r>
              <a:rPr lang="en-US" dirty="0"/>
              <a:t>distinguished genus in </a:t>
            </a:r>
            <a:r>
              <a:rPr lang="en-US" dirty="0">
                <a:solidFill>
                  <a:srgbClr val="FF0000"/>
                </a:solidFill>
              </a:rPr>
              <a:t>order </a:t>
            </a:r>
            <a:r>
              <a:rPr lang="en-US" dirty="0" err="1">
                <a:solidFill>
                  <a:srgbClr val="FF0000"/>
                </a:solidFill>
              </a:rPr>
              <a:t>Bacillales</a:t>
            </a:r>
            <a:r>
              <a:rPr lang="en-US" dirty="0"/>
              <a:t> it is one of five genera in the </a:t>
            </a:r>
            <a:r>
              <a:rPr lang="en-US" b="1" dirty="0">
                <a:solidFill>
                  <a:schemeClr val="accent6">
                    <a:lumMod val="75000"/>
                  </a:schemeClr>
                </a:solidFill>
              </a:rPr>
              <a:t>family </a:t>
            </a:r>
            <a:r>
              <a:rPr lang="en-US" b="1" dirty="0" err="1">
                <a:solidFill>
                  <a:schemeClr val="accent6">
                    <a:lumMod val="75000"/>
                  </a:schemeClr>
                </a:solidFill>
              </a:rPr>
              <a:t>Panococcaceae</a:t>
            </a:r>
            <a:r>
              <a:rPr lang="en-US" b="1" dirty="0">
                <a:solidFill>
                  <a:schemeClr val="accent6">
                    <a:lumMod val="75000"/>
                  </a:schemeClr>
                </a:solidFill>
              </a:rPr>
              <a:t>,</a:t>
            </a:r>
            <a:r>
              <a:rPr lang="en-US" dirty="0"/>
              <a:t> and it contains the only known endospore-forming bacterium that has a </a:t>
            </a:r>
            <a:r>
              <a:rPr lang="en-US" dirty="0" err="1"/>
              <a:t>coccoid</a:t>
            </a:r>
            <a:r>
              <a:rPr lang="en-US" dirty="0"/>
              <a:t> rather than rod shape. </a:t>
            </a:r>
            <a:endParaRPr lang="en-US" dirty="0" smtClean="0"/>
          </a:p>
          <a:p>
            <a:r>
              <a:rPr lang="en-US" i="1" dirty="0" smtClean="0"/>
              <a:t>2</a:t>
            </a:r>
            <a:r>
              <a:rPr lang="en-US" i="1" dirty="0" smtClean="0">
                <a:solidFill>
                  <a:srgbClr val="FF0000"/>
                </a:solidFill>
              </a:rPr>
              <a:t>-S</a:t>
            </a:r>
            <a:r>
              <a:rPr lang="en-US" i="1" dirty="0">
                <a:solidFill>
                  <a:srgbClr val="FF0000"/>
                </a:solidFill>
              </a:rPr>
              <a:t>. </a:t>
            </a:r>
            <a:r>
              <a:rPr lang="en-US" i="1" dirty="0" err="1">
                <a:solidFill>
                  <a:srgbClr val="FF0000"/>
                </a:solidFill>
              </a:rPr>
              <a:t>ureae</a:t>
            </a:r>
            <a:r>
              <a:rPr lang="en-US" i="1" dirty="0">
                <a:solidFill>
                  <a:srgbClr val="FF0000"/>
                </a:solidFill>
              </a:rPr>
              <a:t> </a:t>
            </a:r>
            <a:r>
              <a:rPr lang="en-US" dirty="0"/>
              <a:t>is particularly interesting because it is tolerant of very </a:t>
            </a:r>
            <a:r>
              <a:rPr lang="en-US" dirty="0" smtClean="0"/>
              <a:t>alkaline condition(up to pH:10) ,which </a:t>
            </a:r>
            <a:r>
              <a:rPr lang="en-US" dirty="0"/>
              <a:t>it creates when it degrades urea to </a:t>
            </a:r>
            <a:r>
              <a:rPr lang="en-US" dirty="0" smtClean="0"/>
              <a:t>CO2 and NH3 .Interestingly</a:t>
            </a:r>
            <a:r>
              <a:rPr lang="en-US" dirty="0"/>
              <a:t>, it is easily isolated from agricultural soils </a:t>
            </a:r>
            <a:r>
              <a:rPr lang="en-US" dirty="0" smtClean="0"/>
              <a:t>on which </a:t>
            </a:r>
            <a:r>
              <a:rPr lang="en-US" dirty="0"/>
              <a:t>animals frequently </a:t>
            </a:r>
            <a:r>
              <a:rPr lang="en-US" dirty="0" smtClean="0"/>
              <a:t>urinate.</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52400"/>
            <a:ext cx="25146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14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Family </a:t>
            </a:r>
            <a:r>
              <a:rPr lang="en-US" b="1" dirty="0" smtClean="0">
                <a:solidFill>
                  <a:schemeClr val="accent6">
                    <a:lumMod val="75000"/>
                  </a:schemeClr>
                </a:solidFill>
              </a:rPr>
              <a:t>:</a:t>
            </a:r>
            <a:r>
              <a:rPr lang="en-US" b="1" dirty="0" err="1" smtClean="0">
                <a:solidFill>
                  <a:schemeClr val="accent6">
                    <a:lumMod val="75000"/>
                  </a:schemeClr>
                </a:solidFill>
              </a:rPr>
              <a:t>Staphylococcaceae</a:t>
            </a:r>
            <a:endParaRPr lang="en-US" b="1" dirty="0">
              <a:solidFill>
                <a:schemeClr val="accent6">
                  <a:lumMod val="75000"/>
                </a:schemeClr>
              </a:solidFill>
            </a:endParaRPr>
          </a:p>
        </p:txBody>
      </p:sp>
      <p:sp>
        <p:nvSpPr>
          <p:cNvPr id="3" name="Content Placeholder 2"/>
          <p:cNvSpPr>
            <a:spLocks noGrp="1"/>
          </p:cNvSpPr>
          <p:nvPr>
            <p:ph idx="1"/>
          </p:nvPr>
        </p:nvSpPr>
        <p:spPr>
          <a:xfrm>
            <a:off x="152400" y="1219200"/>
            <a:ext cx="8839200" cy="5486400"/>
          </a:xfrm>
        </p:spPr>
        <p:txBody>
          <a:bodyPr>
            <a:normAutofit fontScale="92500" lnSpcReduction="20000"/>
          </a:bodyPr>
          <a:lstStyle/>
          <a:p>
            <a:r>
              <a:rPr lang="en-US" dirty="0" smtClean="0"/>
              <a:t>1-Facultative </a:t>
            </a:r>
            <a:r>
              <a:rPr lang="en-US" dirty="0"/>
              <a:t>anaerobic, non-motile, Gram-positive </a:t>
            </a:r>
            <a:r>
              <a:rPr lang="en-US" dirty="0" err="1"/>
              <a:t>cocci</a:t>
            </a:r>
            <a:r>
              <a:rPr lang="en-US" dirty="0"/>
              <a:t> .Usually form irregular </a:t>
            </a:r>
            <a:r>
              <a:rPr lang="en-US" dirty="0" smtClean="0"/>
              <a:t>clusters. </a:t>
            </a:r>
          </a:p>
          <a:p>
            <a:r>
              <a:rPr lang="en-US" dirty="0" smtClean="0"/>
              <a:t>2-Staphylococci </a:t>
            </a:r>
            <a:r>
              <a:rPr lang="en-US" dirty="0"/>
              <a:t>are normally associated with the skin and mucous membranes of warm-blooded animals. </a:t>
            </a:r>
            <a:r>
              <a:rPr lang="en-US" dirty="0" smtClean="0"/>
              <a:t>3-They </a:t>
            </a:r>
            <a:r>
              <a:rPr lang="en-US" dirty="0"/>
              <a:t>are responsible for many human diseases</a:t>
            </a:r>
            <a:r>
              <a:rPr lang="en-US" dirty="0" smtClean="0"/>
              <a:t>.</a:t>
            </a:r>
          </a:p>
          <a:p>
            <a:r>
              <a:rPr lang="en-US" dirty="0" smtClean="0"/>
              <a:t>4- </a:t>
            </a:r>
            <a:r>
              <a:rPr lang="en-US" b="1" i="1" dirty="0">
                <a:solidFill>
                  <a:srgbClr val="FF0000"/>
                </a:solidFill>
              </a:rPr>
              <a:t>S. </a:t>
            </a:r>
            <a:r>
              <a:rPr lang="en-US" b="1" i="1" dirty="0" err="1">
                <a:solidFill>
                  <a:srgbClr val="FF0000"/>
                </a:solidFill>
              </a:rPr>
              <a:t>epidermidis</a:t>
            </a:r>
            <a:r>
              <a:rPr lang="en-US" b="1" i="1" dirty="0">
                <a:solidFill>
                  <a:srgbClr val="FF0000"/>
                </a:solidFill>
              </a:rPr>
              <a:t> </a:t>
            </a:r>
            <a:r>
              <a:rPr lang="en-US" dirty="0"/>
              <a:t>is a common skin resident that is sometimes responsible for endocarditis and infections of immune compromised patients with (e.g., wound, surgical and urinary tract infections). </a:t>
            </a:r>
            <a:endParaRPr lang="en-US" dirty="0" smtClean="0"/>
          </a:p>
          <a:p>
            <a:r>
              <a:rPr lang="en-US" b="1" dirty="0" smtClean="0"/>
              <a:t>5- </a:t>
            </a:r>
            <a:r>
              <a:rPr lang="en-US" b="1" i="1" dirty="0" smtClean="0">
                <a:solidFill>
                  <a:srgbClr val="FF0000"/>
                </a:solidFill>
              </a:rPr>
              <a:t>S</a:t>
            </a:r>
            <a:r>
              <a:rPr lang="en-US" b="1" i="1" dirty="0">
                <a:solidFill>
                  <a:srgbClr val="FF0000"/>
                </a:solidFill>
              </a:rPr>
              <a:t>. </a:t>
            </a:r>
            <a:r>
              <a:rPr lang="en-US" b="1" i="1" dirty="0" err="1">
                <a:solidFill>
                  <a:srgbClr val="FF0000"/>
                </a:solidFill>
              </a:rPr>
              <a:t>aureus</a:t>
            </a:r>
            <a:r>
              <a:rPr lang="en-US" b="1" i="1" dirty="0">
                <a:solidFill>
                  <a:srgbClr val="FF0000"/>
                </a:solidFill>
              </a:rPr>
              <a:t> </a:t>
            </a:r>
            <a:r>
              <a:rPr lang="en-US" dirty="0"/>
              <a:t>is the most important human </a:t>
            </a:r>
            <a:r>
              <a:rPr lang="en-US" dirty="0" smtClean="0"/>
              <a:t>staphylococcal pathogen </a:t>
            </a:r>
            <a:r>
              <a:rPr lang="en-US" dirty="0"/>
              <a:t>and causes boils, abscesses, wound infections, pneumonia, toxic shock syndrome, and other diseases.</a:t>
            </a:r>
          </a:p>
        </p:txBody>
      </p:sp>
    </p:spTree>
    <p:extLst>
      <p:ext uri="{BB962C8B-B14F-4D97-AF65-F5344CB8AC3E}">
        <p14:creationId xmlns:p14="http://schemas.microsoft.com/office/powerpoint/2010/main" val="104882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363200" y="274638"/>
            <a:ext cx="76200" cy="1143000"/>
          </a:xfrm>
        </p:spPr>
        <p:txBody>
          <a:bodyPr/>
          <a:lstStyle/>
          <a:p>
            <a:endParaRPr lang="en-US" dirty="0"/>
          </a:p>
        </p:txBody>
      </p:sp>
      <p:sp>
        <p:nvSpPr>
          <p:cNvPr id="3" name="Content Placeholder 2"/>
          <p:cNvSpPr>
            <a:spLocks noGrp="1"/>
          </p:cNvSpPr>
          <p:nvPr>
            <p:ph idx="1"/>
          </p:nvPr>
        </p:nvSpPr>
        <p:spPr>
          <a:xfrm>
            <a:off x="32358" y="0"/>
            <a:ext cx="9035441" cy="6126163"/>
          </a:xfrm>
        </p:spPr>
        <p:txBody>
          <a:bodyPr>
            <a:normAutofit/>
          </a:bodyPr>
          <a:lstStyle/>
          <a:p>
            <a:r>
              <a:rPr lang="en-US" dirty="0" smtClean="0"/>
              <a:t>6-In </a:t>
            </a:r>
            <a:r>
              <a:rPr lang="en-US" dirty="0"/>
              <a:t>addition to causing skin and wound infections, </a:t>
            </a:r>
            <a:r>
              <a:rPr lang="en-US" b="1" i="1" dirty="0">
                <a:solidFill>
                  <a:srgbClr val="FF0000"/>
                </a:solidFill>
              </a:rPr>
              <a:t>S. </a:t>
            </a:r>
            <a:r>
              <a:rPr lang="en-US" b="1" i="1" dirty="0" err="1">
                <a:solidFill>
                  <a:srgbClr val="FF0000"/>
                </a:solidFill>
              </a:rPr>
              <a:t>aureus</a:t>
            </a:r>
            <a:r>
              <a:rPr lang="en-US" dirty="0"/>
              <a:t> is a major cause of food </a:t>
            </a:r>
            <a:r>
              <a:rPr lang="en-US" dirty="0" smtClean="0"/>
              <a:t>poisoning , The </a:t>
            </a:r>
            <a:r>
              <a:rPr lang="en-US" dirty="0"/>
              <a:t>most common source is contaminated dairy products. However, because </a:t>
            </a:r>
            <a:r>
              <a:rPr lang="en-US" b="1" i="1" dirty="0">
                <a:solidFill>
                  <a:srgbClr val="FF0000"/>
                </a:solidFill>
              </a:rPr>
              <a:t>S. </a:t>
            </a:r>
            <a:r>
              <a:rPr lang="en-US" b="1" i="1" dirty="0" err="1">
                <a:solidFill>
                  <a:srgbClr val="FF0000"/>
                </a:solidFill>
              </a:rPr>
              <a:t>aureus</a:t>
            </a:r>
            <a:r>
              <a:rPr lang="en-US" b="1" i="1" dirty="0">
                <a:solidFill>
                  <a:srgbClr val="FF0000"/>
                </a:solidFill>
              </a:rPr>
              <a:t> </a:t>
            </a:r>
            <a:r>
              <a:rPr lang="en-US" dirty="0"/>
              <a:t>is salt tolerant, another important source is sliced luncheon meats.</a:t>
            </a:r>
          </a:p>
          <a:p>
            <a:r>
              <a:rPr lang="en-US" dirty="0" smtClean="0"/>
              <a:t>7-One </a:t>
            </a:r>
            <a:r>
              <a:rPr lang="en-US" dirty="0"/>
              <a:t>important virulence factor produced by </a:t>
            </a:r>
            <a:r>
              <a:rPr lang="en-US" b="1" i="1" dirty="0">
                <a:solidFill>
                  <a:srgbClr val="FF0000"/>
                </a:solidFill>
              </a:rPr>
              <a:t>S. </a:t>
            </a:r>
            <a:r>
              <a:rPr lang="en-US" b="1" i="1" dirty="0" err="1">
                <a:solidFill>
                  <a:srgbClr val="FF0000"/>
                </a:solidFill>
              </a:rPr>
              <a:t>aureus</a:t>
            </a:r>
            <a:r>
              <a:rPr lang="en-US" dirty="0"/>
              <a:t> is the enzyme coagulase, which causes blood plasma to clot. </a:t>
            </a:r>
            <a:endParaRPr lang="en-US" dirty="0" smtClean="0"/>
          </a:p>
          <a:p>
            <a:r>
              <a:rPr lang="en-US" dirty="0" smtClean="0"/>
              <a:t>8-Growth </a:t>
            </a:r>
            <a:r>
              <a:rPr lang="en-US" dirty="0"/>
              <a:t>and hemolysis patterns on blood agar are also useful in identifying these staphylococci.</a:t>
            </a:r>
          </a:p>
        </p:txBody>
      </p:sp>
    </p:spTree>
    <p:extLst>
      <p:ext uri="{BB962C8B-B14F-4D97-AF65-F5344CB8AC3E}">
        <p14:creationId xmlns:p14="http://schemas.microsoft.com/office/powerpoint/2010/main" val="936805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Scientific classification</a:t>
            </a:r>
          </a:p>
        </p:txBody>
      </p:sp>
      <p:sp>
        <p:nvSpPr>
          <p:cNvPr id="3" name="Content Placeholder 2"/>
          <p:cNvSpPr>
            <a:spLocks noGrp="1"/>
          </p:cNvSpPr>
          <p:nvPr>
            <p:ph idx="1"/>
          </p:nvPr>
        </p:nvSpPr>
        <p:spPr>
          <a:xfrm>
            <a:off x="228600" y="1295400"/>
            <a:ext cx="8458200" cy="5562600"/>
          </a:xfrm>
        </p:spPr>
        <p:txBody>
          <a:bodyPr/>
          <a:lstStyle/>
          <a:p>
            <a:r>
              <a:rPr lang="en-US" dirty="0" smtClean="0"/>
              <a:t>Domain: </a:t>
            </a:r>
            <a:r>
              <a:rPr lang="en-US" dirty="0"/>
              <a:t>Bacteria</a:t>
            </a:r>
          </a:p>
          <a:p>
            <a:r>
              <a:rPr lang="en-US" dirty="0" smtClean="0"/>
              <a:t>Phylum: </a:t>
            </a:r>
            <a:r>
              <a:rPr lang="en-US" dirty="0" err="1"/>
              <a:t>Firmicutes</a:t>
            </a:r>
            <a:endParaRPr lang="en-US" dirty="0"/>
          </a:p>
          <a:p>
            <a:r>
              <a:rPr lang="en-US" dirty="0" smtClean="0"/>
              <a:t>Class: </a:t>
            </a:r>
            <a:r>
              <a:rPr lang="en-US" dirty="0"/>
              <a:t>Bacilli</a:t>
            </a:r>
          </a:p>
          <a:p>
            <a:r>
              <a:rPr lang="en-US" dirty="0" smtClean="0"/>
              <a:t>Order: </a:t>
            </a:r>
            <a:r>
              <a:rPr lang="en-US" dirty="0" err="1"/>
              <a:t>Bacillales</a:t>
            </a:r>
            <a:endParaRPr lang="en-US" dirty="0"/>
          </a:p>
          <a:p>
            <a:r>
              <a:rPr lang="en-US" dirty="0" smtClean="0"/>
              <a:t>Family: </a:t>
            </a:r>
            <a:r>
              <a:rPr lang="en-US" dirty="0" err="1"/>
              <a:t>Staphylococcaceae</a:t>
            </a:r>
            <a:endParaRPr lang="en-US" dirty="0"/>
          </a:p>
          <a:p>
            <a:r>
              <a:rPr lang="en-US" dirty="0"/>
              <a:t>Genus </a:t>
            </a:r>
            <a:r>
              <a:rPr lang="en-US" dirty="0" smtClean="0"/>
              <a:t>:Staphylococcus</a:t>
            </a:r>
            <a:endParaRPr lang="en-US" dirty="0"/>
          </a:p>
          <a:p>
            <a:r>
              <a:rPr lang="en-US" dirty="0" smtClean="0"/>
              <a:t>Species: </a:t>
            </a:r>
            <a:r>
              <a:rPr lang="en-US" b="1" i="1" dirty="0">
                <a:solidFill>
                  <a:srgbClr val="FF0000"/>
                </a:solidFill>
              </a:rPr>
              <a:t>S. </a:t>
            </a:r>
            <a:r>
              <a:rPr lang="en-US" b="1" i="1" dirty="0" err="1">
                <a:solidFill>
                  <a:srgbClr val="FF0000"/>
                </a:solidFill>
              </a:rPr>
              <a:t>aureus</a:t>
            </a:r>
            <a:endParaRPr lang="en-US" b="1" i="1"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336674"/>
            <a:ext cx="3810000" cy="536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482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Family </a:t>
            </a:r>
            <a:r>
              <a:rPr lang="en-US" b="1" dirty="0" smtClean="0">
                <a:solidFill>
                  <a:schemeClr val="accent6">
                    <a:lumMod val="75000"/>
                  </a:schemeClr>
                </a:solidFill>
              </a:rPr>
              <a:t>:</a:t>
            </a:r>
            <a:r>
              <a:rPr lang="en-US" b="1" dirty="0" err="1" smtClean="0">
                <a:solidFill>
                  <a:schemeClr val="accent6">
                    <a:lumMod val="75000"/>
                  </a:schemeClr>
                </a:solidFill>
              </a:rPr>
              <a:t>Listeriaceae</a:t>
            </a:r>
            <a:endParaRPr lang="en-US" b="1" dirty="0">
              <a:solidFill>
                <a:schemeClr val="accent6">
                  <a:lumMod val="75000"/>
                </a:schemeClr>
              </a:solidFill>
            </a:endParaRPr>
          </a:p>
        </p:txBody>
      </p:sp>
      <p:sp>
        <p:nvSpPr>
          <p:cNvPr id="3" name="Content Placeholder 2"/>
          <p:cNvSpPr>
            <a:spLocks noGrp="1"/>
          </p:cNvSpPr>
          <p:nvPr>
            <p:ph idx="1"/>
          </p:nvPr>
        </p:nvSpPr>
        <p:spPr>
          <a:xfrm>
            <a:off x="0" y="1295400"/>
            <a:ext cx="8991600" cy="5486400"/>
          </a:xfrm>
        </p:spPr>
        <p:txBody>
          <a:bodyPr>
            <a:normAutofit fontScale="92500" lnSpcReduction="20000"/>
          </a:bodyPr>
          <a:lstStyle/>
          <a:p>
            <a:r>
              <a:rPr lang="en-US" dirty="0" smtClean="0"/>
              <a:t>1-The </a:t>
            </a:r>
            <a:r>
              <a:rPr lang="en-US" dirty="0"/>
              <a:t>family </a:t>
            </a:r>
            <a:r>
              <a:rPr lang="en-US" dirty="0" err="1"/>
              <a:t>Listeriaceae</a:t>
            </a:r>
            <a:r>
              <a:rPr lang="en-US" dirty="0"/>
              <a:t> includes two genera: </a:t>
            </a:r>
            <a:r>
              <a:rPr lang="en-US" dirty="0" err="1">
                <a:solidFill>
                  <a:srgbClr val="FF0000"/>
                </a:solidFill>
              </a:rPr>
              <a:t>Brochothrix</a:t>
            </a:r>
            <a:r>
              <a:rPr lang="en-US" dirty="0">
                <a:solidFill>
                  <a:srgbClr val="FF0000"/>
                </a:solidFill>
              </a:rPr>
              <a:t> </a:t>
            </a:r>
            <a:r>
              <a:rPr lang="en-US" dirty="0"/>
              <a:t>and</a:t>
            </a:r>
            <a:r>
              <a:rPr lang="en-US" dirty="0">
                <a:solidFill>
                  <a:srgbClr val="FF0000"/>
                </a:solidFill>
              </a:rPr>
              <a:t> Listeria</a:t>
            </a:r>
            <a:r>
              <a:rPr lang="en-US" dirty="0"/>
              <a:t>. </a:t>
            </a:r>
            <a:endParaRPr lang="en-US" dirty="0" smtClean="0"/>
          </a:p>
          <a:p>
            <a:r>
              <a:rPr lang="en-US" dirty="0" smtClean="0"/>
              <a:t>2-</a:t>
            </a:r>
            <a:r>
              <a:rPr lang="en-US" b="1" i="1" dirty="0" smtClean="0">
                <a:solidFill>
                  <a:srgbClr val="FF0000"/>
                </a:solidFill>
              </a:rPr>
              <a:t>Brochothrix </a:t>
            </a:r>
            <a:r>
              <a:rPr lang="en-US" b="1" i="1" dirty="0">
                <a:solidFill>
                  <a:srgbClr val="FF0000"/>
                </a:solidFill>
              </a:rPr>
              <a:t>spp</a:t>
            </a:r>
            <a:r>
              <a:rPr lang="en-US" dirty="0"/>
              <a:t>. are most commonly found in meat but are not pathogenic. </a:t>
            </a:r>
            <a:endParaRPr lang="en-US" dirty="0" smtClean="0"/>
          </a:p>
          <a:p>
            <a:r>
              <a:rPr lang="en-US" dirty="0" smtClean="0"/>
              <a:t>3-</a:t>
            </a:r>
            <a:r>
              <a:rPr lang="en-US" b="1" dirty="0" smtClean="0">
                <a:solidFill>
                  <a:srgbClr val="FF0000"/>
                </a:solidFill>
              </a:rPr>
              <a:t>Listeria</a:t>
            </a:r>
            <a:r>
              <a:rPr lang="en-US" dirty="0" smtClean="0"/>
              <a:t> </a:t>
            </a:r>
            <a:r>
              <a:rPr lang="en-US" dirty="0"/>
              <a:t>is the medically important genus in this family. It contains short rods that are facultative anaerobic, catalase positive, </a:t>
            </a:r>
            <a:r>
              <a:rPr lang="en-US" dirty="0" smtClean="0"/>
              <a:t>and motile </a:t>
            </a:r>
            <a:r>
              <a:rPr lang="en-US" dirty="0"/>
              <a:t>by </a:t>
            </a:r>
            <a:r>
              <a:rPr lang="en-US" dirty="0" err="1"/>
              <a:t>peritrichous</a:t>
            </a:r>
            <a:r>
              <a:rPr lang="en-US" dirty="0"/>
              <a:t> flagella. In addition to aerobic respiration, these microbes ferment glucose mainly to lactate. </a:t>
            </a:r>
            <a:endParaRPr lang="en-US" dirty="0" smtClean="0"/>
          </a:p>
          <a:p>
            <a:r>
              <a:rPr lang="en-US" b="1" i="1" dirty="0" smtClean="0">
                <a:solidFill>
                  <a:srgbClr val="FF0000"/>
                </a:solidFill>
              </a:rPr>
              <a:t>4-Listeria </a:t>
            </a:r>
            <a:r>
              <a:rPr lang="en-US" b="1" i="1" dirty="0">
                <a:solidFill>
                  <a:srgbClr val="FF0000"/>
                </a:solidFill>
              </a:rPr>
              <a:t>spp</a:t>
            </a:r>
            <a:r>
              <a:rPr lang="en-US" dirty="0"/>
              <a:t>. are widely distributed in nature, particularly in decaying matter. </a:t>
            </a:r>
            <a:r>
              <a:rPr lang="en-US" b="1" i="1" dirty="0">
                <a:solidFill>
                  <a:srgbClr val="FF0000"/>
                </a:solidFill>
              </a:rPr>
              <a:t>L. </a:t>
            </a:r>
            <a:r>
              <a:rPr lang="en-US" b="1" i="1" dirty="0" err="1">
                <a:solidFill>
                  <a:srgbClr val="FF0000"/>
                </a:solidFill>
              </a:rPr>
              <a:t>monocytogenes</a:t>
            </a:r>
            <a:r>
              <a:rPr lang="en-US" b="1" i="1" dirty="0">
                <a:solidFill>
                  <a:srgbClr val="FF0000"/>
                </a:solidFill>
              </a:rPr>
              <a:t> </a:t>
            </a:r>
            <a:r>
              <a:rPr lang="en-US" dirty="0"/>
              <a:t>is a pathogen of humans and other animals, and causes </a:t>
            </a:r>
            <a:r>
              <a:rPr lang="en-US" dirty="0" err="1"/>
              <a:t>listeriosis</a:t>
            </a:r>
            <a:r>
              <a:rPr lang="en-US" dirty="0"/>
              <a:t>, an important food-borne infection.</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834687" y="1143000"/>
            <a:ext cx="45719" cy="325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1131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i="1" dirty="0"/>
              <a:t>L. </a:t>
            </a:r>
            <a:r>
              <a:rPr lang="en-US" i="1" dirty="0" err="1"/>
              <a:t>monocytogenes</a:t>
            </a:r>
            <a:r>
              <a:rPr lang="en-US" i="1" dirty="0"/>
              <a:t> </a:t>
            </a:r>
            <a:r>
              <a:rPr lang="en-US" dirty="0" smtClean="0"/>
              <a:t>and </a:t>
            </a:r>
            <a:r>
              <a:rPr lang="en-US" dirty="0" err="1" smtClean="0"/>
              <a:t>Brochothrix</a:t>
            </a:r>
            <a:r>
              <a:rPr lang="en-US" dirty="0" smtClean="0"/>
              <a:t> sp.</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1" y="1530632"/>
            <a:ext cx="3581399" cy="320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066800"/>
            <a:ext cx="5334000" cy="5029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24400"/>
            <a:ext cx="42195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6995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09600"/>
            <a:ext cx="8915400" cy="838200"/>
          </a:xfrm>
        </p:spPr>
        <p:txBody>
          <a:bodyPr>
            <a:normAutofit fontScale="90000"/>
          </a:bodyPr>
          <a:lstStyle/>
          <a:p>
            <a:r>
              <a:rPr lang="en-US" b="1" dirty="0">
                <a:solidFill>
                  <a:srgbClr val="00B050"/>
                </a:solidFill>
              </a:rPr>
              <a:t>Phylum </a:t>
            </a:r>
            <a:r>
              <a:rPr lang="en-US" b="1" dirty="0" smtClean="0">
                <a:solidFill>
                  <a:srgbClr val="00B050"/>
                </a:solidFill>
              </a:rPr>
              <a:t>:</a:t>
            </a:r>
            <a:r>
              <a:rPr lang="en-US" b="1" dirty="0" err="1" smtClean="0">
                <a:solidFill>
                  <a:srgbClr val="00B050"/>
                </a:solidFill>
              </a:rPr>
              <a:t>Firmicutes</a:t>
            </a:r>
            <a:r>
              <a:rPr lang="en-US" b="1" dirty="0" smtClean="0">
                <a:solidFill>
                  <a:srgbClr val="00B050"/>
                </a:solidFill>
              </a:rPr>
              <a:t> </a:t>
            </a:r>
            <a:r>
              <a:rPr lang="en-US" dirty="0" smtClean="0"/>
              <a:t/>
            </a:r>
            <a:br>
              <a:rPr lang="en-US" dirty="0" smtClean="0"/>
            </a:br>
            <a:r>
              <a:rPr lang="en-US" b="1" dirty="0" smtClean="0">
                <a:solidFill>
                  <a:srgbClr val="7030A0"/>
                </a:solidFill>
              </a:rPr>
              <a:t>2-Class :Bacilli</a:t>
            </a:r>
            <a:r>
              <a:rPr lang="en-US" dirty="0"/>
              <a:t/>
            </a:r>
            <a:br>
              <a:rPr lang="en-US" dirty="0"/>
            </a:br>
            <a:r>
              <a:rPr lang="en-US" dirty="0">
                <a:solidFill>
                  <a:srgbClr val="FF0000"/>
                </a:solidFill>
              </a:rPr>
              <a:t>2-Order </a:t>
            </a:r>
            <a:r>
              <a:rPr lang="en-US" dirty="0" err="1">
                <a:solidFill>
                  <a:srgbClr val="FF0000"/>
                </a:solidFill>
              </a:rPr>
              <a:t>Lactobacillales</a:t>
            </a:r>
            <a:endParaRPr lang="en-US" dirty="0">
              <a:solidFill>
                <a:srgbClr val="FF0000"/>
              </a:solidFill>
            </a:endParaRPr>
          </a:p>
        </p:txBody>
      </p:sp>
      <p:sp>
        <p:nvSpPr>
          <p:cNvPr id="3" name="Content Placeholder 2"/>
          <p:cNvSpPr>
            <a:spLocks noGrp="1"/>
          </p:cNvSpPr>
          <p:nvPr>
            <p:ph idx="1"/>
          </p:nvPr>
        </p:nvSpPr>
        <p:spPr>
          <a:xfrm>
            <a:off x="0" y="2133600"/>
            <a:ext cx="9144000" cy="4572000"/>
          </a:xfrm>
        </p:spPr>
        <p:txBody>
          <a:bodyPr>
            <a:normAutofit fontScale="92500"/>
          </a:bodyPr>
          <a:lstStyle/>
          <a:p>
            <a:r>
              <a:rPr lang="en-US" dirty="0" smtClean="0"/>
              <a:t>1-Many </a:t>
            </a:r>
            <a:r>
              <a:rPr lang="en-US" dirty="0"/>
              <a:t>members of the order </a:t>
            </a:r>
            <a:r>
              <a:rPr lang="en-US" dirty="0" err="1"/>
              <a:t>Lactobacillales</a:t>
            </a:r>
            <a:r>
              <a:rPr lang="en-US" dirty="0"/>
              <a:t> produce lactic acid as their major or sole fermentation product and are sometimes collectively called </a:t>
            </a:r>
            <a:r>
              <a:rPr lang="en-US" dirty="0">
                <a:solidFill>
                  <a:srgbClr val="FF0000"/>
                </a:solidFill>
              </a:rPr>
              <a:t>Lactic Acid Bacteria (LAB</a:t>
            </a:r>
            <a:r>
              <a:rPr lang="en-US" dirty="0"/>
              <a:t>); Streptococcus, Enterococcus, </a:t>
            </a:r>
            <a:r>
              <a:rPr lang="en-US" dirty="0" err="1"/>
              <a:t>Lactococcus</a:t>
            </a:r>
            <a:r>
              <a:rPr lang="en-US" dirty="0"/>
              <a:t>, </a:t>
            </a:r>
            <a:r>
              <a:rPr lang="en-US" dirty="0" smtClean="0"/>
              <a:t>Lactobacillus.</a:t>
            </a:r>
          </a:p>
          <a:p>
            <a:r>
              <a:rPr lang="en-US" dirty="0" smtClean="0"/>
              <a:t>2-all </a:t>
            </a:r>
            <a:r>
              <a:rPr lang="en-US" dirty="0"/>
              <a:t>members of this </a:t>
            </a:r>
            <a:r>
              <a:rPr lang="en-US" dirty="0" smtClean="0"/>
              <a:t>group </a:t>
            </a:r>
            <a:r>
              <a:rPr lang="en-US" dirty="0" smtClean="0">
                <a:solidFill>
                  <a:srgbClr val="FF0000"/>
                </a:solidFill>
              </a:rPr>
              <a:t>do not form endospore</a:t>
            </a:r>
            <a:r>
              <a:rPr lang="en-US" dirty="0" smtClean="0"/>
              <a:t>.</a:t>
            </a:r>
          </a:p>
          <a:p>
            <a:r>
              <a:rPr lang="en-US" dirty="0" smtClean="0"/>
              <a:t>3- are usually non motile.</a:t>
            </a:r>
          </a:p>
          <a:p>
            <a:r>
              <a:rPr lang="en-US" dirty="0" smtClean="0"/>
              <a:t>4- they depend on sugar fermentation </a:t>
            </a:r>
            <a:r>
              <a:rPr lang="en-US" dirty="0"/>
              <a:t>for energy</a:t>
            </a:r>
            <a:r>
              <a:rPr lang="en-US" dirty="0" smtClean="0"/>
              <a:t>.</a:t>
            </a:r>
          </a:p>
          <a:p>
            <a:r>
              <a:rPr lang="en-US" dirty="0" smtClean="0"/>
              <a:t>. </a:t>
            </a:r>
            <a:endParaRPr lang="en-US" dirty="0"/>
          </a:p>
        </p:txBody>
      </p:sp>
    </p:spTree>
    <p:extLst>
      <p:ext uri="{BB962C8B-B14F-4D97-AF65-F5344CB8AC3E}">
        <p14:creationId xmlns:p14="http://schemas.microsoft.com/office/powerpoint/2010/main" val="3833990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0363200" y="274638"/>
            <a:ext cx="76200" cy="1143000"/>
          </a:xfrm>
        </p:spPr>
        <p:txBody>
          <a:bodyPr/>
          <a:lstStyle/>
          <a:p>
            <a:endParaRPr lang="en-US" dirty="0"/>
          </a:p>
        </p:txBody>
      </p:sp>
      <p:sp>
        <p:nvSpPr>
          <p:cNvPr id="3" name="Content Placeholder 2"/>
          <p:cNvSpPr>
            <a:spLocks noGrp="1"/>
          </p:cNvSpPr>
          <p:nvPr>
            <p:ph idx="1"/>
          </p:nvPr>
        </p:nvSpPr>
        <p:spPr>
          <a:xfrm>
            <a:off x="76200" y="228600"/>
            <a:ext cx="8763000" cy="5897563"/>
          </a:xfrm>
        </p:spPr>
        <p:txBody>
          <a:bodyPr/>
          <a:lstStyle/>
          <a:p>
            <a:r>
              <a:rPr lang="en-US" dirty="0"/>
              <a:t>5-They lack cytochromes and obtain energy by substrate-level phosphorylation, rather than by electron transport chain and oxidative-phosphorylation.</a:t>
            </a:r>
          </a:p>
          <a:p>
            <a:r>
              <a:rPr lang="en-US" dirty="0"/>
              <a:t>6- Nutritionally, they are fastidious  many vitamins ,acids, purines, and </a:t>
            </a:r>
            <a:r>
              <a:rPr lang="en-US" dirty="0" err="1"/>
              <a:t>pyrimidines</a:t>
            </a:r>
            <a:r>
              <a:rPr lang="en-US" dirty="0"/>
              <a:t> </a:t>
            </a:r>
            <a:r>
              <a:rPr lang="en-US" dirty="0" smtClean="0"/>
              <a:t>must </a:t>
            </a:r>
            <a:r>
              <a:rPr lang="en-US" dirty="0"/>
              <a:t>be supplied because of their limited, biosynthetic capabilities. </a:t>
            </a:r>
          </a:p>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038600"/>
            <a:ext cx="6019800" cy="266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1069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75000"/>
                  </a:schemeClr>
                </a:solidFill>
              </a:rPr>
              <a:t>Family :</a:t>
            </a:r>
            <a:r>
              <a:rPr lang="en-US" b="1" dirty="0" err="1" smtClean="0">
                <a:solidFill>
                  <a:schemeClr val="accent6">
                    <a:lumMod val="75000"/>
                  </a:schemeClr>
                </a:solidFill>
              </a:rPr>
              <a:t>Lactobacillaceae</a:t>
            </a:r>
            <a:r>
              <a:rPr lang="en-US" b="1" dirty="0" smtClean="0">
                <a:solidFill>
                  <a:schemeClr val="accent6">
                    <a:lumMod val="75000"/>
                  </a:schemeClr>
                </a:solidFill>
              </a:rPr>
              <a:t> </a:t>
            </a:r>
            <a:endParaRPr lang="en-US" b="1" dirty="0">
              <a:solidFill>
                <a:schemeClr val="accent6">
                  <a:lumMod val="75000"/>
                </a:schemeClr>
              </a:solidFill>
            </a:endParaRPr>
          </a:p>
        </p:txBody>
      </p:sp>
      <p:sp>
        <p:nvSpPr>
          <p:cNvPr id="3" name="Content Placeholder 2"/>
          <p:cNvSpPr>
            <a:spLocks noGrp="1"/>
          </p:cNvSpPr>
          <p:nvPr>
            <p:ph idx="1"/>
          </p:nvPr>
        </p:nvSpPr>
        <p:spPr>
          <a:xfrm>
            <a:off x="0" y="1600200"/>
            <a:ext cx="9144000" cy="5181600"/>
          </a:xfrm>
        </p:spPr>
        <p:txBody>
          <a:bodyPr>
            <a:normAutofit/>
          </a:bodyPr>
          <a:lstStyle/>
          <a:p>
            <a:r>
              <a:rPr lang="en-US" dirty="0" smtClean="0"/>
              <a:t>1-Lactic </a:t>
            </a:r>
            <a:r>
              <a:rPr lang="en-US" dirty="0"/>
              <a:t>acid bacteria usually are categorized </a:t>
            </a:r>
            <a:r>
              <a:rPr lang="en-US" dirty="0" smtClean="0"/>
              <a:t>as facultative an aerobes, but </a:t>
            </a:r>
            <a:r>
              <a:rPr lang="en-US" dirty="0"/>
              <a:t>can be </a:t>
            </a:r>
            <a:r>
              <a:rPr lang="en-US" dirty="0" smtClean="0"/>
              <a:t>considered </a:t>
            </a:r>
          </a:p>
          <a:p>
            <a:r>
              <a:rPr lang="en-US" dirty="0" err="1" smtClean="0"/>
              <a:t>aerotolerant</a:t>
            </a:r>
            <a:r>
              <a:rPr lang="en-US" dirty="0" smtClean="0"/>
              <a:t>. </a:t>
            </a:r>
          </a:p>
          <a:p>
            <a:r>
              <a:rPr lang="en-US" dirty="0" smtClean="0"/>
              <a:t>2-The largest genus in </a:t>
            </a:r>
            <a:r>
              <a:rPr lang="en-US" dirty="0"/>
              <a:t>this order </a:t>
            </a:r>
            <a:r>
              <a:rPr lang="en-US" dirty="0" smtClean="0"/>
              <a:t>is Lactobacillus with about 100 species</a:t>
            </a:r>
            <a:r>
              <a:rPr lang="en-US" dirty="0"/>
              <a:t>. </a:t>
            </a:r>
            <a:endParaRPr lang="en-US" dirty="0" smtClean="0"/>
          </a:p>
          <a:p>
            <a:r>
              <a:rPr lang="en-US" dirty="0" smtClean="0"/>
              <a:t>3-Lactobacilli include rod and some </a:t>
            </a:r>
            <a:r>
              <a:rPr lang="en-US" dirty="0" err="1" smtClean="0"/>
              <a:t>coccobacilli</a:t>
            </a:r>
            <a:r>
              <a:rPr lang="en-US" dirty="0" smtClean="0"/>
              <a:t>.</a:t>
            </a:r>
          </a:p>
          <a:p>
            <a:r>
              <a:rPr lang="en-US" dirty="0" smtClean="0"/>
              <a:t>4-All </a:t>
            </a:r>
            <a:r>
              <a:rPr lang="en-US" dirty="0"/>
              <a:t>lack catalase and </a:t>
            </a:r>
            <a:r>
              <a:rPr lang="en-US" dirty="0" smtClean="0"/>
              <a:t>cytochromes.</a:t>
            </a:r>
          </a:p>
          <a:p>
            <a:r>
              <a:rPr lang="en-US" dirty="0" smtClean="0"/>
              <a:t>5-They produce </a:t>
            </a:r>
            <a:r>
              <a:rPr lang="en-US" dirty="0"/>
              <a:t>lactic acid as their main or sole fermentation product. </a:t>
            </a:r>
            <a:endParaRPr lang="en-US" dirty="0" smtClean="0"/>
          </a:p>
        </p:txBody>
      </p:sp>
    </p:spTree>
    <p:extLst>
      <p:ext uri="{BB962C8B-B14F-4D97-AF65-F5344CB8AC3E}">
        <p14:creationId xmlns:p14="http://schemas.microsoft.com/office/powerpoint/2010/main" val="2228024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11079480" y="274638"/>
            <a:ext cx="45719" cy="1143000"/>
          </a:xfrm>
        </p:spPr>
        <p:txBody>
          <a:bodyPr/>
          <a:lstStyle/>
          <a:p>
            <a:endParaRPr lang="en-US" dirty="0"/>
          </a:p>
        </p:txBody>
      </p:sp>
      <p:sp>
        <p:nvSpPr>
          <p:cNvPr id="3" name="Content Placeholder 2"/>
          <p:cNvSpPr>
            <a:spLocks noGrp="1"/>
          </p:cNvSpPr>
          <p:nvPr>
            <p:ph idx="1"/>
          </p:nvPr>
        </p:nvSpPr>
        <p:spPr>
          <a:xfrm>
            <a:off x="152400" y="152400"/>
            <a:ext cx="8382000" cy="5973763"/>
          </a:xfrm>
        </p:spPr>
        <p:txBody>
          <a:bodyPr/>
          <a:lstStyle/>
          <a:p>
            <a:r>
              <a:rPr lang="en-US" dirty="0"/>
              <a:t>6-They grow at a pH slightly acidic between 4.5 and 6.4.</a:t>
            </a:r>
          </a:p>
          <a:p>
            <a:r>
              <a:rPr lang="en-US" dirty="0"/>
              <a:t>7-They found in dairy products and many other meat, water, sewage, beer, fruits.</a:t>
            </a:r>
          </a:p>
          <a:p>
            <a:r>
              <a:rPr lang="en-US" dirty="0"/>
              <a:t>8- Lactobacillus are part of normal flora of the human body, in particular important normal vaginal flora.</a:t>
            </a:r>
          </a:p>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886200"/>
            <a:ext cx="64008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9425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Scientific classification</a:t>
            </a:r>
          </a:p>
        </p:txBody>
      </p:sp>
      <p:sp>
        <p:nvSpPr>
          <p:cNvPr id="3" name="Content Placeholder 2"/>
          <p:cNvSpPr>
            <a:spLocks noGrp="1"/>
          </p:cNvSpPr>
          <p:nvPr>
            <p:ph idx="1"/>
          </p:nvPr>
        </p:nvSpPr>
        <p:spPr/>
        <p:txBody>
          <a:bodyPr/>
          <a:lstStyle/>
          <a:p>
            <a:r>
              <a:rPr lang="en-US" dirty="0"/>
              <a:t>Domain </a:t>
            </a:r>
            <a:r>
              <a:rPr lang="en-US" dirty="0" smtClean="0"/>
              <a:t>:Bacteria</a:t>
            </a:r>
            <a:endParaRPr lang="en-US" dirty="0"/>
          </a:p>
          <a:p>
            <a:r>
              <a:rPr lang="en-US" dirty="0"/>
              <a:t>Phylum </a:t>
            </a:r>
            <a:r>
              <a:rPr lang="en-US" dirty="0" smtClean="0"/>
              <a:t>:</a:t>
            </a:r>
            <a:r>
              <a:rPr lang="en-US" dirty="0" err="1" smtClean="0"/>
              <a:t>Firmicutes</a:t>
            </a:r>
            <a:endParaRPr lang="en-US" dirty="0"/>
          </a:p>
          <a:p>
            <a:r>
              <a:rPr lang="en-US" dirty="0" smtClean="0"/>
              <a:t>Class: </a:t>
            </a:r>
            <a:r>
              <a:rPr lang="en-US" dirty="0"/>
              <a:t>Bacilli</a:t>
            </a:r>
          </a:p>
          <a:p>
            <a:r>
              <a:rPr lang="en-US" dirty="0"/>
              <a:t>Order </a:t>
            </a:r>
            <a:r>
              <a:rPr lang="en-US" dirty="0" smtClean="0"/>
              <a:t>:</a:t>
            </a:r>
            <a:r>
              <a:rPr lang="en-US" dirty="0" err="1" smtClean="0"/>
              <a:t>Lactobacillales</a:t>
            </a:r>
            <a:endParaRPr lang="en-US" dirty="0"/>
          </a:p>
          <a:p>
            <a:r>
              <a:rPr lang="en-US" dirty="0"/>
              <a:t>Family </a:t>
            </a:r>
            <a:r>
              <a:rPr lang="en-US" dirty="0" smtClean="0"/>
              <a:t>:</a:t>
            </a:r>
            <a:r>
              <a:rPr lang="en-US" dirty="0" err="1" smtClean="0"/>
              <a:t>Lactobacillaceae</a:t>
            </a:r>
            <a:endParaRPr lang="en-US" dirty="0"/>
          </a:p>
          <a:p>
            <a:r>
              <a:rPr lang="en-US" dirty="0"/>
              <a:t>Genus </a:t>
            </a:r>
            <a:r>
              <a:rPr lang="en-US" dirty="0" smtClean="0"/>
              <a:t>:</a:t>
            </a:r>
            <a:r>
              <a:rPr lang="en-US" b="1" dirty="0" smtClean="0">
                <a:solidFill>
                  <a:srgbClr val="FF0000"/>
                </a:solidFill>
              </a:rPr>
              <a:t>Lactobacillus</a:t>
            </a:r>
            <a:r>
              <a:rPr lang="en-US" dirty="0" smtClean="0"/>
              <a:t> </a:t>
            </a:r>
            <a:r>
              <a:rPr lang="en-US" dirty="0"/>
              <a:t>(Type genus)</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295400"/>
            <a:ext cx="4038600" cy="293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1547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1400" y="274638"/>
            <a:ext cx="228600" cy="1143000"/>
          </a:xfrm>
        </p:spPr>
        <p:txBody>
          <a:bodyPr/>
          <a:lstStyle/>
          <a:p>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580" y="381000"/>
            <a:ext cx="877782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10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677</TotalTime>
  <Words>1440</Words>
  <Application>Microsoft Office PowerPoint</Application>
  <PresentationFormat>On-screen Show (4:3)</PresentationFormat>
  <Paragraphs>117</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بسم الله الرحمن الرحيم Lecture-8– 2025 Bacterial taxonomy Phylum :Firmicutes  </vt:lpstr>
      <vt:lpstr>The phylum Firmicutes </vt:lpstr>
      <vt:lpstr>The low G + C% Gram-positive bacteria are placed in the phylum Firmicutes (Fig.below):</vt:lpstr>
      <vt:lpstr>PowerPoint Presentation</vt:lpstr>
      <vt:lpstr>1-Class: Clostridia</vt:lpstr>
      <vt:lpstr>Stickland reaction </vt:lpstr>
      <vt:lpstr>PowerPoint Presentation</vt:lpstr>
      <vt:lpstr>Scientific classification</vt:lpstr>
      <vt:lpstr>Some distinguishing  groups in  Class Clostridia</vt:lpstr>
      <vt:lpstr>Veillonella spp.</vt:lpstr>
      <vt:lpstr>2-Class Bacilli</vt:lpstr>
      <vt:lpstr>PowerPoint Presentation</vt:lpstr>
      <vt:lpstr>Scientific classification</vt:lpstr>
      <vt:lpstr>Sporosarcina</vt:lpstr>
      <vt:lpstr>Family :Staphylococcaceae</vt:lpstr>
      <vt:lpstr>PowerPoint Presentation</vt:lpstr>
      <vt:lpstr>Scientific classification</vt:lpstr>
      <vt:lpstr>Family :Listeriaceae</vt:lpstr>
      <vt:lpstr>L. monocytogenes and Brochothrix sp.</vt:lpstr>
      <vt:lpstr>Phylum :Firmicutes  2-Class :Bacilli 2-Order Lactobacillales</vt:lpstr>
      <vt:lpstr>PowerPoint Presentation</vt:lpstr>
      <vt:lpstr>Family :Lactobacillaceae </vt:lpstr>
      <vt:lpstr>PowerPoint Presentation</vt:lpstr>
      <vt:lpstr>Scientific classification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Spoilage of Speciﬁc Food Groups </dc:title>
  <dc:creator>user</dc:creator>
  <cp:lastModifiedBy>Dr.Sawsan</cp:lastModifiedBy>
  <cp:revision>64</cp:revision>
  <dcterms:created xsi:type="dcterms:W3CDTF">2006-08-16T00:00:00Z</dcterms:created>
  <dcterms:modified xsi:type="dcterms:W3CDTF">2025-04-19T22:42:07Z</dcterms:modified>
</cp:coreProperties>
</file>