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1" r:id="rId3"/>
    <p:sldId id="333" r:id="rId4"/>
    <p:sldId id="334" r:id="rId5"/>
    <p:sldId id="345" r:id="rId6"/>
    <p:sldId id="335" r:id="rId7"/>
    <p:sldId id="346" r:id="rId8"/>
    <p:sldId id="348" r:id="rId9"/>
    <p:sldId id="347" r:id="rId10"/>
    <p:sldId id="336" r:id="rId11"/>
    <p:sldId id="349" r:id="rId12"/>
    <p:sldId id="351" r:id="rId13"/>
    <p:sldId id="352" r:id="rId14"/>
    <p:sldId id="337" r:id="rId15"/>
    <p:sldId id="339" r:id="rId16"/>
    <p:sldId id="340" r:id="rId17"/>
    <p:sldId id="343" r:id="rId18"/>
    <p:sldId id="341" r:id="rId19"/>
    <p:sldId id="342" r:id="rId20"/>
    <p:sldId id="353" r:id="rId21"/>
    <p:sldId id="344" r:id="rId22"/>
    <p:sldId id="30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28AFE-6059-4522-91C3-7FEC9F79743F}" type="datetimeFigureOut">
              <a:rPr lang="en-US" smtClean="0"/>
              <a:t>4/27/2025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150D3-591C-4C2D-A509-A87BD2F16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78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001000" cy="2228851"/>
          </a:xfrm>
        </p:spPr>
        <p:txBody>
          <a:bodyPr>
            <a:normAutofit fontScale="90000"/>
          </a:bodyPr>
          <a:lstStyle/>
          <a:p>
            <a:r>
              <a:rPr lang="ar-IQ" b="1" dirty="0" smtClean="0">
                <a:solidFill>
                  <a:srgbClr val="FF0000"/>
                </a:solidFill>
              </a:rPr>
              <a:t>بسم الله الرحمن الرحيم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Lecture-9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2025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Bacterial taxonomy</a:t>
            </a:r>
            <a:br>
              <a:rPr lang="en-US" dirty="0" smtClean="0"/>
            </a:br>
            <a:r>
              <a:rPr lang="en-US" dirty="0">
                <a:solidFill>
                  <a:srgbClr val="FF0000"/>
                </a:solidFill>
              </a:rPr>
              <a:t>Phylum :</a:t>
            </a:r>
            <a:r>
              <a:rPr lang="en-US" dirty="0" err="1">
                <a:solidFill>
                  <a:srgbClr val="FF0000"/>
                </a:solidFill>
              </a:rPr>
              <a:t>Actinobacteria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63200" y="3886200"/>
            <a:ext cx="152400" cy="1752600"/>
          </a:xfrm>
        </p:spPr>
        <p:txBody>
          <a:bodyPr/>
          <a:lstStyle/>
          <a:p>
            <a:endParaRPr lang="ar-IQ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17480" y="4267200"/>
            <a:ext cx="45719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133600" y="4495800"/>
            <a:ext cx="152399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9" y="4114800"/>
            <a:ext cx="4267591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4114800"/>
            <a:ext cx="580548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26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/>
              <a:t>figure </a:t>
            </a:r>
            <a:r>
              <a:rPr lang="en-US" sz="2800" dirty="0" smtClean="0"/>
              <a:t>: </a:t>
            </a:r>
            <a:r>
              <a:rPr lang="en-US" sz="2800" dirty="0"/>
              <a:t>demonstrates the phylogenetic position of </a:t>
            </a:r>
            <a:r>
              <a:rPr lang="en-US" sz="2800" dirty="0" smtClean="0"/>
              <a:t>phylum  </a:t>
            </a:r>
            <a:r>
              <a:rPr lang="en-US" sz="2800" dirty="0" err="1" smtClean="0"/>
              <a:t>Actinobacteria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199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5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Phylum: </a:t>
            </a:r>
            <a:r>
              <a:rPr lang="en-US" b="1" dirty="0" err="1">
                <a:solidFill>
                  <a:srgbClr val="FF0000"/>
                </a:solidFill>
              </a:rPr>
              <a:t>Actinobacteria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High G + C% Gram-Positive Bacteria were grouped in this </a:t>
            </a:r>
            <a:r>
              <a:rPr lang="en-US" dirty="0" smtClean="0"/>
              <a:t>phylum</a:t>
            </a:r>
          </a:p>
          <a:p>
            <a:r>
              <a:rPr lang="en-US" dirty="0" smtClean="0"/>
              <a:t>16S </a:t>
            </a:r>
            <a:r>
              <a:rPr lang="en-US" dirty="0" err="1"/>
              <a:t>rRNA</a:t>
            </a:r>
            <a:r>
              <a:rPr lang="en-US" dirty="0"/>
              <a:t> evidence of this phylum shows </a:t>
            </a:r>
            <a:r>
              <a:rPr lang="en-US" dirty="0" smtClean="0"/>
              <a:t>:</a:t>
            </a:r>
          </a:p>
          <a:p>
            <a:r>
              <a:rPr lang="en-US" dirty="0" smtClean="0"/>
              <a:t>One </a:t>
            </a:r>
            <a:r>
              <a:rPr lang="en-US" dirty="0"/>
              <a:t>class only (</a:t>
            </a:r>
            <a:r>
              <a:rPr lang="en-US" dirty="0" err="1"/>
              <a:t>Actinobacteria</a:t>
            </a:r>
            <a:r>
              <a:rPr lang="en-US" dirty="0"/>
              <a:t>), classified </a:t>
            </a:r>
            <a:r>
              <a:rPr lang="en-US" dirty="0" smtClean="0"/>
              <a:t>into</a:t>
            </a:r>
          </a:p>
          <a:p>
            <a:r>
              <a:rPr lang="en-US" dirty="0" smtClean="0"/>
              <a:t> </a:t>
            </a:r>
            <a:r>
              <a:rPr lang="en-US" dirty="0"/>
              <a:t>five subclasses distributed </a:t>
            </a:r>
            <a:r>
              <a:rPr lang="en-US" dirty="0" smtClean="0"/>
              <a:t>to</a:t>
            </a:r>
          </a:p>
          <a:p>
            <a:r>
              <a:rPr lang="en-US" dirty="0" smtClean="0"/>
              <a:t> </a:t>
            </a:r>
            <a:r>
              <a:rPr lang="en-US" dirty="0"/>
              <a:t>six orders </a:t>
            </a:r>
            <a:r>
              <a:rPr lang="en-US" dirty="0" smtClean="0"/>
              <a:t>with</a:t>
            </a:r>
          </a:p>
          <a:p>
            <a:r>
              <a:rPr lang="en-US" dirty="0" smtClean="0"/>
              <a:t>14 </a:t>
            </a:r>
            <a:r>
              <a:rPr lang="en-US" dirty="0"/>
              <a:t>suborders categorized </a:t>
            </a:r>
            <a:r>
              <a:rPr lang="en-US" dirty="0" smtClean="0"/>
              <a:t>to</a:t>
            </a:r>
          </a:p>
          <a:p>
            <a:r>
              <a:rPr lang="en-US" dirty="0" smtClean="0"/>
              <a:t> </a:t>
            </a:r>
            <a:r>
              <a:rPr lang="en-US" dirty="0"/>
              <a:t>44 </a:t>
            </a:r>
            <a:r>
              <a:rPr lang="en-US" dirty="0" smtClean="0"/>
              <a:t>families.</a:t>
            </a:r>
          </a:p>
          <a:p>
            <a:r>
              <a:rPr lang="en-US" dirty="0" smtClean="0"/>
              <a:t> </a:t>
            </a:r>
            <a:r>
              <a:rPr lang="en-US" dirty="0"/>
              <a:t>Phylum </a:t>
            </a:r>
            <a:r>
              <a:rPr lang="en-US" dirty="0" err="1"/>
              <a:t>Actinobacteria</a:t>
            </a:r>
            <a:r>
              <a:rPr lang="en-US" dirty="0"/>
              <a:t> Consists of </a:t>
            </a:r>
            <a:r>
              <a:rPr lang="en-US" dirty="0" err="1"/>
              <a:t>Actinomycetes</a:t>
            </a:r>
            <a:r>
              <a:rPr lang="en-US" dirty="0"/>
              <a:t> and their high G + C % Gram-positive relatives.</a:t>
            </a:r>
          </a:p>
          <a:p>
            <a:r>
              <a:rPr lang="en-US" dirty="0" err="1"/>
              <a:t>Actinomycetes</a:t>
            </a:r>
            <a:r>
              <a:rPr lang="en-US" dirty="0"/>
              <a:t> =the class </a:t>
            </a:r>
            <a:r>
              <a:rPr lang="en-US" dirty="0" err="1" smtClean="0"/>
              <a:t>Actinobacteria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9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0363200" y="274638"/>
            <a:ext cx="762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8897667" cy="655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608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Class: </a:t>
            </a:r>
            <a:r>
              <a:rPr lang="en-US" dirty="0" err="1" smtClean="0">
                <a:solidFill>
                  <a:srgbClr val="FF0000"/>
                </a:solidFill>
              </a:rPr>
              <a:t>Actinobacteria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Actinomycete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Actinomycete</a:t>
            </a:r>
            <a:r>
              <a:rPr lang="en-US" dirty="0"/>
              <a:t> is a </a:t>
            </a:r>
            <a:r>
              <a:rPr lang="en-US" dirty="0" err="1"/>
              <a:t>heterogenous</a:t>
            </a:r>
            <a:r>
              <a:rPr lang="en-US" dirty="0"/>
              <a:t> group of bacteria that are gram-positive, filamentous, with a branched growth pattern. They grow in mycelium or extensive colonies. </a:t>
            </a:r>
            <a:endParaRPr lang="en-US" dirty="0" smtClean="0"/>
          </a:p>
          <a:p>
            <a:r>
              <a:rPr lang="en-US" dirty="0" smtClean="0"/>
              <a:t>Though </a:t>
            </a:r>
            <a:r>
              <a:rPr lang="en-US" dirty="0"/>
              <a:t>they are bacteria, they are a group of unique organisms that can be studied separately.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876800"/>
            <a:ext cx="5848350" cy="190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819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General Properties of the </a:t>
            </a:r>
            <a:r>
              <a:rPr lang="en-US" b="1" dirty="0" err="1">
                <a:solidFill>
                  <a:srgbClr val="FF0000"/>
                </a:solidFill>
              </a:rPr>
              <a:t>Actinomycetes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❖ They are prokaryotic and range in size from 1-2 µm in diameter.</a:t>
            </a:r>
          </a:p>
          <a:p>
            <a:r>
              <a:rPr lang="en-US" dirty="0" smtClean="0"/>
              <a:t>❖Gram-positive</a:t>
            </a:r>
            <a:r>
              <a:rPr lang="en-US" dirty="0"/>
              <a:t>, aerobic bacteria that produce filamentous cells called hyphae and differentiate into asexual spores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❖ Adapt to climates similar to fungi.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Source of most currently used antibiotics.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Also produce metabolites that are anticancer, </a:t>
            </a:r>
            <a:r>
              <a:rPr lang="en-US" dirty="0" smtClean="0"/>
              <a:t>anti helminthic</a:t>
            </a:r>
            <a:r>
              <a:rPr lang="en-US" dirty="0"/>
              <a:t>, and immunosuppressive.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Complex life cycle.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Most are not motile and motility is restricted to flagellated spores</a:t>
            </a:r>
          </a:p>
        </p:txBody>
      </p:sp>
    </p:spTree>
    <p:extLst>
      <p:ext uri="{BB962C8B-B14F-4D97-AF65-F5344CB8AC3E}">
        <p14:creationId xmlns:p14="http://schemas.microsoft.com/office/powerpoint/2010/main" val="358656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0134600" y="274638"/>
            <a:ext cx="762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44000" cy="640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400" dirty="0" smtClean="0"/>
              <a:t>They are </a:t>
            </a:r>
            <a:r>
              <a:rPr lang="en-US" sz="2400" dirty="0"/>
              <a:t>mostly aerobic organisms but some can be anaerobic as well.</a:t>
            </a:r>
          </a:p>
          <a:p>
            <a:r>
              <a:rPr lang="en-US" sz="2800" dirty="0"/>
              <a:t>They inhabit the soil commonly, but may be found in marine environments as well.</a:t>
            </a:r>
          </a:p>
          <a:p>
            <a:r>
              <a:rPr lang="en-US" sz="2800" dirty="0"/>
              <a:t>The mycelium of </a:t>
            </a:r>
            <a:r>
              <a:rPr lang="en-US" sz="2800" dirty="0" err="1"/>
              <a:t>actinomycetes</a:t>
            </a:r>
            <a:r>
              <a:rPr lang="en-US" sz="2800" dirty="0"/>
              <a:t> sometimes breaks apart to form </a:t>
            </a:r>
            <a:r>
              <a:rPr lang="en-US" sz="2800" dirty="0" err="1"/>
              <a:t>coccoid</a:t>
            </a:r>
            <a:r>
              <a:rPr lang="en-US" sz="2800" dirty="0"/>
              <a:t> or rod-shaped colonies.</a:t>
            </a:r>
          </a:p>
          <a:p>
            <a:r>
              <a:rPr lang="en-US" sz="2800" dirty="0"/>
              <a:t>Many members of </a:t>
            </a:r>
            <a:r>
              <a:rPr lang="en-US" sz="2800" dirty="0" err="1"/>
              <a:t>actinomycetes</a:t>
            </a:r>
            <a:r>
              <a:rPr lang="en-US" sz="2800" dirty="0"/>
              <a:t> are also known to form spores with the sporangia or spore case being found on the aerial hyphae.</a:t>
            </a:r>
          </a:p>
          <a:p>
            <a:r>
              <a:rPr lang="en-US" sz="2800" dirty="0"/>
              <a:t>They are easily infected by bacteriophages, and the phages that infect </a:t>
            </a:r>
            <a:r>
              <a:rPr lang="en-US" sz="2800" dirty="0" err="1"/>
              <a:t>actinomycetes</a:t>
            </a:r>
            <a:r>
              <a:rPr lang="en-US" sz="2800" dirty="0"/>
              <a:t> are called </a:t>
            </a:r>
            <a:r>
              <a:rPr lang="en-US" sz="2800" dirty="0" err="1">
                <a:solidFill>
                  <a:srgbClr val="FF0000"/>
                </a:solidFill>
              </a:rPr>
              <a:t>actinophages</a:t>
            </a:r>
            <a:r>
              <a:rPr lang="en-US" sz="2800" dirty="0"/>
              <a:t>.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members of the group range from harmless bacteria to </a:t>
            </a:r>
            <a:r>
              <a:rPr lang="en-US" sz="2400" dirty="0"/>
              <a:t>pathogenic species to extremely useful antibiotic producers.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210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1400" y="274638"/>
            <a:ext cx="1524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81000"/>
            <a:ext cx="8915400" cy="5745163"/>
          </a:xfrm>
        </p:spPr>
        <p:txBody>
          <a:bodyPr>
            <a:normAutofit/>
          </a:bodyPr>
          <a:lstStyle/>
          <a:p>
            <a:r>
              <a:rPr lang="en-US" dirty="0"/>
              <a:t>They sometimes resemble the hyphae of fungal species; however, they can be distinguished on the basis of size, the </a:t>
            </a:r>
            <a:r>
              <a:rPr lang="en-US" dirty="0" err="1"/>
              <a:t>actinomycetes</a:t>
            </a:r>
            <a:r>
              <a:rPr lang="en-US" dirty="0"/>
              <a:t> being much smaller.</a:t>
            </a:r>
          </a:p>
          <a:p>
            <a:r>
              <a:rPr lang="en-US" dirty="0"/>
              <a:t>They are able to act on different soil substrates such as less degradable insects and plant polymers such as cellulose, chitin and hemicellulose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799"/>
            <a:ext cx="8077200" cy="274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7290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0678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They </a:t>
            </a:r>
            <a:r>
              <a:rPr lang="en-US" dirty="0"/>
              <a:t>produce a compound called </a:t>
            </a:r>
            <a:r>
              <a:rPr lang="en-US" dirty="0" err="1">
                <a:solidFill>
                  <a:srgbClr val="FF0000"/>
                </a:solidFill>
              </a:rPr>
              <a:t>geosmin</a:t>
            </a:r>
            <a:r>
              <a:rPr lang="en-US" dirty="0"/>
              <a:t>, that gives the earthy </a:t>
            </a:r>
            <a:r>
              <a:rPr lang="en-US" dirty="0" err="1"/>
              <a:t>colour</a:t>
            </a:r>
            <a:r>
              <a:rPr lang="en-US" dirty="0"/>
              <a:t> to the soil.</a:t>
            </a:r>
          </a:p>
          <a:p>
            <a:r>
              <a:rPr lang="en-US" dirty="0"/>
              <a:t>They can degrade complex molecules such as cellulose and chitin.</a:t>
            </a:r>
          </a:p>
          <a:p>
            <a:r>
              <a:rPr lang="en-US" dirty="0"/>
              <a:t>The genus </a:t>
            </a:r>
            <a:r>
              <a:rPr lang="en-US" dirty="0" err="1"/>
              <a:t>Frankia</a:t>
            </a:r>
            <a:r>
              <a:rPr lang="en-US" dirty="0"/>
              <a:t> is </a:t>
            </a:r>
            <a:r>
              <a:rPr lang="en-US" dirty="0" smtClean="0"/>
              <a:t>capable </a:t>
            </a:r>
            <a:r>
              <a:rPr lang="en-US" dirty="0"/>
              <a:t>of biological nitrogen fixation.</a:t>
            </a:r>
          </a:p>
          <a:p>
            <a:r>
              <a:rPr lang="en-US" dirty="0"/>
              <a:t>The genus </a:t>
            </a:r>
            <a:r>
              <a:rPr lang="en-US" dirty="0">
                <a:solidFill>
                  <a:srgbClr val="FF0000"/>
                </a:solidFill>
              </a:rPr>
              <a:t>Streptomyces</a:t>
            </a:r>
            <a:r>
              <a:rPr lang="en-US" dirty="0"/>
              <a:t> is highly useful as it can produce antimicrobial compounds such as streptomycin, </a:t>
            </a:r>
            <a:r>
              <a:rPr lang="en-US" dirty="0" err="1"/>
              <a:t>streptothricin</a:t>
            </a:r>
            <a:r>
              <a:rPr lang="en-US" dirty="0"/>
              <a:t> and </a:t>
            </a:r>
            <a:r>
              <a:rPr lang="en-US" dirty="0" err="1"/>
              <a:t>actinomycin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dirty="0" err="1"/>
              <a:t>actinomycetes</a:t>
            </a:r>
            <a:r>
              <a:rPr lang="en-US" dirty="0"/>
              <a:t> are an important source of antimicrobial compounds, they produce up to two-thirds or about 61% of the total antibiotics</a:t>
            </a:r>
          </a:p>
        </p:txBody>
      </p:sp>
    </p:spTree>
    <p:extLst>
      <p:ext uri="{BB962C8B-B14F-4D97-AF65-F5344CB8AC3E}">
        <p14:creationId xmlns:p14="http://schemas.microsoft.com/office/powerpoint/2010/main" val="3597528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Characteristics </a:t>
            </a:r>
            <a:r>
              <a:rPr lang="en-US" b="1" dirty="0" smtClean="0">
                <a:solidFill>
                  <a:srgbClr val="FF0000"/>
                </a:solidFill>
              </a:rPr>
              <a:t>0f cell wall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86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According to peptidoglycan structure and sugar content other than N </a:t>
            </a:r>
            <a:r>
              <a:rPr lang="en-US" dirty="0" err="1"/>
              <a:t>acetylglucosamine</a:t>
            </a:r>
            <a:r>
              <a:rPr lang="en-US" dirty="0"/>
              <a:t> and N-</a:t>
            </a:r>
            <a:r>
              <a:rPr lang="en-US" dirty="0" err="1"/>
              <a:t>acetylmuramic</a:t>
            </a:r>
            <a:r>
              <a:rPr lang="en-US" dirty="0"/>
              <a:t> acid, </a:t>
            </a:r>
            <a:r>
              <a:rPr lang="en-US" dirty="0" smtClean="0"/>
              <a:t>cell </a:t>
            </a:r>
            <a:r>
              <a:rPr lang="en-US" dirty="0"/>
              <a:t>wall types were characterized.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major components of the peptidoglycan (PG) of </a:t>
            </a:r>
            <a:r>
              <a:rPr lang="en-US" dirty="0" err="1"/>
              <a:t>Actinomyces</a:t>
            </a:r>
            <a:r>
              <a:rPr lang="en-US" dirty="0"/>
              <a:t> </a:t>
            </a:r>
            <a:r>
              <a:rPr lang="en-US" dirty="0" err="1"/>
              <a:t>viscosus</a:t>
            </a:r>
            <a:r>
              <a:rPr lang="en-US" dirty="0"/>
              <a:t> are N-</a:t>
            </a:r>
            <a:r>
              <a:rPr lang="en-US" dirty="0" err="1"/>
              <a:t>acetylglucosamine</a:t>
            </a:r>
            <a:r>
              <a:rPr lang="en-US" dirty="0"/>
              <a:t>, N-</a:t>
            </a:r>
            <a:r>
              <a:rPr lang="en-US" dirty="0" err="1"/>
              <a:t>acetylmuramic</a:t>
            </a:r>
            <a:r>
              <a:rPr lang="en-US" dirty="0"/>
              <a:t> acid, alanine, glutamic acid and lysine in the ratio 1:1:4:4:4 respectively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cell walls consisting of a large external peptidoglycan layer threaded with </a:t>
            </a:r>
            <a:r>
              <a:rPr lang="en-US" dirty="0" err="1"/>
              <a:t>teichoic</a:t>
            </a:r>
            <a:r>
              <a:rPr lang="en-US" dirty="0"/>
              <a:t> acids and </a:t>
            </a:r>
            <a:r>
              <a:rPr lang="en-US" dirty="0" err="1"/>
              <a:t>lipoteichoic</a:t>
            </a:r>
            <a:r>
              <a:rPr lang="en-US" dirty="0"/>
              <a:t> acids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6428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Life Cycle of </a:t>
            </a:r>
            <a:r>
              <a:rPr lang="en-US" dirty="0" err="1">
                <a:solidFill>
                  <a:srgbClr val="FF0000"/>
                </a:solidFill>
              </a:rPr>
              <a:t>Actinomycetes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6868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Involves </a:t>
            </a:r>
            <a:r>
              <a:rPr lang="en-US" dirty="0"/>
              <a:t>development of filamentous cells (hyphae) and spores .Hyphae can form branching network .Aerial mycelium can form.</a:t>
            </a:r>
          </a:p>
          <a:p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Reproduction</a:t>
            </a:r>
          </a:p>
          <a:p>
            <a:r>
              <a:rPr lang="en-US" dirty="0" err="1"/>
              <a:t>Actinomycetales</a:t>
            </a:r>
            <a:r>
              <a:rPr lang="en-US" dirty="0"/>
              <a:t> have 2 main forms of reproduction: spore formation and hyphae fragmentation. During reproduction, </a:t>
            </a:r>
            <a:r>
              <a:rPr lang="en-US" dirty="0" err="1"/>
              <a:t>Actinomycetales</a:t>
            </a:r>
            <a:r>
              <a:rPr lang="en-US" dirty="0"/>
              <a:t> can form conidiophores, </a:t>
            </a:r>
            <a:r>
              <a:rPr lang="en-US" dirty="0" err="1"/>
              <a:t>sporangiospores</a:t>
            </a:r>
            <a:r>
              <a:rPr lang="en-US" dirty="0"/>
              <a:t>, and </a:t>
            </a:r>
            <a:r>
              <a:rPr lang="en-US" dirty="0" err="1"/>
              <a:t>oidiospores</a:t>
            </a:r>
            <a:r>
              <a:rPr lang="en-US" dirty="0"/>
              <a:t>. In reproducing through hyphae fragmentation, the hyphae formed by </a:t>
            </a:r>
            <a:r>
              <a:rPr lang="en-US" dirty="0" err="1"/>
              <a:t>Actinomycetales</a:t>
            </a:r>
            <a:r>
              <a:rPr lang="en-US" dirty="0"/>
              <a:t> can be a fifth to half the size of fungal hyphae, and bear long spore chains</a:t>
            </a:r>
          </a:p>
        </p:txBody>
      </p:sp>
    </p:spTree>
    <p:extLst>
      <p:ext uri="{BB962C8B-B14F-4D97-AF65-F5344CB8AC3E}">
        <p14:creationId xmlns:p14="http://schemas.microsoft.com/office/powerpoint/2010/main" val="2166762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7620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357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686800" cy="617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142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Ecological Significance of </a:t>
            </a:r>
            <a:r>
              <a:rPr lang="en-US" b="1" dirty="0" err="1">
                <a:solidFill>
                  <a:srgbClr val="FF0000"/>
                </a:solidFill>
              </a:rPr>
              <a:t>Actinomycetes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Widely distributed in soil </a:t>
            </a:r>
            <a:r>
              <a:rPr lang="en-US" dirty="0" smtClean="0"/>
              <a:t>.</a:t>
            </a:r>
          </a:p>
          <a:p>
            <a:r>
              <a:rPr lang="en-US" dirty="0" smtClean="0"/>
              <a:t>Play </a:t>
            </a:r>
            <a:r>
              <a:rPr lang="en-US" dirty="0"/>
              <a:t>important role in mineralization of organic matter. </a:t>
            </a:r>
            <a:endParaRPr lang="en-US" dirty="0" smtClean="0"/>
          </a:p>
          <a:p>
            <a:r>
              <a:rPr lang="en-US" dirty="0" smtClean="0"/>
              <a:t>Most </a:t>
            </a:r>
            <a:r>
              <a:rPr lang="en-US" dirty="0"/>
              <a:t>are free living, but a few are pathogens 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Order </a:t>
            </a:r>
            <a:r>
              <a:rPr lang="en-US" b="1" dirty="0" err="1" smtClean="0">
                <a:solidFill>
                  <a:srgbClr val="00B050"/>
                </a:solidFill>
              </a:rPr>
              <a:t>Actinomycetales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is </a:t>
            </a:r>
            <a:r>
              <a:rPr lang="en-US" dirty="0"/>
              <a:t>divided into 10 suborders </a:t>
            </a:r>
            <a:r>
              <a:rPr lang="en-US" b="1" dirty="0" smtClean="0">
                <a:solidFill>
                  <a:srgbClr val="0070C0"/>
                </a:solidFill>
              </a:rPr>
              <a:t>Suborder </a:t>
            </a:r>
            <a:r>
              <a:rPr lang="en-US" b="1" dirty="0" err="1">
                <a:solidFill>
                  <a:srgbClr val="0070C0"/>
                </a:solidFill>
              </a:rPr>
              <a:t>Actinomycineae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dirty="0"/>
              <a:t>This group contains one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family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Actinomycetaceae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with five genera Irregularly shaped, Gram-positive rods ,swelling, club shapes, or other deviations from normal rod morphology. Aerobic or facultative </a:t>
            </a:r>
            <a:r>
              <a:rPr lang="en-US" dirty="0" smtClean="0"/>
              <a:t>metabolism.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68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Genus: </a:t>
            </a:r>
            <a:r>
              <a:rPr lang="en-US" b="1" dirty="0" err="1">
                <a:solidFill>
                  <a:srgbClr val="FF0000"/>
                </a:solidFill>
              </a:rPr>
              <a:t>Actinomyces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81600"/>
          </a:xfrm>
        </p:spPr>
        <p:txBody>
          <a:bodyPr>
            <a:normAutofit fontScale="92500"/>
          </a:bodyPr>
          <a:lstStyle/>
          <a:p>
            <a:r>
              <a:rPr lang="en-US" dirty="0"/>
              <a:t>❖ Straight or slightly curved rods and slender filaments with true branching : may have swollen, clubbed, or </a:t>
            </a:r>
            <a:r>
              <a:rPr lang="en-US" dirty="0" err="1"/>
              <a:t>clavate</a:t>
            </a:r>
            <a:r>
              <a:rPr lang="en-US" dirty="0"/>
              <a:t> ends (with one end thicker than the other)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Facultative or obligate aerobes (require CO2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❖ Peptidoglycan contains lysine and not </a:t>
            </a:r>
            <a:r>
              <a:rPr lang="en-US" dirty="0" err="1"/>
              <a:t>diaminopimelic</a:t>
            </a:r>
            <a:r>
              <a:rPr lang="en-US" dirty="0"/>
              <a:t> acid or glycine.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Normal inhabits of oral mucosa.</a:t>
            </a:r>
          </a:p>
          <a:p>
            <a:r>
              <a:rPr lang="en-US" dirty="0"/>
              <a:t>Cause of lumpy jaw in cattle, ocular infection, </a:t>
            </a:r>
            <a:r>
              <a:rPr lang="en-US" dirty="0" err="1"/>
              <a:t>actinomycoses</a:t>
            </a:r>
            <a:r>
              <a:rPr lang="en-US" dirty="0"/>
              <a:t>, and periodontal diseases in humans.</a:t>
            </a:r>
          </a:p>
        </p:txBody>
      </p:sp>
    </p:spTree>
    <p:extLst>
      <p:ext uri="{BB962C8B-B14F-4D97-AF65-F5344CB8AC3E}">
        <p14:creationId xmlns:p14="http://schemas.microsoft.com/office/powerpoint/2010/main" val="3776345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Genus </a:t>
            </a:r>
            <a:r>
              <a:rPr lang="en-US" dirty="0" err="1">
                <a:solidFill>
                  <a:srgbClr val="FF0000"/>
                </a:solidFill>
              </a:rPr>
              <a:t>Actinomyces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Scientific classification</a:t>
            </a:r>
          </a:p>
          <a:p>
            <a:r>
              <a:rPr lang="en-US" dirty="0"/>
              <a:t>Domain Bacteria</a:t>
            </a:r>
          </a:p>
          <a:p>
            <a:r>
              <a:rPr lang="en-US" dirty="0"/>
              <a:t>Phylum </a:t>
            </a:r>
            <a:r>
              <a:rPr lang="en-US" dirty="0" err="1"/>
              <a:t>Actinobacteria</a:t>
            </a:r>
            <a:endParaRPr lang="en-US" dirty="0"/>
          </a:p>
          <a:p>
            <a:r>
              <a:rPr lang="en-US" dirty="0"/>
              <a:t>Class </a:t>
            </a:r>
            <a:r>
              <a:rPr lang="en-US" dirty="0" err="1"/>
              <a:t>Actinobacteria</a:t>
            </a:r>
            <a:endParaRPr lang="en-US" dirty="0"/>
          </a:p>
          <a:p>
            <a:r>
              <a:rPr lang="en-US" dirty="0"/>
              <a:t>Order </a:t>
            </a:r>
            <a:r>
              <a:rPr lang="en-US" dirty="0" err="1" smtClean="0"/>
              <a:t>Actinomycetales</a:t>
            </a:r>
            <a:endParaRPr lang="en-US" dirty="0" smtClean="0"/>
          </a:p>
          <a:p>
            <a:r>
              <a:rPr lang="en-US" dirty="0" smtClean="0"/>
              <a:t>Suborder: </a:t>
            </a:r>
            <a:r>
              <a:rPr lang="en-US" dirty="0" err="1"/>
              <a:t>Actinomycineae</a:t>
            </a:r>
            <a:r>
              <a:rPr lang="en-US" dirty="0"/>
              <a:t> </a:t>
            </a:r>
          </a:p>
          <a:p>
            <a:r>
              <a:rPr lang="en-US" dirty="0"/>
              <a:t>Family </a:t>
            </a:r>
            <a:r>
              <a:rPr lang="en-US" dirty="0" err="1"/>
              <a:t>Actinomycetaceae</a:t>
            </a:r>
            <a:endParaRPr lang="en-US" dirty="0"/>
          </a:p>
          <a:p>
            <a:r>
              <a:rPr lang="en-US" dirty="0"/>
              <a:t>Genus </a:t>
            </a:r>
            <a:r>
              <a:rPr lang="en-US" dirty="0" err="1"/>
              <a:t>Actinomyces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38100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2988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Suborder :</a:t>
            </a:r>
            <a:r>
              <a:rPr lang="en-US" b="1" dirty="0" err="1">
                <a:solidFill>
                  <a:srgbClr val="7030A0"/>
                </a:solidFill>
              </a:rPr>
              <a:t>Micrococcineae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54864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/>
              <a:t>Genus </a:t>
            </a:r>
            <a:r>
              <a:rPr lang="en-US" sz="4400" b="1" dirty="0" smtClean="0"/>
              <a:t>:Micrococcus</a:t>
            </a:r>
          </a:p>
          <a:p>
            <a:r>
              <a:rPr lang="en-US" dirty="0" smtClean="0"/>
              <a:t>❖ </a:t>
            </a:r>
            <a:r>
              <a:rPr lang="en-US" dirty="0"/>
              <a:t>Aerobic, catalase-positive rods that occur in pairs, tetrads, or irregular </a:t>
            </a:r>
            <a:r>
              <a:rPr lang="en-US" dirty="0" smtClean="0"/>
              <a:t>clusters.</a:t>
            </a:r>
            <a:endParaRPr lang="en-US" dirty="0"/>
          </a:p>
          <a:p>
            <a:r>
              <a:rPr lang="en-US" dirty="0"/>
              <a:t>❖ Usually non motile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Often pigmented yellow, orange, or red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Widespread in soil, water, and on human </a:t>
            </a:r>
            <a:r>
              <a:rPr lang="en-US" dirty="0" smtClean="0"/>
              <a:t>skin</a:t>
            </a:r>
          </a:p>
          <a:p>
            <a:r>
              <a:rPr lang="en-US" b="1" i="1" dirty="0" err="1" smtClean="0">
                <a:solidFill>
                  <a:srgbClr val="FF0000"/>
                </a:solidFill>
              </a:rPr>
              <a:t>M.luteus</a:t>
            </a:r>
            <a:r>
              <a:rPr lang="en-US" dirty="0" smtClean="0"/>
              <a:t> </a:t>
            </a:r>
            <a:r>
              <a:rPr lang="en-US" dirty="0"/>
              <a:t>skin infection</a:t>
            </a:r>
          </a:p>
          <a:p>
            <a:r>
              <a:rPr lang="en-US" dirty="0"/>
              <a:t>❖ Does not undergo morphological differentiation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0200"/>
            <a:ext cx="3200399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48999" y="1917700"/>
            <a:ext cx="45719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4680" y="3733800"/>
            <a:ext cx="45719" cy="312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3200400" cy="266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380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Suborder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Micrococcineae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610600" cy="5257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Scientific </a:t>
            </a:r>
            <a:r>
              <a:rPr lang="en-US" b="1" dirty="0">
                <a:solidFill>
                  <a:srgbClr val="FF0000"/>
                </a:solidFill>
              </a:rPr>
              <a:t>classification</a:t>
            </a:r>
          </a:p>
          <a:p>
            <a:r>
              <a:rPr lang="en-US" dirty="0"/>
              <a:t>Domain </a:t>
            </a:r>
            <a:r>
              <a:rPr lang="en-US" dirty="0" smtClean="0"/>
              <a:t>:Bacteria</a:t>
            </a:r>
            <a:endParaRPr lang="en-US" dirty="0"/>
          </a:p>
          <a:p>
            <a:r>
              <a:rPr lang="en-US" dirty="0"/>
              <a:t>Phylum </a:t>
            </a:r>
            <a:r>
              <a:rPr lang="en-US" dirty="0" smtClean="0"/>
              <a:t>:</a:t>
            </a:r>
            <a:r>
              <a:rPr lang="en-US" dirty="0" err="1" smtClean="0"/>
              <a:t>Actinobacteria</a:t>
            </a:r>
            <a:endParaRPr lang="en-US" dirty="0"/>
          </a:p>
          <a:p>
            <a:r>
              <a:rPr lang="en-US" dirty="0"/>
              <a:t>Class </a:t>
            </a:r>
            <a:r>
              <a:rPr lang="en-US" dirty="0" smtClean="0"/>
              <a:t>:</a:t>
            </a:r>
            <a:r>
              <a:rPr lang="en-US" dirty="0" err="1" smtClean="0"/>
              <a:t>Actinobacteria</a:t>
            </a:r>
            <a:endParaRPr lang="en-US" dirty="0"/>
          </a:p>
          <a:p>
            <a:r>
              <a:rPr lang="en-US" dirty="0"/>
              <a:t>Order </a:t>
            </a:r>
            <a:r>
              <a:rPr lang="en-US" dirty="0" smtClean="0"/>
              <a:t>:</a:t>
            </a:r>
            <a:r>
              <a:rPr lang="en-US" dirty="0" err="1" smtClean="0"/>
              <a:t>Actinomycetales</a:t>
            </a:r>
            <a:endParaRPr lang="en-US" dirty="0" smtClean="0"/>
          </a:p>
          <a:p>
            <a:r>
              <a:rPr lang="en-US" dirty="0" smtClean="0"/>
              <a:t>Suborder </a:t>
            </a:r>
            <a:r>
              <a:rPr lang="en-US" dirty="0"/>
              <a:t>:</a:t>
            </a:r>
            <a:r>
              <a:rPr lang="en-US" dirty="0" err="1"/>
              <a:t>Micrococcineae</a:t>
            </a:r>
            <a:endParaRPr lang="en-US" dirty="0"/>
          </a:p>
          <a:p>
            <a:r>
              <a:rPr lang="en-US" dirty="0"/>
              <a:t>Family </a:t>
            </a:r>
            <a:r>
              <a:rPr lang="en-US" dirty="0" smtClean="0"/>
              <a:t>:</a:t>
            </a:r>
            <a:r>
              <a:rPr lang="en-US" dirty="0" err="1" smtClean="0"/>
              <a:t>Micrococcaceae</a:t>
            </a:r>
            <a:endParaRPr lang="en-US" dirty="0"/>
          </a:p>
          <a:p>
            <a:r>
              <a:rPr lang="en-US" dirty="0"/>
              <a:t>Genus </a:t>
            </a:r>
            <a:r>
              <a:rPr lang="en-US" dirty="0" smtClean="0"/>
              <a:t>:Micrococcus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029200"/>
            <a:ext cx="4419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3581399" cy="334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987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Suborder </a:t>
            </a:r>
            <a:r>
              <a:rPr lang="en-US" b="1" dirty="0" smtClean="0">
                <a:solidFill>
                  <a:srgbClr val="7030A0"/>
                </a:solidFill>
              </a:rPr>
              <a:t>:</a:t>
            </a:r>
            <a:r>
              <a:rPr lang="en-US" b="1" dirty="0" err="1" smtClean="0">
                <a:solidFill>
                  <a:srgbClr val="7030A0"/>
                </a:solidFill>
              </a:rPr>
              <a:t>Corynebacterineae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This suborder has seven families with many known genera such as ; </a:t>
            </a:r>
            <a:r>
              <a:rPr lang="en-US" dirty="0" err="1"/>
              <a:t>Corynebacterium</a:t>
            </a:r>
            <a:r>
              <a:rPr lang="en-US" dirty="0"/>
              <a:t> , Mycobacterium , </a:t>
            </a:r>
            <a:r>
              <a:rPr lang="en-US" dirty="0" err="1" smtClean="0"/>
              <a:t>Nocardia</a:t>
            </a:r>
            <a:endParaRPr lang="en-US" dirty="0" smtClean="0"/>
          </a:p>
          <a:p>
            <a:r>
              <a:rPr lang="en-US" sz="3800" b="1" dirty="0" smtClean="0">
                <a:solidFill>
                  <a:srgbClr val="00B050"/>
                </a:solidFill>
              </a:rPr>
              <a:t>Genus </a:t>
            </a:r>
            <a:r>
              <a:rPr lang="en-US" sz="3800" b="1" dirty="0">
                <a:solidFill>
                  <a:srgbClr val="00B050"/>
                </a:solidFill>
              </a:rPr>
              <a:t>:</a:t>
            </a:r>
            <a:r>
              <a:rPr lang="en-US" sz="3800" b="1" dirty="0" err="1">
                <a:solidFill>
                  <a:srgbClr val="00B050"/>
                </a:solidFill>
              </a:rPr>
              <a:t>Corynebacterium</a:t>
            </a:r>
            <a:endParaRPr lang="en-US" sz="3800" b="1" dirty="0" smtClean="0">
              <a:solidFill>
                <a:srgbClr val="00B050"/>
              </a:solidFill>
            </a:endParaRPr>
          </a:p>
          <a:p>
            <a:r>
              <a:rPr lang="en-US" dirty="0" smtClean="0"/>
              <a:t>❖ </a:t>
            </a:r>
            <a:r>
              <a:rPr lang="en-US" dirty="0"/>
              <a:t>Aerobic and facultative, catalase positive . Straight to curved rods with tapered ends and club shaped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After snapping division bacteria often remain partially attached resulting in palisade arrangements of cells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Form metachromatic granules.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Cell walls have </a:t>
            </a:r>
            <a:r>
              <a:rPr lang="en-US" dirty="0" err="1"/>
              <a:t>meso-diaminopimelic</a:t>
            </a:r>
            <a:r>
              <a:rPr lang="en-US" dirty="0"/>
              <a:t> acid.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Some are harmless soil and water saprophytes. </a:t>
            </a:r>
            <a:endParaRPr lang="en-US" dirty="0" smtClean="0"/>
          </a:p>
          <a:p>
            <a:r>
              <a:rPr lang="en-US" dirty="0" smtClean="0"/>
              <a:t>❖ </a:t>
            </a:r>
            <a:r>
              <a:rPr lang="en-US" dirty="0"/>
              <a:t>Many are animal and human pathogens.</a:t>
            </a:r>
          </a:p>
          <a:p>
            <a:r>
              <a:rPr lang="en-US" dirty="0"/>
              <a:t>Most common and important genus </a:t>
            </a:r>
            <a:r>
              <a:rPr lang="en-US" i="1" dirty="0"/>
              <a:t>is</a:t>
            </a:r>
            <a:r>
              <a:rPr lang="en-US" i="1" dirty="0">
                <a:solidFill>
                  <a:srgbClr val="FF0000"/>
                </a:solidFill>
              </a:rPr>
              <a:t> C. </a:t>
            </a:r>
            <a:r>
              <a:rPr lang="en-US" i="1" dirty="0" err="1">
                <a:solidFill>
                  <a:srgbClr val="FF0000"/>
                </a:solidFill>
              </a:rPr>
              <a:t>diphtheriae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/>
              <a:t>which causes diphtheria in human.</a:t>
            </a:r>
          </a:p>
        </p:txBody>
      </p:sp>
    </p:spTree>
    <p:extLst>
      <p:ext uri="{BB962C8B-B14F-4D97-AF65-F5344CB8AC3E}">
        <p14:creationId xmlns:p14="http://schemas.microsoft.com/office/powerpoint/2010/main" val="1752284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/>
              <a:t>Corynebacterium</a:t>
            </a:r>
            <a:r>
              <a:rPr lang="en-US" b="1" i="1" dirty="0" smtClean="0"/>
              <a:t> </a:t>
            </a:r>
            <a:r>
              <a:rPr lang="en-US" b="1" i="1" dirty="0" err="1"/>
              <a:t>diphtheriae</a:t>
            </a:r>
            <a:endParaRPr lang="en-US" b="1" i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1269079"/>
            <a:ext cx="3809999" cy="276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69078"/>
            <a:ext cx="5029200" cy="302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14800"/>
            <a:ext cx="49815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29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Genus 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  <a:r>
              <a:rPr lang="en-US" b="1" dirty="0" err="1" smtClean="0">
                <a:solidFill>
                  <a:srgbClr val="00B050"/>
                </a:solidFill>
              </a:rPr>
              <a:t>Corynebacterium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610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Scientific </a:t>
            </a:r>
            <a:r>
              <a:rPr lang="en-US" b="1" dirty="0">
                <a:solidFill>
                  <a:srgbClr val="FF0000"/>
                </a:solidFill>
              </a:rPr>
              <a:t>classification</a:t>
            </a:r>
          </a:p>
          <a:p>
            <a:r>
              <a:rPr lang="en-US" dirty="0" smtClean="0"/>
              <a:t>Domain: </a:t>
            </a:r>
            <a:r>
              <a:rPr lang="en-US" dirty="0"/>
              <a:t>Bacteria</a:t>
            </a:r>
          </a:p>
          <a:p>
            <a:r>
              <a:rPr lang="en-US" dirty="0"/>
              <a:t>Phylum </a:t>
            </a:r>
            <a:r>
              <a:rPr lang="en-US" dirty="0" smtClean="0"/>
              <a:t>:</a:t>
            </a:r>
            <a:r>
              <a:rPr lang="en-US" dirty="0" err="1" smtClean="0"/>
              <a:t>Actinobacteria</a:t>
            </a:r>
            <a:endParaRPr lang="en-US" dirty="0"/>
          </a:p>
          <a:p>
            <a:r>
              <a:rPr lang="en-US" dirty="0"/>
              <a:t>Class </a:t>
            </a:r>
            <a:r>
              <a:rPr lang="en-US" dirty="0" smtClean="0"/>
              <a:t>:</a:t>
            </a:r>
            <a:r>
              <a:rPr lang="en-US" dirty="0" err="1" smtClean="0"/>
              <a:t>Actinobacteria</a:t>
            </a:r>
            <a:endParaRPr lang="en-US" dirty="0"/>
          </a:p>
          <a:p>
            <a:r>
              <a:rPr lang="en-US" dirty="0"/>
              <a:t>Order </a:t>
            </a:r>
            <a:r>
              <a:rPr lang="en-US" dirty="0" smtClean="0"/>
              <a:t>:</a:t>
            </a:r>
            <a:r>
              <a:rPr lang="en-US" dirty="0" err="1" smtClean="0"/>
              <a:t>Actinomycetales</a:t>
            </a:r>
            <a:endParaRPr lang="en-US" dirty="0" smtClean="0"/>
          </a:p>
          <a:p>
            <a:r>
              <a:rPr lang="en-US" dirty="0" smtClean="0"/>
              <a:t>Suborder </a:t>
            </a:r>
            <a:r>
              <a:rPr lang="en-US" dirty="0"/>
              <a:t>:</a:t>
            </a:r>
            <a:r>
              <a:rPr lang="en-US" dirty="0" err="1"/>
              <a:t>Corynebacterineae</a:t>
            </a:r>
            <a:endParaRPr lang="en-US" dirty="0"/>
          </a:p>
          <a:p>
            <a:r>
              <a:rPr lang="en-US" dirty="0"/>
              <a:t>Family </a:t>
            </a:r>
            <a:r>
              <a:rPr lang="en-US" dirty="0" smtClean="0"/>
              <a:t>:</a:t>
            </a:r>
            <a:r>
              <a:rPr lang="en-US" dirty="0" err="1" smtClean="0"/>
              <a:t>Corynebacteriaceae</a:t>
            </a:r>
            <a:endParaRPr lang="en-US" dirty="0"/>
          </a:p>
          <a:p>
            <a:r>
              <a:rPr lang="en-US" dirty="0"/>
              <a:t>Genus </a:t>
            </a:r>
            <a:r>
              <a:rPr lang="en-US" dirty="0" smtClean="0"/>
              <a:t>:</a:t>
            </a:r>
            <a:r>
              <a:rPr lang="en-US" dirty="0" err="1" smtClean="0"/>
              <a:t>Corynebacterium</a:t>
            </a:r>
            <a:endParaRPr lang="en-US" dirty="0"/>
          </a:p>
          <a:p>
            <a:r>
              <a:rPr lang="en-US" dirty="0"/>
              <a:t>Species </a:t>
            </a:r>
            <a:r>
              <a:rPr lang="en-US" dirty="0" smtClean="0"/>
              <a:t>:</a:t>
            </a:r>
            <a:r>
              <a:rPr lang="en-US" b="1" i="1" dirty="0" smtClean="0">
                <a:solidFill>
                  <a:srgbClr val="00B050"/>
                </a:solidFill>
              </a:rPr>
              <a:t>C</a:t>
            </a:r>
            <a:r>
              <a:rPr lang="en-US" b="1" i="1" dirty="0">
                <a:solidFill>
                  <a:srgbClr val="00B050"/>
                </a:solidFill>
              </a:rPr>
              <a:t>. </a:t>
            </a:r>
            <a:r>
              <a:rPr lang="en-US" b="1" i="1" dirty="0" err="1">
                <a:solidFill>
                  <a:srgbClr val="00B050"/>
                </a:solidFill>
              </a:rPr>
              <a:t>diphtheriae</a:t>
            </a:r>
            <a:endParaRPr lang="en-US" b="1" i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1600"/>
            <a:ext cx="3733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134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1400" y="274638"/>
            <a:ext cx="228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80" y="381000"/>
            <a:ext cx="877782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10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991</Words>
  <Application>Microsoft Office PowerPoint</Application>
  <PresentationFormat>On-screen Show (4:3)</PresentationFormat>
  <Paragraphs>104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بسم الله الرحمن الرحيم Lecture-9 2025 Bacterial taxonomy Phylum :Actinobacteria  </vt:lpstr>
      <vt:lpstr>figure : demonstrates the phylogenetic position of phylum  Actinobacteria</vt:lpstr>
      <vt:lpstr>Phylum: Actinobacteria</vt:lpstr>
      <vt:lpstr>PowerPoint Presentation</vt:lpstr>
      <vt:lpstr>Class: Actinobacteria(Actinomycete)</vt:lpstr>
      <vt:lpstr>General Properties of the Actinomycetes</vt:lpstr>
      <vt:lpstr>PowerPoint Presentation</vt:lpstr>
      <vt:lpstr>PowerPoint Presentation</vt:lpstr>
      <vt:lpstr>Uses</vt:lpstr>
      <vt:lpstr>Characteristics 0f cell wall</vt:lpstr>
      <vt:lpstr>Life Cycle of Actinomycetes </vt:lpstr>
      <vt:lpstr>PowerPoint Presentation</vt:lpstr>
      <vt:lpstr>PowerPoint Presentation</vt:lpstr>
      <vt:lpstr>Ecological Significance of Actinomycetes</vt:lpstr>
      <vt:lpstr>Genus: Actinomyces</vt:lpstr>
      <vt:lpstr>Genus Actinomyces</vt:lpstr>
      <vt:lpstr>Suborder :Micrococcineae</vt:lpstr>
      <vt:lpstr>Suborder :Micrococcineae</vt:lpstr>
      <vt:lpstr>Suborder :Corynebacterineae</vt:lpstr>
      <vt:lpstr>Corynebacterium diphtheriae</vt:lpstr>
      <vt:lpstr>Genus :Corynebacterium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Spoilage of Speciﬁc Food Groups </dc:title>
  <dc:creator>user</dc:creator>
  <cp:lastModifiedBy>Dr.Sawsan</cp:lastModifiedBy>
  <cp:revision>83</cp:revision>
  <dcterms:created xsi:type="dcterms:W3CDTF">2006-08-16T00:00:00Z</dcterms:created>
  <dcterms:modified xsi:type="dcterms:W3CDTF">2025-04-27T15:59:50Z</dcterms:modified>
</cp:coreProperties>
</file>