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6" autoAdjust="0"/>
    <p:restoredTop sz="94660"/>
  </p:normalViewPr>
  <p:slideViewPr>
    <p:cSldViewPr snapToGrid="0">
      <p:cViewPr varScale="1">
        <p:scale>
          <a:sx n="96" d="100"/>
          <a:sy n="96" d="100"/>
        </p:scale>
        <p:origin x="77" y="1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3802411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2884415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572588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69B966-D359-4669-AF5F-8271CBDEE125}"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51823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69B966-D359-4669-AF5F-8271CBDEE125}" type="datetimeFigureOut">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2042817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69B966-D359-4669-AF5F-8271CBDEE125}" type="datetimeFigureOut">
              <a:rPr lang="en-US" smtClean="0"/>
              <a:t>4/21/2024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3741165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9B966-D359-4669-AF5F-8271CBDEE125}" type="datetimeFigureOut">
              <a:rPr lang="en-US" smtClean="0"/>
              <a:t>4/21/2024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4039338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69B966-D359-4669-AF5F-8271CBDEE125}"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525520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69B966-D359-4669-AF5F-8271CBDEE125}"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825269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69B966-D359-4669-AF5F-8271CBDEE125}" type="datetimeFigureOut">
              <a:rPr lang="en-US" smtClean="0"/>
              <a:t>4/21/2024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561889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3478570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3426267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557779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69B966-D359-4669-AF5F-8271CBDEE125}" type="datetimeFigureOut">
              <a:rPr lang="en-US" smtClean="0"/>
              <a:t>4/21/2024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1995581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69B966-D359-4669-AF5F-8271CBDEE125}" type="datetimeFigureOut">
              <a:rPr lang="en-US" smtClean="0"/>
              <a:t>4/21/2024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516447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1461417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B69B966-D359-4669-AF5F-8271CBDEE125}" type="datetimeFigureOut">
              <a:rPr lang="en-US" smtClean="0"/>
              <a:t>4/21/2024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49135D-2B4E-4F1F-8FCA-6FF1524AE0C5}" type="slidenum">
              <a:rPr lang="en-US" smtClean="0"/>
              <a:t>‹#›</a:t>
            </a:fld>
            <a:endParaRPr lang="en-US"/>
          </a:p>
        </p:txBody>
      </p:sp>
    </p:spTree>
    <p:extLst>
      <p:ext uri="{BB962C8B-B14F-4D97-AF65-F5344CB8AC3E}">
        <p14:creationId xmlns:p14="http://schemas.microsoft.com/office/powerpoint/2010/main" val="3706169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B69B966-D359-4669-AF5F-8271CBDEE125}" type="datetimeFigureOut">
              <a:rPr lang="en-US" smtClean="0"/>
              <a:t>4/21/2024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F49135D-2B4E-4F1F-8FCA-6FF1524AE0C5}" type="slidenum">
              <a:rPr lang="en-US" smtClean="0"/>
              <a:t>‹#›</a:t>
            </a:fld>
            <a:endParaRPr lang="en-US"/>
          </a:p>
        </p:txBody>
      </p:sp>
    </p:spTree>
    <p:extLst>
      <p:ext uri="{BB962C8B-B14F-4D97-AF65-F5344CB8AC3E}">
        <p14:creationId xmlns:p14="http://schemas.microsoft.com/office/powerpoint/2010/main" val="6727942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1510159"/>
          </a:xfrm>
          <a:ln>
            <a:noFill/>
          </a:ln>
          <a:effectLst/>
          <a:scene3d>
            <a:camera prst="orthographicFront">
              <a:rot lat="0" lon="0" rev="0"/>
            </a:camera>
            <a:lightRig rig="chilly" dir="t">
              <a:rot lat="0" lon="0" rev="18480000"/>
            </a:lightRig>
          </a:scene3d>
          <a:sp3d prstMaterial="clear">
            <a:bevelT h="63500"/>
          </a:sp3d>
        </p:spPr>
        <p:txBody>
          <a:bodyPr/>
          <a:lstStyle/>
          <a:p>
            <a:r>
              <a:rPr lang="en-US" dirty="0" smtClean="0"/>
              <a:t>Experiment Number 2</a:t>
            </a:r>
            <a:endParaRPr lang="en-US" dirty="0"/>
          </a:p>
        </p:txBody>
      </p:sp>
      <p:sp>
        <p:nvSpPr>
          <p:cNvPr id="3" name="Subtitle 2"/>
          <p:cNvSpPr>
            <a:spLocks noGrp="1"/>
          </p:cNvSpPr>
          <p:nvPr>
            <p:ph type="subTitle" idx="1"/>
          </p:nvPr>
        </p:nvSpPr>
        <p:spPr>
          <a:xfrm>
            <a:off x="1154955" y="4206240"/>
            <a:ext cx="10374436" cy="1432560"/>
          </a:xfrm>
          <a:effectLst>
            <a:outerShdw blurRad="50800" dist="38100" dir="18900000" algn="bl" rotWithShape="0">
              <a:prstClr val="black">
                <a:alpha val="40000"/>
              </a:prstClr>
            </a:outerShdw>
          </a:effectLst>
        </p:spPr>
        <p:txBody>
          <a:bodyPr>
            <a:normAutofit fontScale="40000" lnSpcReduction="20000"/>
          </a:bodyPr>
          <a:lstStyle/>
          <a:p>
            <a:r>
              <a:rPr lang="en-US" sz="9600" b="1" dirty="0" smtClean="0">
                <a:solidFill>
                  <a:schemeClr val="accent6">
                    <a:lumMod val="75000"/>
                  </a:schemeClr>
                </a:solidFill>
              </a:rPr>
              <a:t>Glucose urine test</a:t>
            </a:r>
            <a:endParaRPr lang="en-US" sz="9600" b="1" dirty="0">
              <a:solidFill>
                <a:schemeClr val="accent6">
                  <a:lumMod val="75000"/>
                </a:schemeClr>
              </a:solidFill>
            </a:endParaRPr>
          </a:p>
          <a:p>
            <a:endParaRPr lang="en-US" sz="3200" b="1" dirty="0" smtClean="0"/>
          </a:p>
          <a:p>
            <a:pPr algn="r"/>
            <a:r>
              <a:rPr lang="en-US" sz="6000" b="1" i="1" cap="none" dirty="0" smtClean="0">
                <a:ln w="22225">
                  <a:solidFill>
                    <a:schemeClr val="accent2"/>
                  </a:solidFill>
                  <a:prstDash val="solid"/>
                </a:ln>
                <a:solidFill>
                  <a:schemeClr val="accent2">
                    <a:lumMod val="40000"/>
                    <a:lumOff val="60000"/>
                  </a:schemeClr>
                </a:solidFill>
              </a:rPr>
              <a:t>  </a:t>
            </a:r>
            <a:r>
              <a:rPr lang="en-US" sz="6000" b="1" i="1" cap="none" dirty="0" err="1" smtClean="0">
                <a:ln w="22225">
                  <a:solidFill>
                    <a:schemeClr val="accent2"/>
                  </a:solidFill>
                  <a:prstDash val="solid"/>
                </a:ln>
                <a:solidFill>
                  <a:schemeClr val="accent2">
                    <a:lumMod val="40000"/>
                    <a:lumOff val="60000"/>
                  </a:schemeClr>
                </a:solidFill>
              </a:rPr>
              <a:t>Ast</a:t>
            </a:r>
            <a:r>
              <a:rPr lang="en-US" sz="6000" b="1" i="1" cap="none" dirty="0">
                <a:ln w="22225">
                  <a:solidFill>
                    <a:schemeClr val="accent2"/>
                  </a:solidFill>
                  <a:prstDash val="solid"/>
                </a:ln>
                <a:solidFill>
                  <a:schemeClr val="accent2">
                    <a:lumMod val="40000"/>
                    <a:lumOff val="60000"/>
                  </a:schemeClr>
                </a:solidFill>
              </a:rPr>
              <a:t>. </a:t>
            </a:r>
            <a:r>
              <a:rPr lang="en-US" sz="6000" b="1" i="1" cap="none" dirty="0" err="1">
                <a:ln w="22225">
                  <a:solidFill>
                    <a:schemeClr val="accent2"/>
                  </a:solidFill>
                  <a:prstDash val="solid"/>
                </a:ln>
                <a:solidFill>
                  <a:schemeClr val="accent2">
                    <a:lumMod val="40000"/>
                    <a:lumOff val="60000"/>
                  </a:schemeClr>
                </a:solidFill>
              </a:rPr>
              <a:t>Lec</a:t>
            </a:r>
            <a:r>
              <a:rPr lang="en-US" sz="6000" b="1" i="1" cap="none" dirty="0">
                <a:ln w="22225">
                  <a:solidFill>
                    <a:schemeClr val="accent2"/>
                  </a:solidFill>
                  <a:prstDash val="solid"/>
                </a:ln>
                <a:solidFill>
                  <a:schemeClr val="accent2">
                    <a:lumMod val="40000"/>
                    <a:lumOff val="60000"/>
                  </a:schemeClr>
                </a:solidFill>
              </a:rPr>
              <a:t>. ounce Hussain</a:t>
            </a:r>
            <a:endParaRPr lang="en-US" sz="10000" b="1" cap="none"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98361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1154954" y="2603499"/>
            <a:ext cx="8825659" cy="3940423"/>
          </a:xfrm>
        </p:spPr>
        <p:txBody>
          <a:bodyPr>
            <a:normAutofit/>
          </a:bodyPr>
          <a:lstStyle/>
          <a:p>
            <a:pPr algn="just"/>
            <a:r>
              <a:rPr lang="en-US" dirty="0"/>
              <a:t>Urine sugar testing was established as a clinical laboratory procedure during the 19th century. </a:t>
            </a:r>
            <a:endParaRPr lang="en-US" dirty="0" smtClean="0"/>
          </a:p>
          <a:p>
            <a:pPr algn="just"/>
            <a:r>
              <a:rPr lang="en-US" dirty="0" smtClean="0"/>
              <a:t>A </a:t>
            </a:r>
            <a:r>
              <a:rPr lang="en-US" dirty="0"/>
              <a:t>glucose in urine test measures the amount of glucose in urine. </a:t>
            </a:r>
            <a:endParaRPr lang="en-US" dirty="0" smtClean="0"/>
          </a:p>
          <a:p>
            <a:pPr algn="just"/>
            <a:r>
              <a:rPr lang="en-US" dirty="0" smtClean="0">
                <a:solidFill>
                  <a:srgbClr val="C00000"/>
                </a:solidFill>
              </a:rPr>
              <a:t>Glucose</a:t>
            </a:r>
            <a:r>
              <a:rPr lang="en-US" dirty="0" smtClean="0"/>
              <a:t> </a:t>
            </a:r>
            <a:r>
              <a:rPr lang="en-US" dirty="0"/>
              <a:t>is a type of sugar. It is our body's main source of energy. A hormone called insulin helps move glucose from our bloodstream into our cells. If too much glucose gets into the blood, the extra glucose will be eliminated through our urine. </a:t>
            </a:r>
            <a:endParaRPr lang="en-US" dirty="0" smtClean="0"/>
          </a:p>
          <a:p>
            <a:pPr algn="just"/>
            <a:r>
              <a:rPr lang="en-US" dirty="0" smtClean="0"/>
              <a:t>A </a:t>
            </a:r>
            <a:r>
              <a:rPr lang="en-US" dirty="0"/>
              <a:t>urine glucose test can be used to help determine if blood glucose levels are too high, which may be a sign of diabetes. </a:t>
            </a:r>
            <a:endParaRPr lang="en-US" dirty="0" smtClean="0"/>
          </a:p>
          <a:p>
            <a:pPr algn="just"/>
            <a:r>
              <a:rPr lang="en-US" dirty="0" smtClean="0"/>
              <a:t>If </a:t>
            </a:r>
            <a:r>
              <a:rPr lang="en-US" dirty="0"/>
              <a:t>sugar levels remain high and don't receive treatment, complications may develop and may have serious condition like </a:t>
            </a:r>
            <a:r>
              <a:rPr lang="en-US" dirty="0">
                <a:solidFill>
                  <a:srgbClr val="C00000"/>
                </a:solidFill>
              </a:rPr>
              <a:t>type-l</a:t>
            </a:r>
            <a:r>
              <a:rPr lang="en-US" dirty="0"/>
              <a:t> and </a:t>
            </a:r>
            <a:r>
              <a:rPr lang="en-US" dirty="0">
                <a:solidFill>
                  <a:srgbClr val="C00000"/>
                </a:solidFill>
              </a:rPr>
              <a:t>type-Il </a:t>
            </a:r>
            <a:r>
              <a:rPr lang="en-US" dirty="0"/>
              <a:t>diabetes.</a:t>
            </a:r>
          </a:p>
        </p:txBody>
      </p:sp>
    </p:spTree>
    <p:extLst>
      <p:ext uri="{BB962C8B-B14F-4D97-AF65-F5344CB8AC3E}">
        <p14:creationId xmlns:p14="http://schemas.microsoft.com/office/powerpoint/2010/main" val="2832086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the Test is Performed</a:t>
            </a:r>
          </a:p>
        </p:txBody>
      </p:sp>
      <p:sp>
        <p:nvSpPr>
          <p:cNvPr id="3" name="Text Placeholder 2"/>
          <p:cNvSpPr>
            <a:spLocks noGrp="1"/>
          </p:cNvSpPr>
          <p:nvPr>
            <p:ph type="body" sz="half" idx="2"/>
          </p:nvPr>
        </p:nvSpPr>
        <p:spPr>
          <a:xfrm>
            <a:off x="1154954" y="2369489"/>
            <a:ext cx="8825659" cy="4488511"/>
          </a:xfrm>
        </p:spPr>
        <p:txBody>
          <a:bodyPr/>
          <a:lstStyle/>
          <a:p>
            <a:pPr algn="just"/>
            <a:r>
              <a:rPr lang="en-US" dirty="0" smtClean="0"/>
              <a:t>After </a:t>
            </a:r>
            <a:r>
              <a:rPr lang="en-US" dirty="0"/>
              <a:t>you provide a urine sample, it is tested right away. The health care provider uses a dipstick made with a color-sensitive pad. The color the dipstick changes to tells the provider the level of glucose in your urine</a:t>
            </a:r>
            <a:r>
              <a:rPr lang="en-US" dirty="0" smtClean="0"/>
              <a:t>.</a:t>
            </a:r>
          </a:p>
          <a:p>
            <a:pPr algn="just"/>
            <a:r>
              <a:rPr lang="en-US" dirty="0" smtClean="0"/>
              <a:t>If </a:t>
            </a:r>
            <a:r>
              <a:rPr lang="en-US" dirty="0"/>
              <a:t>needed, </a:t>
            </a:r>
            <a:r>
              <a:rPr lang="en-US" dirty="0" smtClean="0"/>
              <a:t>your </a:t>
            </a:r>
            <a:r>
              <a:rPr lang="en-US" dirty="0"/>
              <a:t>provider may ask you to collect your urine at home over 24 hours. Your provider will tell you how to do this. Follow instructions exactly so that the results are accurate.</a:t>
            </a:r>
          </a:p>
        </p:txBody>
      </p:sp>
    </p:spTree>
    <p:extLst>
      <p:ext uri="{BB962C8B-B14F-4D97-AF65-F5344CB8AC3E}">
        <p14:creationId xmlns:p14="http://schemas.microsoft.com/office/powerpoint/2010/main" val="1523053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Test is Performed</a:t>
            </a:r>
          </a:p>
        </p:txBody>
      </p:sp>
      <p:sp>
        <p:nvSpPr>
          <p:cNvPr id="3" name="Text Placeholder 2"/>
          <p:cNvSpPr>
            <a:spLocks noGrp="1"/>
          </p:cNvSpPr>
          <p:nvPr>
            <p:ph type="body" sz="half" idx="2"/>
          </p:nvPr>
        </p:nvSpPr>
        <p:spPr>
          <a:xfrm>
            <a:off x="1154954" y="2600077"/>
            <a:ext cx="8825659" cy="4257923"/>
          </a:xfrm>
        </p:spPr>
        <p:txBody>
          <a:bodyPr/>
          <a:lstStyle/>
          <a:p>
            <a:r>
              <a:rPr lang="en-US" dirty="0"/>
              <a:t>This test was commonly used to test for and monitor diabetes in the past. Now, blood tests to measure glucose level in the blood are easy to do and are used instead of the glucose urine test</a:t>
            </a:r>
            <a:r>
              <a:rPr lang="en-US" dirty="0" smtClean="0"/>
              <a:t>.</a:t>
            </a:r>
          </a:p>
          <a:p>
            <a:endParaRPr lang="en-US" dirty="0"/>
          </a:p>
          <a:p>
            <a:endParaRPr lang="en-US" dirty="0" smtClean="0"/>
          </a:p>
          <a:p>
            <a:r>
              <a:rPr lang="en-US" b="1" dirty="0"/>
              <a:t>Normal glucose range in urine: 0 to 0.8 </a:t>
            </a:r>
            <a:r>
              <a:rPr lang="en-US" b="1" dirty="0" err="1"/>
              <a:t>mmol</a:t>
            </a:r>
            <a:r>
              <a:rPr lang="en-US" b="1" dirty="0"/>
              <a:t>/L</a:t>
            </a:r>
          </a:p>
        </p:txBody>
      </p:sp>
    </p:spTree>
    <p:extLst>
      <p:ext uri="{BB962C8B-B14F-4D97-AF65-F5344CB8AC3E}">
        <p14:creationId xmlns:p14="http://schemas.microsoft.com/office/powerpoint/2010/main" val="4156012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Abnormal Results </a:t>
            </a:r>
            <a:r>
              <a:rPr lang="en-US" dirty="0" smtClean="0"/>
              <a:t>Mean?</a:t>
            </a:r>
            <a:endParaRPr lang="en-US" dirty="0"/>
          </a:p>
        </p:txBody>
      </p:sp>
      <p:sp>
        <p:nvSpPr>
          <p:cNvPr id="3" name="Text Placeholder 2"/>
          <p:cNvSpPr>
            <a:spLocks noGrp="1"/>
          </p:cNvSpPr>
          <p:nvPr>
            <p:ph type="body" sz="half" idx="2"/>
          </p:nvPr>
        </p:nvSpPr>
        <p:spPr>
          <a:xfrm>
            <a:off x="1154954" y="2631881"/>
            <a:ext cx="8825659" cy="4484535"/>
          </a:xfrm>
        </p:spPr>
        <p:txBody>
          <a:bodyPr/>
          <a:lstStyle/>
          <a:p>
            <a:r>
              <a:rPr lang="en-US" b="1" dirty="0"/>
              <a:t>Higher than normal levels of glucose may occur with</a:t>
            </a:r>
            <a:r>
              <a:rPr lang="en-US" b="1" dirty="0" smtClean="0"/>
              <a:t>:</a:t>
            </a:r>
          </a:p>
          <a:p>
            <a:r>
              <a:rPr lang="en-US" dirty="0" smtClean="0"/>
              <a:t>Diabetes</a:t>
            </a:r>
            <a:r>
              <a:rPr lang="en-US" dirty="0"/>
              <a:t>: Small increases in urine glucose levels after a large meal are not always a cause for concern</a:t>
            </a:r>
            <a:r>
              <a:rPr lang="en-US" dirty="0" smtClean="0"/>
              <a:t>.</a:t>
            </a:r>
          </a:p>
          <a:p>
            <a:r>
              <a:rPr lang="en-US" b="1" dirty="0" smtClean="0"/>
              <a:t>Pregnancy</a:t>
            </a:r>
            <a:r>
              <a:rPr lang="en-US" b="1" dirty="0"/>
              <a:t>:</a:t>
            </a:r>
            <a:r>
              <a:rPr lang="en-US" dirty="0"/>
              <a:t> Up to half of women have glucose in their urine at some time during pregnancy. Glucose in the urine may mean that a woman has gestational diabetes</a:t>
            </a:r>
            <a:r>
              <a:rPr lang="en-US" dirty="0" smtClean="0"/>
              <a:t>.</a:t>
            </a:r>
          </a:p>
          <a:p>
            <a:r>
              <a:rPr lang="en-US" b="1" dirty="0" smtClean="0"/>
              <a:t>Renal </a:t>
            </a:r>
            <a:r>
              <a:rPr lang="en-US" b="1" dirty="0"/>
              <a:t>glycosuria: </a:t>
            </a:r>
            <a:r>
              <a:rPr lang="en-US" dirty="0"/>
              <a:t>A rare condition in which glucose is released from the kidneys into the urine, even when blood glucose levels are normal. </a:t>
            </a:r>
            <a:endParaRPr lang="en-US" dirty="0" smtClean="0"/>
          </a:p>
          <a:p>
            <a:r>
              <a:rPr lang="en-US" b="1" dirty="0" smtClean="0"/>
              <a:t>Risks</a:t>
            </a:r>
          </a:p>
          <a:p>
            <a:r>
              <a:rPr lang="en-US" dirty="0" smtClean="0"/>
              <a:t>There </a:t>
            </a:r>
            <a:r>
              <a:rPr lang="en-US" dirty="0"/>
              <a:t>are no risks with this test.</a:t>
            </a:r>
          </a:p>
        </p:txBody>
      </p:sp>
    </p:spTree>
    <p:extLst>
      <p:ext uri="{BB962C8B-B14F-4D97-AF65-F5344CB8AC3E}">
        <p14:creationId xmlns:p14="http://schemas.microsoft.com/office/powerpoint/2010/main" val="3114504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Causes of High Sugar Levels in Urine</a:t>
            </a:r>
          </a:p>
        </p:txBody>
      </p:sp>
      <p:sp>
        <p:nvSpPr>
          <p:cNvPr id="3" name="Text Placeholder 2"/>
          <p:cNvSpPr>
            <a:spLocks noGrp="1"/>
          </p:cNvSpPr>
          <p:nvPr>
            <p:ph type="body" sz="half" idx="2"/>
          </p:nvPr>
        </p:nvSpPr>
        <p:spPr/>
        <p:txBody>
          <a:bodyPr/>
          <a:lstStyle/>
          <a:p>
            <a:r>
              <a:rPr lang="en-US" dirty="0" smtClean="0"/>
              <a:t>Hyperglycemia</a:t>
            </a:r>
          </a:p>
          <a:p>
            <a:r>
              <a:rPr lang="en-US" dirty="0" smtClean="0"/>
              <a:t>Prediabetes</a:t>
            </a:r>
            <a:r>
              <a:rPr lang="en-US" dirty="0"/>
              <a:t>, diabetes, or gestational </a:t>
            </a:r>
            <a:r>
              <a:rPr lang="en-US" dirty="0" smtClean="0"/>
              <a:t>diabetes</a:t>
            </a:r>
          </a:p>
          <a:p>
            <a:r>
              <a:rPr lang="en-US" dirty="0" smtClean="0"/>
              <a:t>Diabetic </a:t>
            </a:r>
            <a:r>
              <a:rPr lang="en-US" dirty="0"/>
              <a:t>medications like </a:t>
            </a:r>
            <a:r>
              <a:rPr lang="en-US" dirty="0" err="1" smtClean="0"/>
              <a:t>empagliflozin</a:t>
            </a:r>
            <a:endParaRPr lang="en-US" dirty="0" smtClean="0"/>
          </a:p>
          <a:p>
            <a:r>
              <a:rPr lang="en-US" dirty="0" smtClean="0"/>
              <a:t>Kidney disease</a:t>
            </a:r>
          </a:p>
          <a:p>
            <a:r>
              <a:rPr lang="en-US" dirty="0" smtClean="0"/>
              <a:t>Genetic </a:t>
            </a:r>
            <a:r>
              <a:rPr lang="en-US" dirty="0"/>
              <a:t>(Renal glycosuria)</a:t>
            </a:r>
          </a:p>
        </p:txBody>
      </p:sp>
    </p:spTree>
    <p:extLst>
      <p:ext uri="{BB962C8B-B14F-4D97-AF65-F5344CB8AC3E}">
        <p14:creationId xmlns:p14="http://schemas.microsoft.com/office/powerpoint/2010/main" val="241046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59" y="0"/>
            <a:ext cx="4762831"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7289" y="0"/>
            <a:ext cx="7084711" cy="6858000"/>
          </a:xfrm>
          <a:prstGeom prst="rect">
            <a:avLst/>
          </a:prstGeom>
        </p:spPr>
      </p:pic>
    </p:spTree>
    <p:extLst>
      <p:ext uri="{BB962C8B-B14F-4D97-AF65-F5344CB8AC3E}">
        <p14:creationId xmlns:p14="http://schemas.microsoft.com/office/powerpoint/2010/main" val="39822682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37</TotalTime>
  <Words>403</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Ion Boardroom</vt:lpstr>
      <vt:lpstr>Experiment Number 2</vt:lpstr>
      <vt:lpstr>INTRODUCTION:</vt:lpstr>
      <vt:lpstr>How the Test is Performed</vt:lpstr>
      <vt:lpstr>Why the Test is Performed</vt:lpstr>
      <vt:lpstr>What Abnormal Results Mean?</vt:lpstr>
      <vt:lpstr>Potential Causes of High Sugar Levels in Urine</vt:lpstr>
      <vt:lpstr>PowerPoint Presentation</vt:lpstr>
    </vt:vector>
  </TitlesOfParts>
  <Company>Microsoft (C)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Experiment Number 2</dc:title>
  <dc:creator>asus</dc:creator>
  <cp:lastModifiedBy>asus</cp:lastModifiedBy>
  <cp:revision>6</cp:revision>
  <dcterms:created xsi:type="dcterms:W3CDTF">2024-04-21T15:58:23Z</dcterms:created>
  <dcterms:modified xsi:type="dcterms:W3CDTF">2024-04-21T16:35:28Z</dcterms:modified>
</cp:coreProperties>
</file>