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4" r:id="rId2"/>
    <p:sldId id="305" r:id="rId3"/>
    <p:sldId id="312" r:id="rId4"/>
    <p:sldId id="308" r:id="rId5"/>
    <p:sldId id="310" r:id="rId6"/>
    <p:sldId id="322" r:id="rId7"/>
    <p:sldId id="311" r:id="rId8"/>
    <p:sldId id="314" r:id="rId9"/>
    <p:sldId id="324" r:id="rId10"/>
    <p:sldId id="315" r:id="rId11"/>
    <p:sldId id="316" r:id="rId12"/>
    <p:sldId id="317" r:id="rId13"/>
    <p:sldId id="325" r:id="rId14"/>
    <p:sldId id="256" r:id="rId15"/>
    <p:sldId id="257" r:id="rId16"/>
    <p:sldId id="258" r:id="rId17"/>
    <p:sldId id="259" r:id="rId18"/>
    <p:sldId id="329" r:id="rId19"/>
    <p:sldId id="332" r:id="rId20"/>
    <p:sldId id="338" r:id="rId21"/>
    <p:sldId id="333" r:id="rId22"/>
    <p:sldId id="335" r:id="rId23"/>
    <p:sldId id="299" r:id="rId24"/>
    <p:sldId id="301" r:id="rId25"/>
    <p:sldId id="260" r:id="rId26"/>
    <p:sldId id="296" r:id="rId27"/>
    <p:sldId id="261" r:id="rId28"/>
    <p:sldId id="262" r:id="rId29"/>
    <p:sldId id="297" r:id="rId30"/>
    <p:sldId id="300" r:id="rId31"/>
    <p:sldId id="264" r:id="rId32"/>
    <p:sldId id="265" r:id="rId33"/>
    <p:sldId id="266" r:id="rId34"/>
    <p:sldId id="268" r:id="rId35"/>
    <p:sldId id="269" r:id="rId36"/>
    <p:sldId id="270" r:id="rId37"/>
    <p:sldId id="271" r:id="rId38"/>
    <p:sldId id="273" r:id="rId39"/>
    <p:sldId id="302" r:id="rId40"/>
    <p:sldId id="303" r:id="rId4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74" autoAdjust="0"/>
    <p:restoredTop sz="94660"/>
  </p:normalViewPr>
  <p:slideViewPr>
    <p:cSldViewPr>
      <p:cViewPr>
        <p:scale>
          <a:sx n="75" d="100"/>
          <a:sy n="75" d="100"/>
        </p:scale>
        <p:origin x="-1254" y="1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10/3/2026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609600"/>
            <a:ext cx="8229600" cy="5516563"/>
          </a:xfrm>
        </p:spPr>
        <p:txBody>
          <a:bodyPr/>
          <a:lstStyle/>
          <a:p>
            <a:pPr marL="0" indent="0" algn="ctr">
              <a:buNone/>
            </a:pPr>
            <a:endParaRPr lang="en-US" dirty="0" smtClean="0"/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smtClean="0"/>
              <a:t>Carbohydrate Metabolism </a:t>
            </a:r>
          </a:p>
          <a:p>
            <a:pPr marL="0" indent="0" algn="ctr">
              <a:buNone/>
            </a:pPr>
            <a:endParaRPr lang="en-US" dirty="0"/>
          </a:p>
          <a:p>
            <a:pPr marL="0" indent="0" algn="ctr">
              <a:buNone/>
            </a:pPr>
            <a:r>
              <a:rPr lang="en-US" dirty="0" err="1" smtClean="0"/>
              <a:t>Dr.Najlaa</a:t>
            </a:r>
            <a:r>
              <a:rPr lang="en-US" dirty="0" smtClean="0"/>
              <a:t>  </a:t>
            </a:r>
            <a:r>
              <a:rPr lang="en-US" dirty="0" err="1" smtClean="0"/>
              <a:t>Qassim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50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What is metabolism 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just" rtl="1"/>
            <a:r>
              <a:rPr lang="ar-IQ" dirty="0"/>
              <a:t>الأيض، أو </a:t>
            </a:r>
            <a:r>
              <a:rPr lang="ar-IQ" dirty="0" smtClean="0"/>
              <a:t>الاستقلاب (</a:t>
            </a:r>
            <a:r>
              <a:rPr lang="en-US" dirty="0"/>
              <a:t>metabolism</a:t>
            </a:r>
            <a:r>
              <a:rPr lang="ar-IQ" dirty="0" smtClean="0"/>
              <a:t>)، </a:t>
            </a:r>
            <a:r>
              <a:rPr lang="ar-IQ" dirty="0"/>
              <a:t>هو مجموعة العمليات الكيميائية الحيوية التي تحافظ على حياة الكائن الحي، بما في ذلك تحويل الطعام إلى طاقة، وإنتاج وحدات البناء اللازمة </a:t>
            </a:r>
            <a:r>
              <a:rPr lang="ar-IQ" dirty="0" smtClean="0"/>
              <a:t>للخلايا  مثل الكربوهيدرات والدهون والاحماض النووية ، </a:t>
            </a:r>
            <a:r>
              <a:rPr lang="ar-IQ" dirty="0"/>
              <a:t>والتخلص من الفضلات. يحدث الأيض في خلايا الجسم من خلال تفاعلات كيميائية تحفزها </a:t>
            </a:r>
            <a:r>
              <a:rPr lang="ar-IQ" dirty="0">
                <a:solidFill>
                  <a:srgbClr val="FF0000"/>
                </a:solidFill>
              </a:rPr>
              <a:t>الإنزيمات</a:t>
            </a:r>
            <a:r>
              <a:rPr lang="ar-IQ" dirty="0"/>
              <a:t>، وتُقسم إلى فئتين رئيسيتين: </a:t>
            </a:r>
            <a:endParaRPr lang="ar-IQ" dirty="0" smtClean="0"/>
          </a:p>
          <a:p>
            <a:pPr algn="just" rtl="1"/>
            <a:r>
              <a:rPr lang="ar-IQ" dirty="0" smtClean="0"/>
              <a:t>الهدم </a:t>
            </a:r>
            <a:r>
              <a:rPr lang="ar-IQ" dirty="0"/>
              <a:t>(تكسير المواد </a:t>
            </a:r>
            <a:r>
              <a:rPr lang="ar-IQ" dirty="0" smtClean="0"/>
              <a:t>لتحرير </a:t>
            </a:r>
            <a:r>
              <a:rPr lang="ar-IQ" dirty="0"/>
              <a:t>الطاقة) </a:t>
            </a:r>
            <a:endParaRPr lang="ar-IQ" dirty="0" smtClean="0"/>
          </a:p>
          <a:p>
            <a:pPr algn="just" rtl="1"/>
            <a:r>
              <a:rPr lang="ar-IQ" dirty="0" smtClean="0"/>
              <a:t>والبناء </a:t>
            </a:r>
            <a:r>
              <a:rPr lang="ar-IQ" dirty="0"/>
              <a:t>(بناء المواد التي تحتاج إلى طاقة)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414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4800"/>
            <a:ext cx="82296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191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226" y="997982"/>
            <a:ext cx="7711973" cy="5402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276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Metabolic reaction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Metabolic </a:t>
            </a:r>
            <a:r>
              <a:rPr lang="en-US" dirty="0" smtClean="0">
                <a:solidFill>
                  <a:srgbClr val="FF0000"/>
                </a:solidFill>
              </a:rPr>
              <a:t>reaction</a:t>
            </a:r>
            <a:r>
              <a:rPr lang="ar-IQ" dirty="0" smtClean="0">
                <a:solidFill>
                  <a:srgbClr val="FF0000"/>
                </a:solidFill>
              </a:rPr>
              <a:t>: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/>
              <a:t>is a biochemical reaction where a </a:t>
            </a:r>
            <a:r>
              <a:rPr lang="en-US" dirty="0" smtClean="0">
                <a:solidFill>
                  <a:srgbClr val="FF0000"/>
                </a:solidFill>
              </a:rPr>
              <a:t>metabolite</a:t>
            </a:r>
            <a:r>
              <a:rPr lang="en-US" dirty="0" smtClean="0"/>
              <a:t>(</a:t>
            </a:r>
            <a:r>
              <a:rPr lang="ar-IQ" dirty="0"/>
              <a:t>مركب كيميائي يتم إنتاجه أو استخدامه بواسطة الجسم خلال عملية الأيض</a:t>
            </a:r>
            <a:r>
              <a:rPr lang="en-US" dirty="0" smtClean="0"/>
              <a:t>) </a:t>
            </a:r>
            <a:r>
              <a:rPr lang="en-US" dirty="0"/>
              <a:t>is specifically reacted by an Enzyme and Coenzyme to give a product</a:t>
            </a:r>
            <a:r>
              <a:rPr lang="en-US" dirty="0" smtClean="0"/>
              <a:t>.</a:t>
            </a:r>
            <a:endParaRPr lang="ar-IQ" dirty="0" smtClean="0"/>
          </a:p>
          <a:p>
            <a:r>
              <a:rPr lang="en-US" dirty="0" smtClean="0">
                <a:solidFill>
                  <a:srgbClr val="FF0000"/>
                </a:solidFill>
              </a:rPr>
              <a:t>Metabolic Pathway: </a:t>
            </a:r>
            <a:r>
              <a:rPr lang="en-US" dirty="0"/>
              <a:t>Metabolic pathway is a </a:t>
            </a:r>
            <a:r>
              <a:rPr lang="en-US" b="1" dirty="0"/>
              <a:t>series of well defined and significant biochemical reactions</a:t>
            </a:r>
            <a:r>
              <a:rPr lang="en-US" dirty="0"/>
              <a:t> followed one after another giving </a:t>
            </a:r>
            <a:r>
              <a:rPr lang="en-US" b="1" dirty="0"/>
              <a:t>intermediate products </a:t>
            </a:r>
            <a:r>
              <a:rPr lang="en-US" dirty="0"/>
              <a:t>and finally </a:t>
            </a:r>
            <a:r>
              <a:rPr lang="en-US" b="1" dirty="0"/>
              <a:t>end product </a:t>
            </a:r>
            <a:r>
              <a:rPr lang="en-US" dirty="0"/>
              <a:t>of the pathway</a:t>
            </a:r>
            <a:r>
              <a:rPr lang="en-US" dirty="0" smtClean="0"/>
              <a:t>.  </a:t>
            </a:r>
            <a:r>
              <a:rPr lang="ar-IQ" dirty="0" smtClean="0"/>
              <a:t>المسلك سلسلة من التفاعلات تعطي مركبات وسطية  ونهاية هذا المسلك  هو الناتج النهائي 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9977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86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54645"/>
            <a:ext cx="8229600" cy="5660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9938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/>
              <a:t>Role of  Enzymes and </a:t>
            </a:r>
            <a:r>
              <a:rPr lang="en-US" b="1" dirty="0" smtClean="0"/>
              <a:t>coenzyme </a:t>
            </a:r>
            <a:r>
              <a:rPr lang="en-US" b="1" dirty="0"/>
              <a:t/>
            </a:r>
            <a:br>
              <a:rPr lang="en-US" b="1" dirty="0"/>
            </a:br>
            <a:r>
              <a:rPr lang="en-US" b="1" dirty="0"/>
              <a:t> in Metabolism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Enzymes along with Coenzymes </a:t>
            </a:r>
            <a:r>
              <a:rPr lang="en-US" b="1" dirty="0" err="1">
                <a:solidFill>
                  <a:srgbClr val="0070C0"/>
                </a:solidFill>
              </a:rPr>
              <a:t>biocatalyze</a:t>
            </a:r>
            <a:r>
              <a:rPr lang="en-US" dirty="0"/>
              <a:t> </a:t>
            </a:r>
            <a:r>
              <a:rPr lang="en-US" b="1" dirty="0">
                <a:solidFill>
                  <a:srgbClr val="0070C0"/>
                </a:solidFill>
              </a:rPr>
              <a:t>specific metabolic reactions.</a:t>
            </a:r>
          </a:p>
          <a:p>
            <a:r>
              <a:rPr lang="en-US" b="1" dirty="0">
                <a:solidFill>
                  <a:srgbClr val="FF0000"/>
                </a:solidFill>
              </a:rPr>
              <a:t>Enzyme </a:t>
            </a:r>
            <a:r>
              <a:rPr lang="en-US" dirty="0">
                <a:solidFill>
                  <a:srgbClr val="FF0000"/>
                </a:solidFill>
              </a:rPr>
              <a:t>reactions</a:t>
            </a:r>
            <a:r>
              <a:rPr lang="en-US" dirty="0"/>
              <a:t> are organized into </a:t>
            </a:r>
            <a:r>
              <a:rPr lang="en-US" b="1" dirty="0"/>
              <a:t>discrete pathways.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4551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96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2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6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37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0" y="304800"/>
            <a:ext cx="8829909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91120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381999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06166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59276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17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1"/>
            <a:ext cx="8305800" cy="57102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7559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6956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209800"/>
            <a:ext cx="8229600" cy="1143000"/>
          </a:xfrm>
        </p:spPr>
        <p:txBody>
          <a:bodyPr/>
          <a:lstStyle/>
          <a:p>
            <a:r>
              <a:rPr lang="en-US" dirty="0" smtClean="0"/>
              <a:t>Carbohydrate  Metabolism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024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82" y="304800"/>
            <a:ext cx="8404018" cy="5891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70336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1" y="304800"/>
            <a:ext cx="8305800" cy="5867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1076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81000"/>
            <a:ext cx="8153401" cy="57911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32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99188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48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42" y="304800"/>
            <a:ext cx="8317858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8565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58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122" y="228600"/>
            <a:ext cx="8714278" cy="6324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78794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68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4978" y="304800"/>
            <a:ext cx="8268022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8692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78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229600" cy="5762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59229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89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458199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4626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162" y="152400"/>
            <a:ext cx="8544838" cy="609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870066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IQ" dirty="0" smtClean="0"/>
              <a:t>شكل يوضح مصير الكلوكوز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600200"/>
            <a:ext cx="8229600" cy="441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52567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3556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362200"/>
            <a:ext cx="8335560" cy="381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7715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2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19551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05800" cy="594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54401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382000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7789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82000" cy="2667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317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2209800"/>
            <a:ext cx="8420100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602925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04800"/>
            <a:ext cx="8534399" cy="5867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781800" y="5790723"/>
            <a:ext cx="21335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/>
              <a:t>CO2 +H2O+ </a:t>
            </a:r>
            <a:r>
              <a:rPr lang="ar-IQ" b="1" dirty="0" smtClean="0"/>
              <a:t>طاقة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33625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9143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3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6200" y="819150"/>
            <a:ext cx="922020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4941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961" y="304800"/>
            <a:ext cx="8229599" cy="579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70759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04800"/>
            <a:ext cx="8381999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2834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457200"/>
            <a:ext cx="8686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rgbClr val="FF0000"/>
                </a:solidFill>
              </a:rPr>
              <a:t>       The </a:t>
            </a:r>
            <a:r>
              <a:rPr lang="en-US" dirty="0">
                <a:solidFill>
                  <a:srgbClr val="FF0000"/>
                </a:solidFill>
              </a:rPr>
              <a:t>overall process of glycolysis is</a:t>
            </a:r>
            <a:r>
              <a:rPr lang="en-US" dirty="0" smtClean="0">
                <a:solidFill>
                  <a:srgbClr val="FF0000"/>
                </a:solidFill>
              </a:rPr>
              <a:t>:</a:t>
            </a:r>
          </a:p>
          <a:p>
            <a:pPr marL="0" indent="0">
              <a:buNone/>
            </a:pPr>
            <a:endParaRPr lang="en-US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/>
              <a:t>Glucose + 2 NAD</a:t>
            </a:r>
            <a:r>
              <a:rPr lang="en-US" sz="2000" b="1" baseline="30000" dirty="0"/>
              <a:t>+</a:t>
            </a:r>
            <a:r>
              <a:rPr lang="en-US" sz="2000" b="1" dirty="0"/>
              <a:t> + 2 ADP + 2 P</a:t>
            </a:r>
            <a:r>
              <a:rPr lang="en-US" sz="2000" b="1" baseline="-25000" dirty="0"/>
              <a:t>i</a:t>
            </a:r>
            <a:r>
              <a:rPr lang="en-US" sz="2000" b="1" dirty="0"/>
              <a:t> → 2 Pyruvate + 2 NADH + 2 H</a:t>
            </a:r>
            <a:r>
              <a:rPr lang="en-US" sz="2000" b="1" baseline="30000" dirty="0"/>
              <a:t>+</a:t>
            </a:r>
            <a:r>
              <a:rPr lang="en-US" sz="2000" b="1" dirty="0"/>
              <a:t> + 2 ATP + 2 H</a:t>
            </a:r>
            <a:r>
              <a:rPr lang="en-US" sz="2000" b="1" baseline="-25000" dirty="0"/>
              <a:t>2</a:t>
            </a:r>
            <a:r>
              <a:rPr lang="en-US" sz="2000" b="1" dirty="0"/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1941042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279" y="304800"/>
            <a:ext cx="8922721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56163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685800"/>
            <a:ext cx="8534400" cy="5772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457949" y="4792146"/>
            <a:ext cx="16173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Citrate  ,while 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041151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1524000"/>
            <a:ext cx="8701087" cy="464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Fate of  pyruvate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8213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8600"/>
            <a:ext cx="8305800" cy="594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41770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28600"/>
            <a:ext cx="8458199" cy="6019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9275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"/>
            <a:ext cx="8229600" cy="617219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52400"/>
            <a:ext cx="8458200" cy="6324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67487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1022</TotalTime>
  <Words>182</Words>
  <Application>Microsoft Office PowerPoint</Application>
  <PresentationFormat>On-screen Show (4:3)</PresentationFormat>
  <Paragraphs>24</Paragraphs>
  <Slides>40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40</vt:i4>
      </vt:variant>
    </vt:vector>
  </HeadingPairs>
  <TitlesOfParts>
    <vt:vector size="41" baseType="lpstr">
      <vt:lpstr>Office Theme</vt:lpstr>
      <vt:lpstr>PowerPoint Presentation</vt:lpstr>
      <vt:lpstr>What is metabolism </vt:lpstr>
      <vt:lpstr>PowerPoint Presentation</vt:lpstr>
      <vt:lpstr>PowerPoint Presentation</vt:lpstr>
      <vt:lpstr>Metabolic reaction</vt:lpstr>
      <vt:lpstr>PowerPoint Presentation</vt:lpstr>
      <vt:lpstr>Role of  Enzymes and coenzyme   in Metabolism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Carbohydrate  Metabolism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شكل يوضح مصير الكلوكوز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</vt:lpstr>
      <vt:lpstr>PowerPoint Presentation</vt:lpstr>
      <vt:lpstr>Fate of  pyruvate 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Lenovo</dc:creator>
  <cp:lastModifiedBy>Maher</cp:lastModifiedBy>
  <cp:revision>26</cp:revision>
  <dcterms:created xsi:type="dcterms:W3CDTF">2006-08-16T00:00:00Z</dcterms:created>
  <dcterms:modified xsi:type="dcterms:W3CDTF">2026-10-03T19:00:05Z</dcterms:modified>
</cp:coreProperties>
</file>