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7" r:id="rId2"/>
    <p:sldId id="271" r:id="rId3"/>
    <p:sldId id="272" r:id="rId4"/>
    <p:sldId id="256" r:id="rId5"/>
    <p:sldId id="270" r:id="rId6"/>
    <p:sldId id="259" r:id="rId7"/>
    <p:sldId id="260" r:id="rId8"/>
    <p:sldId id="262" r:id="rId9"/>
    <p:sldId id="263" r:id="rId10"/>
    <p:sldId id="264" r:id="rId11"/>
    <p:sldId id="265" r:id="rId12"/>
    <p:sldId id="273" r:id="rId13"/>
    <p:sldId id="266" r:id="rId14"/>
    <p:sldId id="267" r:id="rId15"/>
    <p:sldId id="268"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67" d="100"/>
          <a:sy n="67" d="100"/>
        </p:scale>
        <p:origin x="-148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7D876F-0CFB-4B94-8829-4D334A7CF188}" type="datetimeFigureOut">
              <a:rPr lang="en-US" smtClean="0"/>
              <a:t>10/31/2024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28E60E-5885-4E7F-9FE9-48FBC7BB4EE2}" type="slidenum">
              <a:rPr lang="en-US" smtClean="0"/>
              <a:t>‹#›</a:t>
            </a:fld>
            <a:endParaRPr lang="en-US"/>
          </a:p>
        </p:txBody>
      </p:sp>
    </p:spTree>
    <p:extLst>
      <p:ext uri="{BB962C8B-B14F-4D97-AF65-F5344CB8AC3E}">
        <p14:creationId xmlns:p14="http://schemas.microsoft.com/office/powerpoint/2010/main" val="3423762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r.wikipedia.org/wiki/%D8%A3%D9%83%D8%B3%D8%AF%D8%A9_%D9%88%D8%A7%D8%AE%D8%AA%D8%B2%D8%A7%D9%84" TargetMode="External"/><Relationship Id="rId2" Type="http://schemas.openxmlformats.org/officeDocument/2006/relationships/hyperlink" Target="https://ar.wikipedia.org/wiki/%D9%85%D8%B3%D8%A7%D8%B1_%D8%A3%D9%8A%D8%B6%D9%8A" TargetMode="External"/><Relationship Id="rId1" Type="http://schemas.openxmlformats.org/officeDocument/2006/relationships/slideLayout" Target="../slideLayouts/slideLayout1.xml"/><Relationship Id="rId5" Type="http://schemas.openxmlformats.org/officeDocument/2006/relationships/hyperlink" Target="https://ar.wikipedia.org/wiki/%D8%A3%D8%AF%D9%8A%D9%86%D9%88%D8%B3%D9%8A%D9%86_%D8%AB%D9%84%D8%A7%D8%AB%D9%8A_%D8%A7%D9%84%D9%81%D9%88%D8%B3%D9%81%D8%A7%D8%AA" TargetMode="External"/><Relationship Id="rId4" Type="http://schemas.openxmlformats.org/officeDocument/2006/relationships/hyperlink" Target="https://ar.wikipedia.org/wiki/%D9%85%D8%BA%D8%B0%D9%8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Redox_reaction" TargetMode="External"/><Relationship Id="rId2" Type="http://schemas.openxmlformats.org/officeDocument/2006/relationships/hyperlink" Target="https://en.wikipedia.org/wiki/Oxidizing_agen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en.wikipedia.org/wiki/Electron" TargetMode="External"/><Relationship Id="rId13" Type="http://schemas.openxmlformats.org/officeDocument/2006/relationships/hyperlink" Target="https://en.wikipedia.org/wiki/Biological_membrane" TargetMode="External"/><Relationship Id="rId18" Type="http://schemas.openxmlformats.org/officeDocument/2006/relationships/image" Target="../media/image6.png"/><Relationship Id="rId3" Type="http://schemas.openxmlformats.org/officeDocument/2006/relationships/hyperlink" Target="https://en.wikipedia.org/wiki/Respiratory_complex_I" TargetMode="External"/><Relationship Id="rId7" Type="http://schemas.openxmlformats.org/officeDocument/2006/relationships/hyperlink" Target="https://en.wikipedia.org/wiki/Electron_transfer" TargetMode="External"/><Relationship Id="rId12" Type="http://schemas.openxmlformats.org/officeDocument/2006/relationships/hyperlink" Target="https://en.wikipedia.org/wiki/Proton" TargetMode="External"/><Relationship Id="rId17" Type="http://schemas.openxmlformats.org/officeDocument/2006/relationships/image" Target="../media/image5.png"/><Relationship Id="rId2" Type="http://schemas.openxmlformats.org/officeDocument/2006/relationships/image" Target="../media/image4.png"/><Relationship Id="rId16" Type="http://schemas.openxmlformats.org/officeDocument/2006/relationships/hyperlink" Target="https://en.wikipedia.org/wiki/Cytochrome_c_oxidase" TargetMode="External"/><Relationship Id="rId1" Type="http://schemas.openxmlformats.org/officeDocument/2006/relationships/slideLayout" Target="../slideLayouts/slideLayout2.xml"/><Relationship Id="rId6" Type="http://schemas.openxmlformats.org/officeDocument/2006/relationships/hyperlink" Target="https://en.wikipedia.org/wiki/Protein_complex" TargetMode="External"/><Relationship Id="rId11" Type="http://schemas.openxmlformats.org/officeDocument/2006/relationships/hyperlink" Target="https://en.wikipedia.org/wiki/Redox" TargetMode="External"/><Relationship Id="rId5" Type="http://schemas.openxmlformats.org/officeDocument/2006/relationships/hyperlink" Target="https://en.wikipedia.org/wiki/Succinate_dehydrogenase" TargetMode="External"/><Relationship Id="rId15" Type="http://schemas.openxmlformats.org/officeDocument/2006/relationships/hyperlink" Target="https://en.wikipedia.org/wiki/Complex_IV" TargetMode="External"/><Relationship Id="rId10" Type="http://schemas.openxmlformats.org/officeDocument/2006/relationships/hyperlink" Target="https://en.wikipedia.org/wiki/Electron_acceptor" TargetMode="External"/><Relationship Id="rId4" Type="http://schemas.openxmlformats.org/officeDocument/2006/relationships/hyperlink" Target="https://en.wikipedia.org/wiki/Respiratory_complex_II" TargetMode="External"/><Relationship Id="rId9" Type="http://schemas.openxmlformats.org/officeDocument/2006/relationships/hyperlink" Target="https://en.wikipedia.org/wiki/Electron_donor" TargetMode="External"/><Relationship Id="rId14" Type="http://schemas.openxmlformats.org/officeDocument/2006/relationships/hyperlink" Target="https://en.wikipedia.org/wiki/Complex_III"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Succinate_dehydrogenase" TargetMode="External"/><Relationship Id="rId2" Type="http://schemas.openxmlformats.org/officeDocument/2006/relationships/hyperlink" Target="https://en.wikipedia.org/wiki/Respiratory_complex_I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Cytochrome_c" TargetMode="External"/><Relationship Id="rId2" Type="http://schemas.openxmlformats.org/officeDocument/2006/relationships/hyperlink" Target="https://en.wikipedia.org/wiki/Complex_III" TargetMode="External"/><Relationship Id="rId1" Type="http://schemas.openxmlformats.org/officeDocument/2006/relationships/slideLayout" Target="../slideLayouts/slideLayout2.xml"/><Relationship Id="rId5" Type="http://schemas.openxmlformats.org/officeDocument/2006/relationships/hyperlink" Target="https://en.wikipedia.org/wiki/Cytochrome_c_oxidase" TargetMode="External"/><Relationship Id="rId4" Type="http://schemas.openxmlformats.org/officeDocument/2006/relationships/hyperlink" Target="https://en.wikipedia.org/wiki/Complex_IV"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Oxidative </a:t>
            </a:r>
            <a:r>
              <a:rPr lang="en-US" dirty="0" err="1" smtClean="0"/>
              <a:t>phosphoryation</a:t>
            </a:r>
            <a:r>
              <a:rPr lang="en-US" dirty="0" smtClean="0"/>
              <a:t> </a:t>
            </a:r>
            <a:endParaRPr lang="en-US" dirty="0"/>
          </a:p>
        </p:txBody>
      </p:sp>
      <p:sp>
        <p:nvSpPr>
          <p:cNvPr id="3" name="Content Placeholder 2"/>
          <p:cNvSpPr>
            <a:spLocks noGrp="1"/>
          </p:cNvSpPr>
          <p:nvPr>
            <p:ph idx="1"/>
          </p:nvPr>
        </p:nvSpPr>
        <p:spPr>
          <a:xfrm>
            <a:off x="533400" y="1752600"/>
            <a:ext cx="8229600" cy="2057401"/>
          </a:xfrm>
        </p:spPr>
        <p:txBody>
          <a:bodyPr>
            <a:normAutofit/>
          </a:bodyPr>
          <a:lstStyle/>
          <a:p>
            <a:pPr marL="0" indent="0" algn="ctr">
              <a:buNone/>
            </a:pPr>
            <a:endParaRPr lang="en-US" dirty="0" smtClean="0"/>
          </a:p>
          <a:p>
            <a:pPr marL="0" indent="0" algn="ctr">
              <a:buNone/>
            </a:pPr>
            <a:r>
              <a:rPr lang="en-US" b="1" dirty="0" smtClean="0"/>
              <a:t>By </a:t>
            </a:r>
          </a:p>
          <a:p>
            <a:pPr marL="0" indent="0" algn="ctr">
              <a:buNone/>
            </a:pPr>
            <a:r>
              <a:rPr lang="en-US" b="1" dirty="0" smtClean="0"/>
              <a:t> Dr. </a:t>
            </a:r>
            <a:r>
              <a:rPr lang="en-US" b="1" dirty="0" err="1" smtClean="0"/>
              <a:t>Najlaa</a:t>
            </a:r>
            <a:r>
              <a:rPr lang="en-US" b="1" dirty="0" smtClean="0"/>
              <a:t> </a:t>
            </a:r>
            <a:r>
              <a:rPr lang="en-US" b="1" dirty="0" err="1" smtClean="0"/>
              <a:t>Qassim</a:t>
            </a:r>
            <a:r>
              <a:rPr lang="en-US" b="1" dirty="0" smtClean="0"/>
              <a:t>  </a:t>
            </a:r>
            <a:r>
              <a:rPr lang="en-US" b="1" dirty="0" err="1" smtClean="0"/>
              <a:t>Muftin</a:t>
            </a:r>
            <a:r>
              <a:rPr lang="en-US" b="1" dirty="0" smtClean="0"/>
              <a:t> </a:t>
            </a:r>
            <a:endParaRPr lang="en-US" b="1" dirty="0"/>
          </a:p>
        </p:txBody>
      </p:sp>
    </p:spTree>
    <p:extLst>
      <p:ext uri="{BB962C8B-B14F-4D97-AF65-F5344CB8AC3E}">
        <p14:creationId xmlns:p14="http://schemas.microsoft.com/office/powerpoint/2010/main" val="3890077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r" rtl="1"/>
            <a:r>
              <a:rPr lang="ar-IQ" dirty="0">
                <a:solidFill>
                  <a:srgbClr val="FF0000"/>
                </a:solidFill>
              </a:rPr>
              <a:t>عملية التنفس الخلوي(</a:t>
            </a:r>
            <a:r>
              <a:rPr lang="en-US" dirty="0">
                <a:solidFill>
                  <a:srgbClr val="FF0000"/>
                </a:solidFill>
              </a:rPr>
              <a:t>cellular  respiration </a:t>
            </a:r>
            <a:r>
              <a:rPr lang="ar-IQ" dirty="0"/>
              <a:t>): </a:t>
            </a:r>
            <a:endParaRPr lang="en-US" dirty="0"/>
          </a:p>
          <a:p>
            <a:pPr marL="0" indent="0" algn="r" rtl="1">
              <a:buNone/>
            </a:pPr>
            <a:r>
              <a:rPr lang="ar-IQ" dirty="0" smtClean="0"/>
              <a:t>هو عملية تقوم بها الخلايا لتحويل </a:t>
            </a:r>
            <a:r>
              <a:rPr lang="ar-IQ" dirty="0" smtClean="0">
                <a:solidFill>
                  <a:srgbClr val="FF0000"/>
                </a:solidFill>
              </a:rPr>
              <a:t>الكلوكوز والاوكسجين الى</a:t>
            </a:r>
            <a:r>
              <a:rPr lang="ar-IQ" dirty="0" smtClean="0"/>
              <a:t> </a:t>
            </a:r>
            <a:r>
              <a:rPr lang="ar-IQ" dirty="0" smtClean="0">
                <a:solidFill>
                  <a:srgbClr val="FF0000"/>
                </a:solidFill>
              </a:rPr>
              <a:t>طاقة بالاضافة الى انتاج ثاني اوكسيد الكاربون والماء </a:t>
            </a:r>
          </a:p>
          <a:p>
            <a:pPr marL="0" indent="0" algn="r" rtl="1">
              <a:buNone/>
            </a:pPr>
            <a:r>
              <a:rPr lang="ar-IQ" dirty="0" smtClean="0"/>
              <a:t>كمنتجات ثانوية حيث تزود الخلية بالطاقة لاداء مهامها </a:t>
            </a:r>
          </a:p>
          <a:p>
            <a:pPr marL="0" indent="0" algn="r">
              <a:buNone/>
            </a:pPr>
            <a:r>
              <a:rPr lang="ar-IQ" dirty="0" smtClean="0"/>
              <a:t>مراحل </a:t>
            </a:r>
            <a:r>
              <a:rPr lang="ar-IQ" dirty="0"/>
              <a:t>التنفس الخلوي </a:t>
            </a:r>
            <a:endParaRPr lang="ar-IQ" dirty="0" smtClean="0"/>
          </a:p>
          <a:p>
            <a:pPr>
              <a:buFont typeface="Wingdings" pitchFamily="2" charset="2"/>
              <a:buChar char="Ø"/>
            </a:pPr>
            <a:r>
              <a:rPr lang="en-US" dirty="0" smtClean="0">
                <a:solidFill>
                  <a:srgbClr val="FF0000"/>
                </a:solidFill>
              </a:rPr>
              <a:t>Glycolysis</a:t>
            </a:r>
          </a:p>
          <a:p>
            <a:pPr>
              <a:buFont typeface="Wingdings" pitchFamily="2" charset="2"/>
              <a:buChar char="Ø"/>
            </a:pPr>
            <a:r>
              <a:rPr lang="en-US" dirty="0" err="1" smtClean="0">
                <a:solidFill>
                  <a:srgbClr val="FF0000"/>
                </a:solidFill>
              </a:rPr>
              <a:t>Kerbis</a:t>
            </a:r>
            <a:r>
              <a:rPr lang="en-US" dirty="0" smtClean="0">
                <a:solidFill>
                  <a:srgbClr val="FF0000"/>
                </a:solidFill>
              </a:rPr>
              <a:t> cycle </a:t>
            </a:r>
          </a:p>
          <a:p>
            <a:pPr>
              <a:buFont typeface="Wingdings" pitchFamily="2" charset="2"/>
              <a:buChar char="Ø"/>
            </a:pPr>
            <a:r>
              <a:rPr lang="en-US" dirty="0" smtClean="0">
                <a:solidFill>
                  <a:srgbClr val="FF0000"/>
                </a:solidFill>
              </a:rPr>
              <a:t>Electron transport chain </a:t>
            </a:r>
            <a:r>
              <a:rPr lang="ar-IQ" dirty="0" smtClean="0">
                <a:solidFill>
                  <a:srgbClr val="FF0000"/>
                </a:solidFill>
              </a:rPr>
              <a:t> </a:t>
            </a:r>
            <a:endParaRPr lang="en-US" dirty="0">
              <a:solidFill>
                <a:srgbClr val="FF0000"/>
              </a:solidFill>
            </a:endParaRPr>
          </a:p>
        </p:txBody>
      </p:sp>
    </p:spTree>
    <p:extLst>
      <p:ext uri="{BB962C8B-B14F-4D97-AF65-F5344CB8AC3E}">
        <p14:creationId xmlns:p14="http://schemas.microsoft.com/office/powerpoint/2010/main" val="1511029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8305799"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5504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dirty="0"/>
              <a:t>Oxidative </a:t>
            </a:r>
            <a:r>
              <a:rPr lang="en-US" dirty="0" err="1"/>
              <a:t>phosphoryation</a:t>
            </a:r>
            <a:r>
              <a:rPr lang="en-US" dirty="0"/>
              <a:t> </a:t>
            </a:r>
          </a:p>
        </p:txBody>
      </p:sp>
      <p:sp>
        <p:nvSpPr>
          <p:cNvPr id="3" name="Subtitle 2"/>
          <p:cNvSpPr>
            <a:spLocks noGrp="1"/>
          </p:cNvSpPr>
          <p:nvPr>
            <p:ph type="subTitle" idx="1"/>
          </p:nvPr>
        </p:nvSpPr>
        <p:spPr>
          <a:xfrm>
            <a:off x="762000" y="1981200"/>
            <a:ext cx="7924800" cy="4343400"/>
          </a:xfrm>
        </p:spPr>
        <p:txBody>
          <a:bodyPr>
            <a:normAutofit fontScale="77500" lnSpcReduction="20000"/>
          </a:bodyPr>
          <a:lstStyle/>
          <a:p>
            <a:pPr marL="457200" indent="-457200" algn="just" rtl="1">
              <a:buFont typeface="Wingdings" pitchFamily="2" charset="2"/>
              <a:buChar char="q"/>
            </a:pPr>
            <a:r>
              <a:rPr lang="ar-IQ" b="1" dirty="0">
                <a:solidFill>
                  <a:schemeClr val="tx1"/>
                </a:solidFill>
                <a:cs typeface="+mj-cs"/>
              </a:rPr>
              <a:t>الفسفرة التأكسدية</a:t>
            </a:r>
            <a:r>
              <a:rPr lang="ar-IQ" dirty="0">
                <a:solidFill>
                  <a:schemeClr val="tx1"/>
                </a:solidFill>
                <a:cs typeface="+mj-cs"/>
              </a:rPr>
              <a:t> هي </a:t>
            </a:r>
            <a:r>
              <a:rPr lang="ar-IQ" dirty="0">
                <a:solidFill>
                  <a:schemeClr val="tx1"/>
                </a:solidFill>
                <a:cs typeface="+mj-cs"/>
                <a:hlinkClick r:id="rId2" tooltip="مسار أيضي"/>
              </a:rPr>
              <a:t>مسار </a:t>
            </a:r>
            <a:r>
              <a:rPr lang="ar-IQ" dirty="0" smtClean="0">
                <a:solidFill>
                  <a:schemeClr val="tx1"/>
                </a:solidFill>
                <a:cs typeface="+mj-cs"/>
              </a:rPr>
              <a:t>ايضي</a:t>
            </a:r>
            <a:r>
              <a:rPr lang="ar-IQ" dirty="0">
                <a:solidFill>
                  <a:schemeClr val="tx1"/>
                </a:solidFill>
                <a:cs typeface="+mj-cs"/>
              </a:rPr>
              <a:t> يستخدم الطاقة الناتجة عن </a:t>
            </a:r>
            <a:r>
              <a:rPr lang="ar-IQ" dirty="0">
                <a:solidFill>
                  <a:schemeClr val="tx1"/>
                </a:solidFill>
                <a:cs typeface="+mj-cs"/>
                <a:hlinkClick r:id="rId3" tooltip="أكسدة واختزال"/>
              </a:rPr>
              <a:t>الأكسدة</a:t>
            </a:r>
            <a:r>
              <a:rPr lang="ar-IQ" dirty="0">
                <a:solidFill>
                  <a:schemeClr val="tx1"/>
                </a:solidFill>
                <a:cs typeface="+mj-cs"/>
              </a:rPr>
              <a:t> </a:t>
            </a:r>
            <a:r>
              <a:rPr lang="ar-IQ" dirty="0">
                <a:solidFill>
                  <a:schemeClr val="tx1"/>
                </a:solidFill>
                <a:cs typeface="+mj-cs"/>
                <a:hlinkClick r:id="rId4" tooltip="مغذي"/>
              </a:rPr>
              <a:t>للمواد </a:t>
            </a:r>
            <a:r>
              <a:rPr lang="ar-IQ" dirty="0" smtClean="0">
                <a:solidFill>
                  <a:schemeClr val="tx1"/>
                </a:solidFill>
                <a:cs typeface="+mj-cs"/>
                <a:hlinkClick r:id="rId4" tooltip="مغذي"/>
              </a:rPr>
              <a:t>الغذائية</a:t>
            </a:r>
            <a:r>
              <a:rPr lang="ar-IQ" dirty="0" smtClean="0">
                <a:solidFill>
                  <a:schemeClr val="tx1"/>
                </a:solidFill>
                <a:cs typeface="+mj-cs"/>
              </a:rPr>
              <a:t> (الطاقة الناتجة من تحلل السكري ودورة كريبس )</a:t>
            </a:r>
            <a:r>
              <a:rPr lang="ar-IQ" dirty="0">
                <a:solidFill>
                  <a:schemeClr val="tx1"/>
                </a:solidFill>
                <a:cs typeface="+mj-cs"/>
              </a:rPr>
              <a:t> لإنتاج </a:t>
            </a:r>
            <a:r>
              <a:rPr lang="ar-IQ" dirty="0">
                <a:solidFill>
                  <a:schemeClr val="tx1"/>
                </a:solidFill>
                <a:cs typeface="+mj-cs"/>
                <a:hlinkClick r:id="rId5" tooltip="أدينوسين ثلاثي الفوسفات"/>
              </a:rPr>
              <a:t>ادينوسين ثلاثي الفوسفات</a:t>
            </a:r>
            <a:r>
              <a:rPr lang="ar-IQ" dirty="0">
                <a:solidFill>
                  <a:schemeClr val="tx1"/>
                </a:solidFill>
                <a:cs typeface="+mj-cs"/>
              </a:rPr>
              <a:t> </a:t>
            </a:r>
            <a:r>
              <a:rPr lang="en-US" dirty="0" smtClean="0">
                <a:solidFill>
                  <a:schemeClr val="tx1"/>
                </a:solidFill>
                <a:cs typeface="+mj-cs"/>
              </a:rPr>
              <a:t>ATP</a:t>
            </a:r>
            <a:r>
              <a:rPr lang="ar-IQ" dirty="0" smtClean="0">
                <a:solidFill>
                  <a:schemeClr val="tx1"/>
                </a:solidFill>
                <a:cs typeface="+mj-cs"/>
              </a:rPr>
              <a:t>.</a:t>
            </a:r>
          </a:p>
          <a:p>
            <a:pPr marL="457200" indent="-457200" algn="just" rtl="1">
              <a:buFont typeface="Wingdings" pitchFamily="2" charset="2"/>
              <a:buChar char="q"/>
            </a:pPr>
            <a:r>
              <a:rPr lang="ar-IQ" dirty="0" smtClean="0">
                <a:solidFill>
                  <a:schemeClr val="tx1"/>
                </a:solidFill>
                <a:cs typeface="+mj-cs"/>
              </a:rPr>
              <a:t>تحدث هذه العملية في الغشاء الداخلي للمايتوكوندريا</a:t>
            </a:r>
          </a:p>
          <a:p>
            <a:pPr algn="l" rtl="1"/>
            <a:r>
              <a:rPr lang="en-US" dirty="0" smtClean="0">
                <a:solidFill>
                  <a:schemeClr val="tx1"/>
                </a:solidFill>
                <a:cs typeface="+mj-cs"/>
              </a:rPr>
              <a:t> (inner </a:t>
            </a:r>
            <a:r>
              <a:rPr lang="en-US" dirty="0" smtClean="0">
                <a:solidFill>
                  <a:schemeClr val="tx1"/>
                </a:solidFill>
              </a:rPr>
              <a:t>membrane of mitochondria) </a:t>
            </a:r>
            <a:endParaRPr lang="ar-IQ" dirty="0" smtClean="0">
              <a:solidFill>
                <a:schemeClr val="tx1"/>
              </a:solidFill>
              <a:cs typeface="+mj-cs"/>
            </a:endParaRPr>
          </a:p>
          <a:p>
            <a:pPr marL="457200" indent="-457200" algn="just" rtl="1">
              <a:buFont typeface="Wingdings" pitchFamily="2" charset="2"/>
              <a:buChar char="q"/>
            </a:pPr>
            <a:r>
              <a:rPr lang="ar-IQ" dirty="0"/>
              <a:t>الفسفرة التأكسدية هي المرحلة الأخيرة في عملية التنفس الخلوي، العملية المستخدمة لإنتاج الطاقة في الكائنات الهوائية. </a:t>
            </a:r>
          </a:p>
          <a:p>
            <a:pPr marL="457200" indent="-457200" algn="just" rtl="1">
              <a:buFont typeface="Wingdings" pitchFamily="2" charset="2"/>
              <a:buChar char="q"/>
            </a:pPr>
            <a:r>
              <a:rPr lang="ar-IQ" dirty="0"/>
              <a:t>الفسفرة التأكسدية، تحدث دائما بعد التحلل السكري ودورة كريبس </a:t>
            </a:r>
            <a:r>
              <a:rPr lang="en-US" dirty="0"/>
              <a:t>Krebs Cycle</a:t>
            </a:r>
            <a:r>
              <a:rPr lang="ar-IQ" dirty="0"/>
              <a:t>)، هي المرحلة الحاسمة، الأهم والأكثر فعالية في التنفس الخلوي . مقارنة بالمرحلتين السابقتين، واللتين تنتج من خلالهما جزيئات </a:t>
            </a:r>
            <a:r>
              <a:rPr lang="en-US" dirty="0"/>
              <a:t>ATP </a:t>
            </a:r>
            <a:r>
              <a:rPr lang="ar-IQ" dirty="0"/>
              <a:t>محدودة، تنتج في عملية الفسفرة التأكسدية 30-36 جزيئة </a:t>
            </a:r>
            <a:r>
              <a:rPr lang="en-US" dirty="0"/>
              <a:t>ATP </a:t>
            </a:r>
            <a:r>
              <a:rPr lang="ar-IQ" dirty="0"/>
              <a:t>لكل جزيئة جلوكوز مستهلكة.</a:t>
            </a:r>
            <a:endParaRPr lang="en-US" dirty="0"/>
          </a:p>
          <a:p>
            <a:pPr algn="just" rtl="1"/>
            <a:endParaRPr lang="en-US" dirty="0">
              <a:solidFill>
                <a:schemeClr val="tx1"/>
              </a:solidFill>
              <a:cs typeface="+mj-cs"/>
            </a:endParaRPr>
          </a:p>
        </p:txBody>
      </p:sp>
    </p:spTree>
    <p:extLst>
      <p:ext uri="{BB962C8B-B14F-4D97-AF65-F5344CB8AC3E}">
        <p14:creationId xmlns:p14="http://schemas.microsoft.com/office/powerpoint/2010/main" val="3934992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2" y="381000"/>
            <a:ext cx="8534400" cy="2057399"/>
          </a:xfrm>
        </p:spPr>
        <p:txBody>
          <a:bodyPr>
            <a:normAutofit fontScale="70000" lnSpcReduction="20000"/>
          </a:bodyPr>
          <a:lstStyle/>
          <a:p>
            <a:r>
              <a:rPr lang="en-US" dirty="0"/>
              <a:t>Almost all aerobic organisms carry out oxidative phosphorylation. </a:t>
            </a:r>
            <a:endParaRPr lang="en-US" dirty="0" smtClean="0"/>
          </a:p>
          <a:p>
            <a:pPr algn="just"/>
            <a:r>
              <a:rPr lang="en-US" dirty="0" smtClean="0"/>
              <a:t>This </a:t>
            </a:r>
            <a:r>
              <a:rPr lang="en-US" dirty="0"/>
              <a:t>pathway is so </a:t>
            </a:r>
            <a:r>
              <a:rPr lang="en-US" dirty="0" smtClean="0"/>
              <a:t>pervasive(</a:t>
            </a:r>
            <a:r>
              <a:rPr lang="ar-IQ" dirty="0" smtClean="0"/>
              <a:t>منتشر جدا </a:t>
            </a:r>
            <a:r>
              <a:rPr lang="en-US" dirty="0" smtClean="0"/>
              <a:t>) </a:t>
            </a:r>
            <a:r>
              <a:rPr lang="en-US" dirty="0"/>
              <a:t>because it releases more energy than alternative fermentation processes such as anaerobic </a:t>
            </a:r>
            <a:r>
              <a:rPr lang="en-US" dirty="0" smtClean="0"/>
              <a:t>glycolysis</a:t>
            </a:r>
          </a:p>
          <a:p>
            <a:pPr marL="0" indent="0">
              <a:buNone/>
            </a:pPr>
            <a:r>
              <a:rPr lang="en-US" dirty="0" smtClean="0"/>
              <a:t>.</a:t>
            </a:r>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814512"/>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8919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algn="just"/>
            <a:r>
              <a:rPr lang="en-US" dirty="0"/>
              <a:t>During oxidative phosphorylation, </a:t>
            </a:r>
            <a:r>
              <a:rPr lang="en-US" dirty="0" smtClean="0"/>
              <a:t>electrons</a:t>
            </a:r>
            <a:r>
              <a:rPr lang="ar-IQ" dirty="0" smtClean="0"/>
              <a:t> </a:t>
            </a:r>
            <a:r>
              <a:rPr lang="en-US" dirty="0" smtClean="0"/>
              <a:t>are </a:t>
            </a:r>
            <a:r>
              <a:rPr lang="en-US" dirty="0"/>
              <a:t>transferred from the electron </a:t>
            </a:r>
            <a:r>
              <a:rPr lang="en-US" dirty="0" smtClean="0"/>
              <a:t>donors(NADH,FADH2</a:t>
            </a:r>
            <a:r>
              <a:rPr lang="ar-IQ" dirty="0" smtClean="0"/>
              <a:t> (</a:t>
            </a:r>
            <a:r>
              <a:rPr lang="en-US" dirty="0" smtClean="0"/>
              <a:t>to </a:t>
            </a:r>
            <a:r>
              <a:rPr lang="en-US" dirty="0"/>
              <a:t>a series of </a:t>
            </a:r>
            <a:r>
              <a:rPr lang="en-US" dirty="0">
                <a:hlinkClick r:id="rId2" tooltip="Oxidizing agent"/>
              </a:rPr>
              <a:t>electron acceptors</a:t>
            </a:r>
            <a:r>
              <a:rPr lang="en-US" dirty="0"/>
              <a:t> in a series of </a:t>
            </a:r>
            <a:r>
              <a:rPr lang="en-US" dirty="0">
                <a:hlinkClick r:id="rId3" tooltip="Redox reaction"/>
              </a:rPr>
              <a:t>redox reactions</a:t>
            </a:r>
            <a:r>
              <a:rPr lang="en-US" dirty="0"/>
              <a:t> ending in </a:t>
            </a:r>
            <a:r>
              <a:rPr lang="en-US" dirty="0" smtClean="0"/>
              <a:t>oxygen.</a:t>
            </a:r>
          </a:p>
          <a:p>
            <a:pPr algn="just"/>
            <a:r>
              <a:rPr lang="en-US" dirty="0" smtClean="0"/>
              <a:t>Oxygen  is final acceptor of electron .</a:t>
            </a:r>
            <a:endParaRPr lang="en-US" dirty="0"/>
          </a:p>
        </p:txBody>
      </p:sp>
    </p:spTree>
    <p:extLst>
      <p:ext uri="{BB962C8B-B14F-4D97-AF65-F5344CB8AC3E}">
        <p14:creationId xmlns:p14="http://schemas.microsoft.com/office/powerpoint/2010/main" val="2525760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80772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46746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8640763"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14265" y="3117949"/>
            <a:ext cx="5491888" cy="523220"/>
          </a:xfrm>
          <a:prstGeom prst="rect">
            <a:avLst/>
          </a:prstGeom>
        </p:spPr>
        <p:txBody>
          <a:bodyPr wrap="none">
            <a:spAutoFit/>
          </a:bodyPr>
          <a:lstStyle/>
          <a:p>
            <a:r>
              <a:rPr lang="en-US" sz="2800" b="1" u="sng" dirty="0">
                <a:hlinkClick r:id="rId3"/>
              </a:rPr>
              <a:t>Complex I</a:t>
            </a:r>
            <a:r>
              <a:rPr lang="en-US" sz="2800" b="1" dirty="0"/>
              <a:t>  </a:t>
            </a:r>
            <a:r>
              <a:rPr lang="en-US" sz="2800" b="1" dirty="0" smtClean="0"/>
              <a:t>: (</a:t>
            </a:r>
            <a:r>
              <a:rPr lang="en-US" sz="2800" b="1" dirty="0" smtClean="0">
                <a:solidFill>
                  <a:schemeClr val="tx1">
                    <a:lumMod val="50000"/>
                    <a:lumOff val="50000"/>
                  </a:schemeClr>
                </a:solidFill>
              </a:rPr>
              <a:t>NADH dehydrogenase)</a:t>
            </a:r>
            <a:endParaRPr lang="en-US" sz="2800" b="1" dirty="0">
              <a:solidFill>
                <a:schemeClr val="tx1">
                  <a:lumMod val="50000"/>
                  <a:lumOff val="50000"/>
                </a:schemeClr>
              </a:solidFill>
            </a:endParaRPr>
          </a:p>
        </p:txBody>
      </p:sp>
      <p:sp>
        <p:nvSpPr>
          <p:cNvPr id="5" name="Rectangle 4"/>
          <p:cNvSpPr/>
          <p:nvPr/>
        </p:nvSpPr>
        <p:spPr>
          <a:xfrm>
            <a:off x="451171" y="3650694"/>
            <a:ext cx="6025829" cy="523220"/>
          </a:xfrm>
          <a:prstGeom prst="rect">
            <a:avLst/>
          </a:prstGeom>
        </p:spPr>
        <p:txBody>
          <a:bodyPr wrap="square">
            <a:spAutoFit/>
          </a:bodyPr>
          <a:lstStyle/>
          <a:p>
            <a:r>
              <a:rPr lang="en-US" sz="2800" dirty="0">
                <a:hlinkClick r:id="rId4" tooltip="Respiratory complex II"/>
              </a:rPr>
              <a:t>Complex </a:t>
            </a:r>
            <a:r>
              <a:rPr lang="en-US" sz="2800" dirty="0" smtClean="0">
                <a:hlinkClick r:id="rId4" tooltip="Respiratory complex II"/>
              </a:rPr>
              <a:t>II</a:t>
            </a:r>
            <a:r>
              <a:rPr lang="en-US" sz="2800" dirty="0" smtClean="0"/>
              <a:t>:</a:t>
            </a:r>
            <a:r>
              <a:rPr lang="en-US" sz="2800" dirty="0"/>
              <a:t> </a:t>
            </a:r>
            <a:r>
              <a:rPr lang="en-US" sz="2800" dirty="0">
                <a:solidFill>
                  <a:schemeClr val="tx1">
                    <a:lumMod val="50000"/>
                    <a:lumOff val="50000"/>
                  </a:schemeClr>
                </a:solidFill>
              </a:rPr>
              <a:t>(</a:t>
            </a:r>
            <a:r>
              <a:rPr lang="en-US" sz="2800" u="sng" dirty="0">
                <a:solidFill>
                  <a:schemeClr val="tx1">
                    <a:lumMod val="50000"/>
                    <a:lumOff val="50000"/>
                  </a:schemeClr>
                </a:solidFill>
                <a:hlinkClick r:id="rId5"/>
              </a:rPr>
              <a:t>succinate </a:t>
            </a:r>
            <a:r>
              <a:rPr lang="en-US" sz="2800" u="sng" dirty="0" smtClean="0">
                <a:solidFill>
                  <a:schemeClr val="tx1">
                    <a:lumMod val="50000"/>
                    <a:lumOff val="50000"/>
                  </a:schemeClr>
                </a:solidFill>
                <a:hlinkClick r:id="rId5"/>
              </a:rPr>
              <a:t>dehydrogenase</a:t>
            </a:r>
            <a:r>
              <a:rPr lang="en-US" u="sng" dirty="0" smtClean="0">
                <a:solidFill>
                  <a:schemeClr val="tx1">
                    <a:lumMod val="50000"/>
                    <a:lumOff val="50000"/>
                  </a:schemeClr>
                </a:solidFill>
              </a:rPr>
              <a:t>)</a:t>
            </a:r>
            <a:r>
              <a:rPr lang="en-US" dirty="0">
                <a:solidFill>
                  <a:schemeClr val="tx1">
                    <a:lumMod val="50000"/>
                    <a:lumOff val="50000"/>
                  </a:schemeClr>
                </a:solidFill>
              </a:rPr>
              <a:t> </a:t>
            </a:r>
          </a:p>
        </p:txBody>
      </p:sp>
      <p:sp>
        <p:nvSpPr>
          <p:cNvPr id="6" name="Content Placeholder 5"/>
          <p:cNvSpPr>
            <a:spLocks noGrp="1"/>
          </p:cNvSpPr>
          <p:nvPr>
            <p:ph idx="1"/>
          </p:nvPr>
        </p:nvSpPr>
        <p:spPr>
          <a:xfrm>
            <a:off x="0" y="1524000"/>
            <a:ext cx="8839200" cy="1142999"/>
          </a:xfrm>
        </p:spPr>
        <p:txBody>
          <a:bodyPr>
            <a:normAutofit fontScale="62500" lnSpcReduction="20000"/>
          </a:bodyPr>
          <a:lstStyle/>
          <a:p>
            <a:r>
              <a:rPr lang="en-US" b="1" dirty="0">
                <a:solidFill>
                  <a:schemeClr val="tx1">
                    <a:lumMod val="50000"/>
                    <a:lumOff val="50000"/>
                  </a:schemeClr>
                </a:solidFill>
              </a:rPr>
              <a:t>An electron transport chain </a:t>
            </a:r>
            <a:r>
              <a:rPr lang="en-US" b="1" dirty="0" smtClean="0">
                <a:solidFill>
                  <a:schemeClr val="tx1">
                    <a:lumMod val="50000"/>
                    <a:lumOff val="50000"/>
                  </a:schemeClr>
                </a:solidFill>
              </a:rPr>
              <a:t>ETC</a:t>
            </a:r>
            <a:r>
              <a:rPr lang="en-US" b="1" baseline="30000" dirty="0">
                <a:solidFill>
                  <a:schemeClr val="tx1">
                    <a:lumMod val="50000"/>
                    <a:lumOff val="50000"/>
                  </a:schemeClr>
                </a:solidFill>
              </a:rPr>
              <a:t> </a:t>
            </a:r>
            <a:r>
              <a:rPr lang="en-US" b="1" dirty="0" smtClean="0">
                <a:solidFill>
                  <a:schemeClr val="tx1">
                    <a:lumMod val="50000"/>
                    <a:lumOff val="50000"/>
                  </a:schemeClr>
                </a:solidFill>
              </a:rPr>
              <a:t> is </a:t>
            </a:r>
            <a:r>
              <a:rPr lang="en-US" b="1" dirty="0">
                <a:solidFill>
                  <a:schemeClr val="tx1">
                    <a:lumMod val="50000"/>
                    <a:lumOff val="50000"/>
                  </a:schemeClr>
                </a:solidFill>
              </a:rPr>
              <a:t>a series of </a:t>
            </a:r>
            <a:r>
              <a:rPr lang="en-US" b="1" dirty="0">
                <a:solidFill>
                  <a:srgbClr val="FF0000"/>
                </a:solidFill>
                <a:hlinkClick r:id="rId6" tooltip="Protein complex"/>
              </a:rPr>
              <a:t>protein complexes</a:t>
            </a:r>
            <a:r>
              <a:rPr lang="en-US" b="1" dirty="0">
                <a:solidFill>
                  <a:schemeClr val="tx1">
                    <a:lumMod val="50000"/>
                    <a:lumOff val="50000"/>
                  </a:schemeClr>
                </a:solidFill>
              </a:rPr>
              <a:t> and </a:t>
            </a:r>
            <a:r>
              <a:rPr lang="en-US" b="1" dirty="0">
                <a:solidFill>
                  <a:srgbClr val="FF0000"/>
                </a:solidFill>
              </a:rPr>
              <a:t>other </a:t>
            </a:r>
            <a:r>
              <a:rPr lang="en-US" b="1" dirty="0" smtClean="0">
                <a:solidFill>
                  <a:srgbClr val="FF0000"/>
                </a:solidFill>
              </a:rPr>
              <a:t>molecules </a:t>
            </a:r>
            <a:r>
              <a:rPr lang="en-US" b="1" dirty="0" smtClean="0">
                <a:solidFill>
                  <a:schemeClr val="tx1">
                    <a:lumMod val="50000"/>
                    <a:lumOff val="50000"/>
                  </a:schemeClr>
                </a:solidFill>
              </a:rPr>
              <a:t> which</a:t>
            </a:r>
            <a:r>
              <a:rPr lang="en-US" b="1" dirty="0">
                <a:solidFill>
                  <a:schemeClr val="tx1">
                    <a:lumMod val="50000"/>
                    <a:lumOff val="50000"/>
                  </a:schemeClr>
                </a:solidFill>
              </a:rPr>
              <a:t> </a:t>
            </a:r>
            <a:r>
              <a:rPr lang="en-US" b="1" dirty="0">
                <a:solidFill>
                  <a:schemeClr val="tx1">
                    <a:lumMod val="50000"/>
                    <a:lumOff val="50000"/>
                  </a:schemeClr>
                </a:solidFill>
                <a:hlinkClick r:id="rId7" tooltip="Electron transfer"/>
              </a:rPr>
              <a:t>transfer</a:t>
            </a:r>
            <a:r>
              <a:rPr lang="en-US" b="1" dirty="0">
                <a:solidFill>
                  <a:schemeClr val="tx1">
                    <a:lumMod val="50000"/>
                    <a:lumOff val="50000"/>
                  </a:schemeClr>
                </a:solidFill>
              </a:rPr>
              <a:t> </a:t>
            </a:r>
            <a:r>
              <a:rPr lang="en-US" b="1" dirty="0">
                <a:solidFill>
                  <a:schemeClr val="tx1">
                    <a:lumMod val="50000"/>
                    <a:lumOff val="50000"/>
                  </a:schemeClr>
                </a:solidFill>
                <a:hlinkClick r:id="rId8" tooltip="Electron"/>
              </a:rPr>
              <a:t>electrons</a:t>
            </a:r>
            <a:r>
              <a:rPr lang="en-US" b="1" dirty="0">
                <a:solidFill>
                  <a:schemeClr val="tx1">
                    <a:lumMod val="50000"/>
                    <a:lumOff val="50000"/>
                  </a:schemeClr>
                </a:solidFill>
              </a:rPr>
              <a:t> from </a:t>
            </a:r>
            <a:r>
              <a:rPr lang="en-US" b="1" dirty="0">
                <a:solidFill>
                  <a:schemeClr val="tx1">
                    <a:lumMod val="50000"/>
                    <a:lumOff val="50000"/>
                  </a:schemeClr>
                </a:solidFill>
                <a:hlinkClick r:id="rId9" tooltip="Electron donor"/>
              </a:rPr>
              <a:t>electron donors</a:t>
            </a:r>
            <a:r>
              <a:rPr lang="en-US" b="1" dirty="0">
                <a:solidFill>
                  <a:schemeClr val="tx1">
                    <a:lumMod val="50000"/>
                    <a:lumOff val="50000"/>
                  </a:schemeClr>
                </a:solidFill>
              </a:rPr>
              <a:t> to </a:t>
            </a:r>
            <a:r>
              <a:rPr lang="en-US" b="1" dirty="0">
                <a:solidFill>
                  <a:schemeClr val="tx1">
                    <a:lumMod val="50000"/>
                    <a:lumOff val="50000"/>
                  </a:schemeClr>
                </a:solidFill>
                <a:hlinkClick r:id="rId10" tooltip="Electron acceptor"/>
              </a:rPr>
              <a:t>electron acceptors</a:t>
            </a:r>
            <a:r>
              <a:rPr lang="en-US" b="1" dirty="0">
                <a:solidFill>
                  <a:schemeClr val="tx1">
                    <a:lumMod val="50000"/>
                    <a:lumOff val="50000"/>
                  </a:schemeClr>
                </a:solidFill>
              </a:rPr>
              <a:t> via </a:t>
            </a:r>
            <a:r>
              <a:rPr lang="en-US" b="1" dirty="0">
                <a:solidFill>
                  <a:schemeClr val="tx1">
                    <a:lumMod val="50000"/>
                    <a:lumOff val="50000"/>
                  </a:schemeClr>
                </a:solidFill>
                <a:hlinkClick r:id="rId11" tooltip="Redox"/>
              </a:rPr>
              <a:t>redox</a:t>
            </a:r>
            <a:r>
              <a:rPr lang="en-US" b="1" dirty="0">
                <a:solidFill>
                  <a:schemeClr val="tx1">
                    <a:lumMod val="50000"/>
                    <a:lumOff val="50000"/>
                  </a:schemeClr>
                </a:solidFill>
              </a:rPr>
              <a:t> reactions </a:t>
            </a:r>
            <a:r>
              <a:rPr lang="en-US" b="1" dirty="0" smtClean="0">
                <a:solidFill>
                  <a:schemeClr val="tx1">
                    <a:lumMod val="50000"/>
                    <a:lumOff val="50000"/>
                  </a:schemeClr>
                </a:solidFill>
              </a:rPr>
              <a:t>and </a:t>
            </a:r>
            <a:r>
              <a:rPr lang="en-US" b="1" dirty="0">
                <a:solidFill>
                  <a:schemeClr val="tx1">
                    <a:lumMod val="50000"/>
                    <a:lumOff val="50000"/>
                  </a:schemeClr>
                </a:solidFill>
              </a:rPr>
              <a:t>couples this electron transfer with the transfer of </a:t>
            </a:r>
            <a:r>
              <a:rPr lang="en-US" b="1" dirty="0">
                <a:solidFill>
                  <a:schemeClr val="tx1">
                    <a:lumMod val="50000"/>
                    <a:lumOff val="50000"/>
                  </a:schemeClr>
                </a:solidFill>
                <a:hlinkClick r:id="rId12" tooltip="Proton"/>
              </a:rPr>
              <a:t>protons</a:t>
            </a:r>
            <a:r>
              <a:rPr lang="en-US" b="1" dirty="0">
                <a:solidFill>
                  <a:schemeClr val="tx1">
                    <a:lumMod val="50000"/>
                    <a:lumOff val="50000"/>
                  </a:schemeClr>
                </a:solidFill>
              </a:rPr>
              <a:t> (H</a:t>
            </a:r>
            <a:r>
              <a:rPr lang="en-US" b="1" baseline="30000" dirty="0">
                <a:solidFill>
                  <a:schemeClr val="tx1">
                    <a:lumMod val="50000"/>
                    <a:lumOff val="50000"/>
                  </a:schemeClr>
                </a:solidFill>
              </a:rPr>
              <a:t>+</a:t>
            </a:r>
            <a:r>
              <a:rPr lang="en-US" b="1" dirty="0">
                <a:solidFill>
                  <a:schemeClr val="tx1">
                    <a:lumMod val="50000"/>
                    <a:lumOff val="50000"/>
                  </a:schemeClr>
                </a:solidFill>
              </a:rPr>
              <a:t> ions) across a </a:t>
            </a:r>
            <a:r>
              <a:rPr lang="en-US" b="1" dirty="0">
                <a:solidFill>
                  <a:schemeClr val="tx1">
                    <a:lumMod val="50000"/>
                    <a:lumOff val="50000"/>
                  </a:schemeClr>
                </a:solidFill>
                <a:hlinkClick r:id="rId13" tooltip="Biological membrane"/>
              </a:rPr>
              <a:t>membrane</a:t>
            </a:r>
            <a:r>
              <a:rPr lang="en-US" b="1" dirty="0">
                <a:solidFill>
                  <a:schemeClr val="tx1">
                    <a:lumMod val="50000"/>
                    <a:lumOff val="50000"/>
                  </a:schemeClr>
                </a:solidFill>
              </a:rPr>
              <a:t>. </a:t>
            </a:r>
          </a:p>
        </p:txBody>
      </p:sp>
      <p:sp>
        <p:nvSpPr>
          <p:cNvPr id="8" name="Rectangle 7"/>
          <p:cNvSpPr/>
          <p:nvPr/>
        </p:nvSpPr>
        <p:spPr>
          <a:xfrm>
            <a:off x="451172" y="4053363"/>
            <a:ext cx="5797228" cy="523220"/>
          </a:xfrm>
          <a:prstGeom prst="rect">
            <a:avLst/>
          </a:prstGeom>
        </p:spPr>
        <p:txBody>
          <a:bodyPr wrap="square">
            <a:spAutoFit/>
          </a:bodyPr>
          <a:lstStyle/>
          <a:p>
            <a:r>
              <a:rPr lang="en-US" sz="2800" u="sng" dirty="0">
                <a:hlinkClick r:id="rId14"/>
              </a:rPr>
              <a:t>Complex </a:t>
            </a:r>
            <a:r>
              <a:rPr lang="en-US" sz="2800" u="sng" dirty="0" smtClean="0">
                <a:hlinkClick r:id="rId14"/>
              </a:rPr>
              <a:t>III</a:t>
            </a:r>
            <a:r>
              <a:rPr lang="en-US" sz="2800" u="sng" dirty="0" smtClean="0"/>
              <a:t>: </a:t>
            </a:r>
            <a:r>
              <a:rPr lang="en-US" sz="2800" dirty="0"/>
              <a:t>cytochrome </a:t>
            </a:r>
            <a:r>
              <a:rPr lang="en-US" sz="2800" i="1" dirty="0"/>
              <a:t>c</a:t>
            </a:r>
            <a:r>
              <a:rPr lang="en-US" sz="2800" dirty="0"/>
              <a:t> </a:t>
            </a:r>
            <a:r>
              <a:rPr lang="en-US" sz="2800" dirty="0" err="1" smtClean="0"/>
              <a:t>reductase</a:t>
            </a:r>
            <a:r>
              <a:rPr lang="en-US" sz="2800" dirty="0"/>
              <a:t>)</a:t>
            </a:r>
          </a:p>
        </p:txBody>
      </p:sp>
      <p:sp>
        <p:nvSpPr>
          <p:cNvPr id="9" name="Rectangle 8"/>
          <p:cNvSpPr/>
          <p:nvPr/>
        </p:nvSpPr>
        <p:spPr>
          <a:xfrm>
            <a:off x="465458" y="4422695"/>
            <a:ext cx="6468741" cy="523220"/>
          </a:xfrm>
          <a:prstGeom prst="rect">
            <a:avLst/>
          </a:prstGeom>
        </p:spPr>
        <p:txBody>
          <a:bodyPr wrap="square">
            <a:spAutoFit/>
          </a:bodyPr>
          <a:lstStyle/>
          <a:p>
            <a:r>
              <a:rPr lang="en-US" dirty="0"/>
              <a:t> </a:t>
            </a:r>
            <a:r>
              <a:rPr lang="en-US" sz="2800" dirty="0">
                <a:hlinkClick r:id="rId15" tooltip="Complex IV"/>
              </a:rPr>
              <a:t>Complex </a:t>
            </a:r>
            <a:r>
              <a:rPr lang="en-US" sz="2800" dirty="0" smtClean="0">
                <a:hlinkClick r:id="rId15" tooltip="Complex IV"/>
              </a:rPr>
              <a:t>IV</a:t>
            </a:r>
            <a:r>
              <a:rPr lang="en-US" sz="2800" dirty="0" smtClean="0"/>
              <a:t>:</a:t>
            </a:r>
            <a:r>
              <a:rPr lang="en-US" sz="2800" dirty="0">
                <a:solidFill>
                  <a:schemeClr val="tx1">
                    <a:lumMod val="50000"/>
                    <a:lumOff val="50000"/>
                  </a:schemeClr>
                </a:solidFill>
              </a:rPr>
              <a:t> (</a:t>
            </a:r>
            <a:r>
              <a:rPr lang="en-US" sz="2800" u="sng" dirty="0">
                <a:solidFill>
                  <a:schemeClr val="tx1">
                    <a:lumMod val="50000"/>
                    <a:lumOff val="50000"/>
                  </a:schemeClr>
                </a:solidFill>
                <a:hlinkClick r:id="rId16"/>
              </a:rPr>
              <a:t>cytochrome </a:t>
            </a:r>
            <a:r>
              <a:rPr lang="en-US" sz="2800" i="1" u="sng" dirty="0">
                <a:solidFill>
                  <a:schemeClr val="tx1">
                    <a:lumMod val="50000"/>
                    <a:lumOff val="50000"/>
                  </a:schemeClr>
                </a:solidFill>
                <a:hlinkClick r:id="rId16"/>
              </a:rPr>
              <a:t>c</a:t>
            </a:r>
            <a:r>
              <a:rPr lang="en-US" sz="2800" u="sng" dirty="0">
                <a:solidFill>
                  <a:schemeClr val="tx1">
                    <a:lumMod val="50000"/>
                    <a:lumOff val="50000"/>
                  </a:schemeClr>
                </a:solidFill>
                <a:hlinkClick r:id="rId16"/>
              </a:rPr>
              <a:t> </a:t>
            </a:r>
            <a:r>
              <a:rPr lang="en-US" sz="2800" u="sng" dirty="0" smtClean="0">
                <a:solidFill>
                  <a:schemeClr val="tx1">
                    <a:lumMod val="50000"/>
                    <a:lumOff val="50000"/>
                  </a:schemeClr>
                </a:solidFill>
                <a:hlinkClick r:id="rId16"/>
              </a:rPr>
              <a:t>oxidase</a:t>
            </a:r>
            <a:r>
              <a:rPr lang="en-US" sz="2800" u="sng" dirty="0" smtClean="0">
                <a:solidFill>
                  <a:schemeClr val="tx1">
                    <a:lumMod val="50000"/>
                    <a:lumOff val="50000"/>
                  </a:schemeClr>
                </a:solidFill>
              </a:rPr>
              <a:t>)</a:t>
            </a:r>
            <a:endParaRPr lang="en-US" sz="2800" dirty="0">
              <a:solidFill>
                <a:schemeClr val="tx1">
                  <a:lumMod val="50000"/>
                  <a:lumOff val="50000"/>
                </a:schemeClr>
              </a:solidFill>
            </a:endParaRPr>
          </a:p>
        </p:txBody>
      </p:sp>
      <p:sp>
        <p:nvSpPr>
          <p:cNvPr id="10" name="TextBox 9"/>
          <p:cNvSpPr txBox="1"/>
          <p:nvPr/>
        </p:nvSpPr>
        <p:spPr>
          <a:xfrm>
            <a:off x="313056" y="2539691"/>
            <a:ext cx="8068944" cy="461665"/>
          </a:xfrm>
          <a:prstGeom prst="rect">
            <a:avLst/>
          </a:prstGeom>
          <a:noFill/>
        </p:spPr>
        <p:txBody>
          <a:bodyPr wrap="square" rtlCol="0">
            <a:spAutoFit/>
          </a:bodyPr>
          <a:lstStyle/>
          <a:p>
            <a:r>
              <a:rPr lang="en-US" dirty="0" smtClean="0"/>
              <a:t> </a:t>
            </a:r>
            <a:r>
              <a:rPr lang="en-US" sz="2400" b="1" dirty="0" smtClean="0">
                <a:solidFill>
                  <a:srgbClr val="FF0000"/>
                </a:solidFill>
              </a:rPr>
              <a:t>Electron transport chain  consist  of 4 protein  complex </a:t>
            </a:r>
            <a:endParaRPr lang="en-US" b="1" dirty="0">
              <a:solidFill>
                <a:srgbClr val="FF0000"/>
              </a:solidFill>
            </a:endParaRPr>
          </a:p>
        </p:txBody>
      </p:sp>
      <p:pic>
        <p:nvPicPr>
          <p:cNvPr id="6149" name="Picture 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5800" y="5562600"/>
            <a:ext cx="323850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5998934"/>
            <a:ext cx="32385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685800" y="5029200"/>
            <a:ext cx="2663986" cy="400110"/>
          </a:xfrm>
          <a:prstGeom prst="rect">
            <a:avLst/>
          </a:prstGeom>
        </p:spPr>
        <p:txBody>
          <a:bodyPr wrap="square">
            <a:spAutoFit/>
          </a:bodyPr>
          <a:lstStyle/>
          <a:p>
            <a:r>
              <a:rPr lang="en-US" sz="2000" b="1" dirty="0" smtClean="0">
                <a:solidFill>
                  <a:srgbClr val="FF0000"/>
                </a:solidFill>
              </a:rPr>
              <a:t>Electron </a:t>
            </a:r>
            <a:r>
              <a:rPr lang="en-US" sz="2000" b="1" dirty="0">
                <a:solidFill>
                  <a:srgbClr val="FF0000"/>
                </a:solidFill>
              </a:rPr>
              <a:t>carriers</a:t>
            </a:r>
            <a:endParaRPr lang="en-US" sz="2000" b="1" dirty="0"/>
          </a:p>
        </p:txBody>
      </p:sp>
      <p:sp>
        <p:nvSpPr>
          <p:cNvPr id="13" name="TextBox 12"/>
          <p:cNvSpPr txBox="1"/>
          <p:nvPr/>
        </p:nvSpPr>
        <p:spPr>
          <a:xfrm>
            <a:off x="3863181" y="5562600"/>
            <a:ext cx="914400" cy="369332"/>
          </a:xfrm>
          <a:prstGeom prst="rect">
            <a:avLst/>
          </a:prstGeom>
          <a:noFill/>
        </p:spPr>
        <p:txBody>
          <a:bodyPr wrap="square" rtlCol="0">
            <a:spAutoFit/>
          </a:bodyPr>
          <a:lstStyle/>
          <a:p>
            <a:r>
              <a:rPr lang="en-US" dirty="0" smtClean="0"/>
              <a:t> </a:t>
            </a:r>
            <a:r>
              <a:rPr lang="en-US" b="1" dirty="0" smtClean="0">
                <a:solidFill>
                  <a:srgbClr val="00B050"/>
                </a:solidFill>
              </a:rPr>
              <a:t>or Q</a:t>
            </a:r>
            <a:endParaRPr lang="en-US" b="1" dirty="0">
              <a:solidFill>
                <a:srgbClr val="00B050"/>
              </a:solidFill>
            </a:endParaRPr>
          </a:p>
        </p:txBody>
      </p:sp>
      <p:sp>
        <p:nvSpPr>
          <p:cNvPr id="15" name="TextBox 14"/>
          <p:cNvSpPr txBox="1"/>
          <p:nvPr/>
        </p:nvSpPr>
        <p:spPr>
          <a:xfrm>
            <a:off x="3924300" y="6100018"/>
            <a:ext cx="1104900" cy="369332"/>
          </a:xfrm>
          <a:prstGeom prst="rect">
            <a:avLst/>
          </a:prstGeom>
          <a:noFill/>
        </p:spPr>
        <p:txBody>
          <a:bodyPr wrap="square" rtlCol="0">
            <a:spAutoFit/>
          </a:bodyPr>
          <a:lstStyle/>
          <a:p>
            <a:r>
              <a:rPr lang="en-US" b="1" dirty="0" smtClean="0">
                <a:solidFill>
                  <a:srgbClr val="00B050"/>
                </a:solidFill>
              </a:rPr>
              <a:t>or </a:t>
            </a:r>
            <a:r>
              <a:rPr lang="en-US" b="1" dirty="0" err="1" smtClean="0">
                <a:solidFill>
                  <a:srgbClr val="00B050"/>
                </a:solidFill>
              </a:rPr>
              <a:t>cyt</a:t>
            </a:r>
            <a:r>
              <a:rPr lang="en-US" b="1" dirty="0" smtClean="0">
                <a:solidFill>
                  <a:srgbClr val="00B050"/>
                </a:solidFill>
              </a:rPr>
              <a:t> c</a:t>
            </a:r>
            <a:endParaRPr lang="en-US" b="1" dirty="0">
              <a:solidFill>
                <a:srgbClr val="00B050"/>
              </a:solidFill>
            </a:endParaRPr>
          </a:p>
        </p:txBody>
      </p:sp>
    </p:spTree>
    <p:extLst>
      <p:ext uri="{BB962C8B-B14F-4D97-AF65-F5344CB8AC3E}">
        <p14:creationId xmlns:p14="http://schemas.microsoft.com/office/powerpoint/2010/main" val="3460945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710" y="304801"/>
            <a:ext cx="8591689" cy="557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0569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1"/>
            <a:ext cx="7772400"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903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534400" cy="5897563"/>
          </a:xfrm>
        </p:spPr>
        <p:txBody>
          <a:bodyPr/>
          <a:lstStyle/>
          <a:p>
            <a:pPr marL="0" indent="0">
              <a:buNone/>
            </a:pPr>
            <a:r>
              <a:rPr lang="en-US" dirty="0"/>
              <a:t> C</a:t>
            </a:r>
            <a:r>
              <a:rPr lang="en-US" dirty="0" smtClean="0"/>
              <a:t>omplex I (NADH dehydrogenase) </a:t>
            </a:r>
            <a:r>
              <a:rPr lang="en-US" dirty="0"/>
              <a:t> </a:t>
            </a:r>
            <a:r>
              <a:rPr lang="en-US" dirty="0" smtClean="0"/>
              <a:t>:</a:t>
            </a:r>
            <a:r>
              <a:rPr lang="en-US" dirty="0"/>
              <a:t> </a:t>
            </a:r>
            <a:endParaRPr lang="en-US" dirty="0" smtClean="0"/>
          </a:p>
          <a:p>
            <a:pPr marL="0" indent="0">
              <a:buNone/>
            </a:pPr>
            <a:r>
              <a:rPr lang="en-US" dirty="0" smtClean="0"/>
              <a:t>Function: </a:t>
            </a:r>
            <a:r>
              <a:rPr lang="en-US" dirty="0" smtClean="0">
                <a:solidFill>
                  <a:srgbClr val="FF0000"/>
                </a:solidFill>
              </a:rPr>
              <a:t>transferee </a:t>
            </a:r>
            <a:r>
              <a:rPr lang="en-US" dirty="0" smtClean="0">
                <a:solidFill>
                  <a:srgbClr val="FF0000"/>
                </a:solidFill>
              </a:rPr>
              <a:t>electrons </a:t>
            </a:r>
            <a:r>
              <a:rPr lang="en-US" dirty="0" smtClean="0">
                <a:solidFill>
                  <a:srgbClr val="FF0000"/>
                </a:solidFill>
              </a:rPr>
              <a:t>from </a:t>
            </a:r>
            <a:r>
              <a:rPr lang="en-US" dirty="0">
                <a:solidFill>
                  <a:srgbClr val="FF0000"/>
                </a:solidFill>
              </a:rPr>
              <a:t>NADH </a:t>
            </a:r>
            <a:r>
              <a:rPr lang="en-US" dirty="0" smtClean="0">
                <a:solidFill>
                  <a:srgbClr val="FF0000"/>
                </a:solidFill>
              </a:rPr>
              <a:t>to </a:t>
            </a:r>
            <a:r>
              <a:rPr lang="en-US" dirty="0">
                <a:solidFill>
                  <a:srgbClr val="FF0000"/>
                </a:solidFill>
              </a:rPr>
              <a:t>ubiquinone (Q</a:t>
            </a:r>
            <a:r>
              <a:rPr lang="en-US" dirty="0" smtClean="0">
                <a:solidFill>
                  <a:srgbClr val="FF0000"/>
                </a:solidFill>
              </a:rPr>
              <a:t>) producing (QH2)</a:t>
            </a:r>
          </a:p>
          <a:p>
            <a:pPr marL="0" indent="0" algn="r" rtl="1">
              <a:buNone/>
            </a:pPr>
            <a:r>
              <a:rPr lang="ar-IQ" sz="2400" dirty="0" smtClean="0">
                <a:solidFill>
                  <a:srgbClr val="FF0000"/>
                </a:solidFill>
              </a:rPr>
              <a:t>الطاقة المتولدة من انتقال الالكترونات يرافقها ضخ 4 بروتونات </a:t>
            </a:r>
            <a:endParaRPr lang="en-US" sz="2400" dirty="0" smtClean="0">
              <a:solidFill>
                <a:srgbClr val="FF0000"/>
              </a:solidFill>
            </a:endParaRPr>
          </a:p>
          <a:p>
            <a:pPr marL="0" indent="0" algn="r" rtl="1">
              <a:buNone/>
            </a:pPr>
            <a:r>
              <a:rPr lang="ar-IQ" sz="2400" dirty="0" smtClean="0">
                <a:solidFill>
                  <a:srgbClr val="FF0000"/>
                </a:solidFill>
              </a:rPr>
              <a:t>الى غشاء المايتوكوندريا الداخلي .</a:t>
            </a:r>
            <a:endParaRPr lang="en-US" sz="2400" dirty="0" smtClean="0">
              <a:solidFill>
                <a:srgbClr val="FF0000"/>
              </a:solidFill>
            </a:endParaRPr>
          </a:p>
          <a:p>
            <a:pPr marL="0" indent="0" algn="r" rtl="1">
              <a:buNone/>
            </a:pPr>
            <a:r>
              <a:rPr lang="en-US" sz="2400" dirty="0" smtClean="0">
                <a:solidFill>
                  <a:srgbClr val="FF0000"/>
                </a:solidFill>
              </a:rPr>
              <a:t>4H= 1 ATP</a:t>
            </a:r>
          </a:p>
          <a:p>
            <a:pPr marL="0" indent="0">
              <a:buNone/>
            </a:pPr>
            <a:endParaRPr lang="en-US" dirty="0" smtClean="0">
              <a:solidFill>
                <a:srgbClr val="FF0000"/>
              </a:solidFill>
            </a:endParaRPr>
          </a:p>
          <a:p>
            <a:pPr marL="0" indent="0">
              <a:buNone/>
            </a:pPr>
            <a:endParaRPr lang="en-US" dirty="0">
              <a:solidFill>
                <a:srgbClr val="FF0000"/>
              </a:solidFill>
            </a:endParaRPr>
          </a:p>
          <a:p>
            <a:pPr marL="0" indent="0">
              <a:buNone/>
            </a:pPr>
            <a:endParaRPr lang="ar-IQ" dirty="0" smtClean="0">
              <a:solidFill>
                <a:srgbClr val="FF0000"/>
              </a:solidFill>
            </a:endParaRPr>
          </a:p>
          <a:p>
            <a:pPr marL="0" indent="0">
              <a:buNone/>
            </a:pPr>
            <a:endParaRPr lang="ar-IQ" dirty="0" smtClean="0">
              <a:solidFill>
                <a:srgbClr val="FF0000"/>
              </a:solidFill>
            </a:endParaRPr>
          </a:p>
        </p:txBody>
      </p:sp>
      <p:sp>
        <p:nvSpPr>
          <p:cNvPr id="4" name="Rectangle 3"/>
          <p:cNvSpPr/>
          <p:nvPr/>
        </p:nvSpPr>
        <p:spPr>
          <a:xfrm>
            <a:off x="533400" y="3171825"/>
            <a:ext cx="6025829" cy="523220"/>
          </a:xfrm>
          <a:prstGeom prst="rect">
            <a:avLst/>
          </a:prstGeom>
        </p:spPr>
        <p:txBody>
          <a:bodyPr wrap="square">
            <a:spAutoFit/>
          </a:bodyPr>
          <a:lstStyle/>
          <a:p>
            <a:r>
              <a:rPr lang="en-US" sz="2800" dirty="0">
                <a:hlinkClick r:id="rId2" tooltip="Respiratory complex II"/>
              </a:rPr>
              <a:t>Complex </a:t>
            </a:r>
            <a:r>
              <a:rPr lang="en-US" sz="2800" dirty="0" smtClean="0">
                <a:hlinkClick r:id="rId2" tooltip="Respiratory complex II"/>
              </a:rPr>
              <a:t>II</a:t>
            </a:r>
            <a:r>
              <a:rPr lang="en-US" sz="2800" dirty="0" smtClean="0"/>
              <a:t>:</a:t>
            </a:r>
            <a:r>
              <a:rPr lang="en-US" sz="2800" dirty="0"/>
              <a:t> </a:t>
            </a:r>
            <a:r>
              <a:rPr lang="en-US" sz="2800" dirty="0">
                <a:solidFill>
                  <a:schemeClr val="tx1">
                    <a:lumMod val="50000"/>
                    <a:lumOff val="50000"/>
                  </a:schemeClr>
                </a:solidFill>
              </a:rPr>
              <a:t>(</a:t>
            </a:r>
            <a:r>
              <a:rPr lang="en-US" sz="2800" u="sng" dirty="0">
                <a:solidFill>
                  <a:schemeClr val="tx1">
                    <a:lumMod val="50000"/>
                    <a:lumOff val="50000"/>
                  </a:schemeClr>
                </a:solidFill>
                <a:hlinkClick r:id="rId3"/>
              </a:rPr>
              <a:t>succinate </a:t>
            </a:r>
            <a:r>
              <a:rPr lang="en-US" sz="2800" u="sng" dirty="0" smtClean="0">
                <a:solidFill>
                  <a:schemeClr val="tx1">
                    <a:lumMod val="50000"/>
                    <a:lumOff val="50000"/>
                  </a:schemeClr>
                </a:solidFill>
                <a:hlinkClick r:id="rId3"/>
              </a:rPr>
              <a:t>dehydrogenase</a:t>
            </a:r>
            <a:r>
              <a:rPr lang="en-US" u="sng" dirty="0" smtClean="0">
                <a:solidFill>
                  <a:schemeClr val="tx1">
                    <a:lumMod val="50000"/>
                    <a:lumOff val="50000"/>
                  </a:schemeClr>
                </a:solidFill>
              </a:rPr>
              <a:t>)</a:t>
            </a:r>
            <a:r>
              <a:rPr lang="en-US" dirty="0">
                <a:solidFill>
                  <a:schemeClr val="tx1">
                    <a:lumMod val="50000"/>
                    <a:lumOff val="50000"/>
                  </a:schemeClr>
                </a:solidFill>
              </a:rPr>
              <a:t> </a:t>
            </a:r>
          </a:p>
        </p:txBody>
      </p:sp>
      <p:sp>
        <p:nvSpPr>
          <p:cNvPr id="5" name="Title 1"/>
          <p:cNvSpPr>
            <a:spLocks noGrp="1"/>
          </p:cNvSpPr>
          <p:nvPr>
            <p:ph type="title"/>
          </p:nvPr>
        </p:nvSpPr>
        <p:spPr>
          <a:xfrm>
            <a:off x="381000" y="3695045"/>
            <a:ext cx="8229600" cy="1981200"/>
          </a:xfrm>
        </p:spPr>
        <p:txBody>
          <a:bodyPr>
            <a:noAutofit/>
          </a:bodyPr>
          <a:lstStyle/>
          <a:p>
            <a:r>
              <a:rPr lang="en-US" sz="3200" dirty="0" smtClean="0">
                <a:solidFill>
                  <a:srgbClr val="FF0000"/>
                </a:solidFill>
              </a:rPr>
              <a:t>Function :Transferee </a:t>
            </a:r>
            <a:r>
              <a:rPr lang="en-US" sz="3200" dirty="0" smtClean="0">
                <a:solidFill>
                  <a:srgbClr val="FF0000"/>
                </a:solidFill>
              </a:rPr>
              <a:t>electrons </a:t>
            </a:r>
            <a:r>
              <a:rPr lang="en-US" sz="3200" dirty="0">
                <a:solidFill>
                  <a:srgbClr val="FF0000"/>
                </a:solidFill>
              </a:rPr>
              <a:t>from </a:t>
            </a:r>
            <a:r>
              <a:rPr lang="en-US" sz="3200" dirty="0" smtClean="0">
                <a:solidFill>
                  <a:srgbClr val="FF0000"/>
                </a:solidFill>
              </a:rPr>
              <a:t>Succinate via FADH2 </a:t>
            </a:r>
            <a:r>
              <a:rPr lang="en-US" sz="3200" dirty="0">
                <a:solidFill>
                  <a:srgbClr val="FF0000"/>
                </a:solidFill>
              </a:rPr>
              <a:t>to ubiquinone (Q</a:t>
            </a:r>
            <a:r>
              <a:rPr lang="en-US" sz="3200" dirty="0" smtClean="0">
                <a:solidFill>
                  <a:srgbClr val="FF0000"/>
                </a:solidFill>
              </a:rPr>
              <a:t>)</a:t>
            </a:r>
            <a:br>
              <a:rPr lang="en-US" sz="3200" dirty="0" smtClean="0">
                <a:solidFill>
                  <a:srgbClr val="FF0000"/>
                </a:solidFill>
              </a:rPr>
            </a:br>
            <a:r>
              <a:rPr lang="ar-IQ" sz="3200" dirty="0" smtClean="0">
                <a:solidFill>
                  <a:srgbClr val="FF0000"/>
                </a:solidFill>
              </a:rPr>
              <a:t>لايرافقها ضخ بروتونات لان الطاقة المتولدة قليلة لاتكفي لضخ البروتونات </a:t>
            </a:r>
            <a:endParaRPr lang="en-US" sz="3200" dirty="0"/>
          </a:p>
        </p:txBody>
      </p:sp>
    </p:spTree>
    <p:extLst>
      <p:ext uri="{BB962C8B-B14F-4D97-AF65-F5344CB8AC3E}">
        <p14:creationId xmlns:p14="http://schemas.microsoft.com/office/powerpoint/2010/main" val="2718307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229600" cy="5867400"/>
          </a:xfrm>
        </p:spPr>
        <p:txBody>
          <a:bodyPr>
            <a:normAutofit lnSpcReduction="10000"/>
          </a:bodyPr>
          <a:lstStyle/>
          <a:p>
            <a:r>
              <a:rPr lang="en-US" u="sng" dirty="0">
                <a:hlinkClick r:id="rId2"/>
              </a:rPr>
              <a:t>Complex III</a:t>
            </a:r>
            <a:r>
              <a:rPr lang="en-US" u="sng" dirty="0"/>
              <a:t>: </a:t>
            </a:r>
            <a:r>
              <a:rPr lang="en-US" dirty="0"/>
              <a:t>cytochrome </a:t>
            </a:r>
            <a:r>
              <a:rPr lang="en-US" i="1" dirty="0"/>
              <a:t>c</a:t>
            </a:r>
            <a:r>
              <a:rPr lang="en-US" dirty="0"/>
              <a:t> </a:t>
            </a:r>
            <a:r>
              <a:rPr lang="en-US" dirty="0" err="1"/>
              <a:t>reductase</a:t>
            </a:r>
            <a:r>
              <a:rPr lang="en-US" dirty="0"/>
              <a:t> </a:t>
            </a:r>
            <a:r>
              <a:rPr lang="en-US" dirty="0" smtClean="0"/>
              <a:t>:</a:t>
            </a:r>
          </a:p>
          <a:p>
            <a:pPr marL="0" indent="0">
              <a:buNone/>
            </a:pPr>
            <a:r>
              <a:rPr lang="en-US" dirty="0" smtClean="0">
                <a:solidFill>
                  <a:srgbClr val="FF0000"/>
                </a:solidFill>
              </a:rPr>
              <a:t>Function :transferred </a:t>
            </a:r>
            <a:r>
              <a:rPr lang="en-US" dirty="0" smtClean="0">
                <a:solidFill>
                  <a:srgbClr val="FF0000"/>
                </a:solidFill>
              </a:rPr>
              <a:t>electrons </a:t>
            </a:r>
            <a:r>
              <a:rPr lang="en-US" dirty="0" smtClean="0">
                <a:solidFill>
                  <a:srgbClr val="FF0000"/>
                </a:solidFill>
              </a:rPr>
              <a:t>from </a:t>
            </a:r>
            <a:r>
              <a:rPr lang="en-US" dirty="0">
                <a:solidFill>
                  <a:srgbClr val="FF0000"/>
                </a:solidFill>
              </a:rPr>
              <a:t>QH</a:t>
            </a:r>
            <a:r>
              <a:rPr lang="en-US" baseline="-25000" dirty="0">
                <a:solidFill>
                  <a:srgbClr val="FF0000"/>
                </a:solidFill>
              </a:rPr>
              <a:t>2</a:t>
            </a:r>
            <a:r>
              <a:rPr lang="en-US" dirty="0">
                <a:solidFill>
                  <a:srgbClr val="FF0000"/>
                </a:solidFill>
              </a:rPr>
              <a:t> </a:t>
            </a:r>
            <a:r>
              <a:rPr lang="en-US" dirty="0" smtClean="0">
                <a:solidFill>
                  <a:srgbClr val="FF0000"/>
                </a:solidFill>
              </a:rPr>
              <a:t> to </a:t>
            </a:r>
            <a:r>
              <a:rPr lang="en-US" dirty="0">
                <a:solidFill>
                  <a:srgbClr val="FF0000"/>
                </a:solidFill>
              </a:rPr>
              <a:t> </a:t>
            </a:r>
            <a:r>
              <a:rPr lang="en-US" dirty="0">
                <a:solidFill>
                  <a:srgbClr val="FF0000"/>
                </a:solidFill>
                <a:hlinkClick r:id="rId3" tooltip="Cytochrome c"/>
              </a:rPr>
              <a:t>cytochrome </a:t>
            </a:r>
            <a:r>
              <a:rPr lang="en-US" i="1" dirty="0" smtClean="0">
                <a:solidFill>
                  <a:srgbClr val="FF0000"/>
                </a:solidFill>
                <a:hlinkClick r:id="rId3" tooltip="Cytochrome c"/>
              </a:rPr>
              <a:t>c</a:t>
            </a:r>
            <a:endParaRPr lang="en-US" i="1" dirty="0" smtClean="0">
              <a:solidFill>
                <a:srgbClr val="FF0000"/>
              </a:solidFill>
            </a:endParaRPr>
          </a:p>
          <a:p>
            <a:pPr marL="0" indent="0" algn="r" rtl="1">
              <a:buNone/>
            </a:pPr>
            <a:r>
              <a:rPr lang="ar-IQ" dirty="0">
                <a:solidFill>
                  <a:srgbClr val="FF0000"/>
                </a:solidFill>
              </a:rPr>
              <a:t>الطاقة المتولدة من انتقال الالكترونات يرافقها ضخ 4 بروتونات الى غشاء المايتوكوندريا الداخلي </a:t>
            </a:r>
            <a:r>
              <a:rPr lang="ar-IQ" dirty="0" smtClean="0">
                <a:solidFill>
                  <a:srgbClr val="FF0000"/>
                </a:solidFill>
              </a:rPr>
              <a:t>.</a:t>
            </a:r>
          </a:p>
          <a:p>
            <a:pPr marL="0" indent="0">
              <a:buNone/>
            </a:pPr>
            <a:r>
              <a:rPr lang="en-US" dirty="0">
                <a:hlinkClick r:id="rId4" tooltip="Complex IV"/>
              </a:rPr>
              <a:t>Complex IV</a:t>
            </a:r>
            <a:r>
              <a:rPr lang="en-US" dirty="0"/>
              <a:t>:</a:t>
            </a:r>
            <a:r>
              <a:rPr lang="en-US" dirty="0">
                <a:solidFill>
                  <a:schemeClr val="tx1">
                    <a:lumMod val="50000"/>
                    <a:lumOff val="50000"/>
                  </a:schemeClr>
                </a:solidFill>
              </a:rPr>
              <a:t> (</a:t>
            </a:r>
            <a:r>
              <a:rPr lang="en-US" u="sng" dirty="0">
                <a:solidFill>
                  <a:schemeClr val="tx1">
                    <a:lumMod val="50000"/>
                    <a:lumOff val="50000"/>
                  </a:schemeClr>
                </a:solidFill>
                <a:hlinkClick r:id="rId5"/>
              </a:rPr>
              <a:t>cytochrome </a:t>
            </a:r>
            <a:r>
              <a:rPr lang="en-US" i="1" u="sng" dirty="0">
                <a:solidFill>
                  <a:schemeClr val="tx1">
                    <a:lumMod val="50000"/>
                    <a:lumOff val="50000"/>
                  </a:schemeClr>
                </a:solidFill>
                <a:hlinkClick r:id="rId5"/>
              </a:rPr>
              <a:t>c</a:t>
            </a:r>
            <a:r>
              <a:rPr lang="en-US" u="sng" dirty="0">
                <a:solidFill>
                  <a:schemeClr val="tx1">
                    <a:lumMod val="50000"/>
                    <a:lumOff val="50000"/>
                  </a:schemeClr>
                </a:solidFill>
                <a:hlinkClick r:id="rId5"/>
              </a:rPr>
              <a:t> oxidase</a:t>
            </a:r>
            <a:r>
              <a:rPr lang="en-US" u="sng" dirty="0">
                <a:solidFill>
                  <a:schemeClr val="tx1">
                    <a:lumMod val="50000"/>
                    <a:lumOff val="50000"/>
                  </a:schemeClr>
                </a:solidFill>
              </a:rPr>
              <a:t>)</a:t>
            </a:r>
            <a:endParaRPr lang="en-US" dirty="0">
              <a:solidFill>
                <a:schemeClr val="tx1">
                  <a:lumMod val="50000"/>
                  <a:lumOff val="50000"/>
                </a:schemeClr>
              </a:solidFill>
            </a:endParaRPr>
          </a:p>
          <a:p>
            <a:pPr marL="0" indent="0">
              <a:buNone/>
            </a:pPr>
            <a:r>
              <a:rPr lang="en-US" dirty="0" smtClean="0">
                <a:solidFill>
                  <a:srgbClr val="FF0000"/>
                </a:solidFill>
              </a:rPr>
              <a:t>Function</a:t>
            </a:r>
            <a:r>
              <a:rPr lang="en-US" dirty="0" smtClean="0"/>
              <a:t> : </a:t>
            </a:r>
            <a:r>
              <a:rPr lang="en-US" dirty="0" err="1" smtClean="0"/>
              <a:t>Transferre</a:t>
            </a:r>
            <a:r>
              <a:rPr lang="en-US" dirty="0" smtClean="0"/>
              <a:t> </a:t>
            </a:r>
            <a:r>
              <a:rPr lang="en-US" dirty="0" smtClean="0"/>
              <a:t>electrons </a:t>
            </a:r>
            <a:r>
              <a:rPr lang="en-US" dirty="0" smtClean="0"/>
              <a:t>from </a:t>
            </a:r>
            <a:r>
              <a:rPr lang="en-US" dirty="0"/>
              <a:t> </a:t>
            </a:r>
            <a:r>
              <a:rPr lang="en-US" dirty="0">
                <a:hlinkClick r:id="rId3" tooltip="Cytochrome c"/>
              </a:rPr>
              <a:t>cytochrome </a:t>
            </a:r>
            <a:r>
              <a:rPr lang="en-US" i="1" dirty="0">
                <a:hlinkClick r:id="rId3" tooltip="Cytochrome c"/>
              </a:rPr>
              <a:t>c</a:t>
            </a:r>
            <a:r>
              <a:rPr lang="en-US" dirty="0"/>
              <a:t> </a:t>
            </a:r>
            <a:r>
              <a:rPr lang="en-US" dirty="0" smtClean="0"/>
              <a:t>to </a:t>
            </a:r>
            <a:r>
              <a:rPr lang="en-US" dirty="0"/>
              <a:t>molecular oxygen (O</a:t>
            </a:r>
            <a:r>
              <a:rPr lang="en-US" baseline="-25000" dirty="0"/>
              <a:t>2</a:t>
            </a:r>
            <a:r>
              <a:rPr lang="en-US" dirty="0"/>
              <a:t>) and </a:t>
            </a:r>
            <a:r>
              <a:rPr lang="en-US" dirty="0" smtClean="0"/>
              <a:t>producing H2O</a:t>
            </a:r>
            <a:endParaRPr lang="ar-IQ" dirty="0">
              <a:solidFill>
                <a:srgbClr val="FF0000"/>
              </a:solidFill>
            </a:endParaRPr>
          </a:p>
          <a:p>
            <a:pPr marL="0" indent="0" algn="r" rtl="1">
              <a:buNone/>
            </a:pPr>
            <a:r>
              <a:rPr lang="ar-IQ" dirty="0">
                <a:solidFill>
                  <a:srgbClr val="FF0000"/>
                </a:solidFill>
              </a:rPr>
              <a:t>الطاقة المتولدة من انتقال الالكترونات يرافقها ضخ 2</a:t>
            </a:r>
            <a:r>
              <a:rPr lang="ar-IQ" dirty="0" smtClean="0">
                <a:solidFill>
                  <a:srgbClr val="FF0000"/>
                </a:solidFill>
              </a:rPr>
              <a:t> </a:t>
            </a:r>
            <a:r>
              <a:rPr lang="ar-IQ" dirty="0">
                <a:solidFill>
                  <a:srgbClr val="FF0000"/>
                </a:solidFill>
              </a:rPr>
              <a:t>بروتونات الى غشاء المايتوكوندريا الداخلي</a:t>
            </a:r>
          </a:p>
        </p:txBody>
      </p:sp>
    </p:spTree>
    <p:extLst>
      <p:ext uri="{BB962C8B-B14F-4D97-AF65-F5344CB8AC3E}">
        <p14:creationId xmlns:p14="http://schemas.microsoft.com/office/powerpoint/2010/main" val="1086107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81001"/>
            <a:ext cx="8305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7" y="1600200"/>
            <a:ext cx="80772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a:xfrm>
            <a:off x="457200" y="5029200"/>
            <a:ext cx="8229600" cy="1447800"/>
          </a:xfrm>
        </p:spPr>
        <p:txBody>
          <a:bodyPr>
            <a:normAutofit fontScale="90000"/>
          </a:bodyPr>
          <a:lstStyle/>
          <a:p>
            <a:pPr algn="l"/>
            <a:r>
              <a:rPr lang="en-US" sz="3600" dirty="0" smtClean="0">
                <a:solidFill>
                  <a:srgbClr val="FF0000"/>
                </a:solidFill>
              </a:rPr>
              <a:t>Every 4H= 1ATP</a:t>
            </a:r>
            <a:br>
              <a:rPr lang="en-US" sz="3600" dirty="0" smtClean="0">
                <a:solidFill>
                  <a:srgbClr val="FF0000"/>
                </a:solidFill>
              </a:rPr>
            </a:br>
            <a:r>
              <a:rPr lang="en-US" sz="3600" dirty="0" smtClean="0">
                <a:solidFill>
                  <a:srgbClr val="FF0000"/>
                </a:solidFill>
              </a:rPr>
              <a:t>1NADH=10H=10/4=2.5 ATP</a:t>
            </a:r>
            <a:br>
              <a:rPr lang="en-US" sz="3600" dirty="0" smtClean="0">
                <a:solidFill>
                  <a:srgbClr val="FF0000"/>
                </a:solidFill>
              </a:rPr>
            </a:br>
            <a:r>
              <a:rPr lang="en-US" sz="3600" dirty="0" smtClean="0">
                <a:solidFill>
                  <a:srgbClr val="FF0000"/>
                </a:solidFill>
              </a:rPr>
              <a:t>1FADH2=6H=  6/4=1.5  ATP</a:t>
            </a:r>
            <a:endParaRPr lang="en-US" sz="3600" dirty="0">
              <a:solidFill>
                <a:srgbClr val="FF0000"/>
              </a:solidFill>
            </a:endParaRPr>
          </a:p>
        </p:txBody>
      </p:sp>
    </p:spTree>
    <p:extLst>
      <p:ext uri="{BB962C8B-B14F-4D97-AF65-F5344CB8AC3E}">
        <p14:creationId xmlns:p14="http://schemas.microsoft.com/office/powerpoint/2010/main" val="1094896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274638"/>
            <a:ext cx="3810000" cy="6202362"/>
          </a:xfrm>
        </p:spPr>
        <p:txBody>
          <a:bodyPr>
            <a:normAutofit/>
          </a:bodyPr>
          <a:lstStyle/>
          <a:p>
            <a:pPr algn="just" rtl="1"/>
            <a:r>
              <a:rPr lang="ar-IQ" sz="3200" dirty="0" smtClean="0"/>
              <a:t>نتيجة لزيادة تركز ايون</a:t>
            </a:r>
            <a:r>
              <a:rPr lang="en-US" sz="3200" dirty="0" smtClean="0"/>
              <a:t> </a:t>
            </a:r>
            <a:r>
              <a:rPr lang="ar-IQ" sz="3200" dirty="0" smtClean="0"/>
              <a:t>الهيدووجين في </a:t>
            </a:r>
            <a:r>
              <a:rPr lang="en-US" sz="3200" dirty="0" smtClean="0"/>
              <a:t>inner </a:t>
            </a:r>
            <a:r>
              <a:rPr lang="en-US" sz="3200" dirty="0" err="1" smtClean="0"/>
              <a:t>mitochonderia</a:t>
            </a:r>
            <a:r>
              <a:rPr lang="en-US" sz="3200" dirty="0" smtClean="0"/>
              <a:t> membrane </a:t>
            </a:r>
            <a:r>
              <a:rPr lang="ar-IQ" sz="3200" dirty="0" smtClean="0"/>
              <a:t>ونقصانه </a:t>
            </a:r>
            <a:r>
              <a:rPr lang="ar-IQ" sz="3200" dirty="0" smtClean="0"/>
              <a:t>داخل </a:t>
            </a:r>
            <a:r>
              <a:rPr lang="en-US" sz="3200" dirty="0" err="1" smtClean="0"/>
              <a:t>martirx</a:t>
            </a:r>
            <a:r>
              <a:rPr lang="en-US" sz="3200" dirty="0" smtClean="0"/>
              <a:t> </a:t>
            </a:r>
            <a:r>
              <a:rPr lang="ar-IQ" sz="3200" dirty="0" smtClean="0"/>
              <a:t> سوف يحدث تدرج في تركيز الهيدروجين من منطقة التركيز العالي الى الواطيء ينتج عنه</a:t>
            </a:r>
            <a:r>
              <a:rPr lang="ar-IQ" sz="3200" dirty="0" smtClean="0"/>
              <a:t/>
            </a:r>
            <a:br>
              <a:rPr lang="ar-IQ" sz="3200" dirty="0" smtClean="0"/>
            </a:br>
            <a:r>
              <a:rPr lang="ar-IQ" sz="3200" dirty="0" smtClean="0"/>
              <a:t>  </a:t>
            </a:r>
            <a:r>
              <a:rPr lang="ar-IQ" sz="3200" dirty="0" smtClean="0"/>
              <a:t>تولد </a:t>
            </a:r>
            <a:r>
              <a:rPr lang="ar-IQ" sz="3200" dirty="0" smtClean="0"/>
              <a:t>جزيئة </a:t>
            </a:r>
            <a:r>
              <a:rPr lang="en-US" sz="3200" dirty="0" smtClean="0"/>
              <a:t>ATP</a:t>
            </a:r>
            <a:r>
              <a:rPr lang="ar-IQ" sz="3200" dirty="0" smtClean="0"/>
              <a:t> </a:t>
            </a:r>
            <a:r>
              <a:rPr lang="ar-IQ" sz="3200" dirty="0" smtClean="0"/>
              <a:t>باستخدام انزيم </a:t>
            </a:r>
            <a:r>
              <a:rPr lang="en-US" sz="3200" dirty="0" smtClean="0">
                <a:solidFill>
                  <a:srgbClr val="FF0000"/>
                </a:solidFill>
              </a:rPr>
              <a:t>ATP Synthase</a:t>
            </a:r>
            <a:endParaRPr lang="en-US" sz="3200" dirty="0">
              <a:solidFill>
                <a:srgbClr val="FF0000"/>
              </a:solidFill>
            </a:endParaRPr>
          </a:p>
        </p:txBody>
      </p:sp>
      <p:sp>
        <p:nvSpPr>
          <p:cNvPr id="3" name="Content Placeholder 2"/>
          <p:cNvSpPr>
            <a:spLocks noGrp="1"/>
          </p:cNvSpPr>
          <p:nvPr>
            <p:ph idx="1"/>
          </p:nvPr>
        </p:nvSpPr>
        <p:spPr>
          <a:xfrm>
            <a:off x="152400" y="533400"/>
            <a:ext cx="4191000" cy="5791200"/>
          </a:xfrm>
        </p:spPr>
        <p:txBody>
          <a:bodyPr/>
          <a:lstStyle/>
          <a:p>
            <a:r>
              <a:rPr lang="en-US" dirty="0" smtClean="0"/>
              <a:t> </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46482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4572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2695"/>
            <a:ext cx="8153400" cy="62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70676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382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30644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178</Words>
  <Application>Microsoft Office PowerPoint</Application>
  <PresentationFormat>On-screen Show (4:3)</PresentationFormat>
  <Paragraphs>49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Oxidative phosphoryation </vt:lpstr>
      <vt:lpstr>PowerPoint Presentation</vt:lpstr>
      <vt:lpstr>PowerPoint Presentation</vt:lpstr>
      <vt:lpstr>Oxidative phosphoryation </vt:lpstr>
      <vt:lpstr>PowerPoint Presentation</vt:lpstr>
      <vt:lpstr>PowerPoint Presentation</vt:lpstr>
      <vt:lpstr>PowerPoint Presentation</vt:lpstr>
      <vt:lpstr>PowerPoint Presentation</vt:lpstr>
      <vt:lpstr>PowerPoint Presentation</vt:lpstr>
      <vt:lpstr>PowerPoint Presentation</vt:lpstr>
      <vt:lpstr>Function :Transferee electrons from Succinate via FADH2 to ubiquinone (Q) لايرافقها ضخ بروتونات لان الطاقة المتولدة قليلة لاتكفي لضخ البروتونات </vt:lpstr>
      <vt:lpstr>PowerPoint Presentation</vt:lpstr>
      <vt:lpstr>Every 4H= 1ATP 1NADH=10H=10/4=2.5 ATP 1FADH2=6H=  6/4=1.5  ATP</vt:lpstr>
      <vt:lpstr>نتيجة لزيادة تركز ايون الهيدووجين في inner mitochonderia membrane ونقصانه داخل martirx  سوف يحدث تدرج في تركيز الهيدروجين من منطقة التركيز العالي الى الواطيء ينتج عنه   تولد جزيئة ATP باستخدام انزيم ATP Synthase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27</cp:revision>
  <dcterms:created xsi:type="dcterms:W3CDTF">2006-08-16T00:00:00Z</dcterms:created>
  <dcterms:modified xsi:type="dcterms:W3CDTF">2024-10-31T05:54:26Z</dcterms:modified>
</cp:coreProperties>
</file>