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70" r:id="rId2"/>
    <p:sldId id="271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3ABAF1-0C28-4DFC-BE3C-EDD57F7C6307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4932F4-7F5F-46D1-9270-79DFD3E783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3ABAF1-0C28-4DFC-BE3C-EDD57F7C6307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4932F4-7F5F-46D1-9270-79DFD3E783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3ABAF1-0C28-4DFC-BE3C-EDD57F7C6307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4932F4-7F5F-46D1-9270-79DFD3E7833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3ABAF1-0C28-4DFC-BE3C-EDD57F7C6307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4932F4-7F5F-46D1-9270-79DFD3E783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3ABAF1-0C28-4DFC-BE3C-EDD57F7C6307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4932F4-7F5F-46D1-9270-79DFD3E783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3ABAF1-0C28-4DFC-BE3C-EDD57F7C6307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4932F4-7F5F-46D1-9270-79DFD3E783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3ABAF1-0C28-4DFC-BE3C-EDD57F7C6307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4932F4-7F5F-46D1-9270-79DFD3E7833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3ABAF1-0C28-4DFC-BE3C-EDD57F7C6307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4932F4-7F5F-46D1-9270-79DFD3E783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3ABAF1-0C28-4DFC-BE3C-EDD57F7C6307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4932F4-7F5F-46D1-9270-79DFD3E783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3ABAF1-0C28-4DFC-BE3C-EDD57F7C6307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4932F4-7F5F-46D1-9270-79DFD3E783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3ABAF1-0C28-4DFC-BE3C-EDD57F7C6307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4932F4-7F5F-46D1-9270-79DFD3E783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43ABAF1-0C28-4DFC-BE3C-EDD57F7C6307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B4932F4-7F5F-46D1-9270-79DFD3E78335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P-n_junction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Direct_band_gap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858149"/>
            <a:ext cx="8405232" cy="436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2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50"/>
    </mc:Choice>
    <mc:Fallback xmlns="">
      <p:transition spd="slow" advTm="245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2133600"/>
            <a:ext cx="7498080" cy="4114800"/>
          </a:xfrm>
        </p:spPr>
        <p:txBody>
          <a:bodyPr>
            <a:normAutofit fontScale="92500" lnSpcReduction="10000"/>
          </a:bodyPr>
          <a:lstStyle/>
          <a:p>
            <a:pPr marL="82296" indent="0" algn="ctr">
              <a:lnSpc>
                <a:spcPct val="115000"/>
              </a:lnSpc>
              <a:buNone/>
            </a:pPr>
            <a:endParaRPr lang="ar-IQ" sz="2600" b="1" dirty="0">
              <a:solidFill>
                <a:srgbClr val="000000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lnSpc>
                <a:spcPct val="115000"/>
              </a:lnSpc>
              <a:buNone/>
            </a:pPr>
            <a:endParaRPr lang="ar-IQ" sz="2600" b="1" dirty="0" smtClean="0">
              <a:solidFill>
                <a:srgbClr val="000000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lnSpc>
                <a:spcPct val="115000"/>
              </a:lnSpc>
              <a:buNone/>
            </a:pPr>
            <a:endParaRPr lang="ar-IQ" sz="2600" b="1" dirty="0" smtClean="0">
              <a:solidFill>
                <a:srgbClr val="000000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2296" indent="0" algn="ctr">
              <a:lnSpc>
                <a:spcPct val="115000"/>
              </a:lnSpc>
              <a:buNone/>
            </a:pPr>
            <a:r>
              <a:rPr lang="en-US" sz="2600" b="1" dirty="0" smtClean="0">
                <a:solidFill>
                  <a:srgbClr val="00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en-US" b="1" dirty="0" smtClean="0">
                <a:solidFill>
                  <a:srgbClr val="00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2296" indent="0" algn="ctr">
              <a:buNone/>
            </a:pPr>
            <a:r>
              <a:rPr lang="en-US" b="1" i="1">
                <a:latin typeface="Monotype Corsiva" pitchFamily="66" charset="0"/>
              </a:rPr>
              <a:t>Assistant </a:t>
            </a:r>
            <a:r>
              <a:rPr lang="en-US" b="1" i="1" smtClean="0">
                <a:latin typeface="Monotype Corsiva" pitchFamily="66" charset="0"/>
              </a:rPr>
              <a:t>lecturer</a:t>
            </a:r>
            <a:r>
              <a:rPr lang="ar-IQ" b="1" i="1" smtClean="0">
                <a:latin typeface="Monotype Corsiva" pitchFamily="66" charset="0"/>
              </a:rPr>
              <a:t> </a:t>
            </a:r>
            <a:endParaRPr lang="ar-IQ" b="1" i="1" dirty="0" smtClean="0">
              <a:latin typeface="Monotype Corsiva" pitchFamily="66" charset="0"/>
            </a:endParaRPr>
          </a:p>
          <a:p>
            <a:pPr marL="82296" indent="0" algn="ctr">
              <a:buNone/>
            </a:pPr>
            <a:r>
              <a:rPr lang="en-US" b="1" i="1" dirty="0" smtClean="0">
                <a:latin typeface="Monotype Corsiva" pitchFamily="66" charset="0"/>
              </a:rPr>
              <a:t>Ali </a:t>
            </a:r>
            <a:r>
              <a:rPr lang="en-US" b="1" i="1" dirty="0">
                <a:latin typeface="Monotype Corsiva" pitchFamily="66" charset="0"/>
              </a:rPr>
              <a:t>Shreef Maktoof</a:t>
            </a:r>
            <a:endParaRPr lang="en-US" b="1" dirty="0">
              <a:latin typeface="Monotype Corsiva" pitchFamily="66" charset="0"/>
            </a:endParaRPr>
          </a:p>
          <a:p>
            <a:pPr marL="82296" indent="0" algn="ctr">
              <a:buNone/>
            </a:pPr>
            <a:r>
              <a:rPr lang="en-US" i="1" dirty="0">
                <a:latin typeface="Monotype Corsiva" pitchFamily="66" charset="0"/>
              </a:rPr>
              <a:t>B.Sc.2015</a:t>
            </a:r>
            <a:endParaRPr lang="en-US" dirty="0">
              <a:latin typeface="Monotype Corsiva" pitchFamily="66" charset="0"/>
            </a:endParaRPr>
          </a:p>
          <a:p>
            <a:pPr marL="82296" indent="0" algn="ctr">
              <a:spcAft>
                <a:spcPts val="1000"/>
              </a:spcAft>
              <a:buNone/>
            </a:pPr>
            <a:r>
              <a:rPr lang="en-US" i="1" dirty="0">
                <a:latin typeface="Monotype Corsiva" pitchFamily="66" charset="0"/>
              </a:rPr>
              <a:t>Master 2022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2819400"/>
            <a:ext cx="7010400" cy="74347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82296" indent="0" algn="ctr">
              <a:lnSpc>
                <a:spcPct val="115000"/>
              </a:lnSpc>
              <a:buNone/>
            </a:pP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Light Emitting Diode (LED)</a:t>
            </a:r>
            <a:endParaRPr lang="ar-IQ" sz="3600" b="1" dirty="0"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368808"/>
            <a:ext cx="2895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15000"/>
              </a:lnSpc>
              <a:defRPr b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600" dirty="0">
                <a:cs typeface="Times New Roman" pitchFamily="18" charset="0"/>
              </a:rPr>
              <a:t>Republic of Iraq</a:t>
            </a:r>
          </a:p>
          <a:p>
            <a:r>
              <a:rPr lang="en-US" sz="1600" dirty="0">
                <a:cs typeface="Times New Roman" pitchFamily="18" charset="0"/>
              </a:rPr>
              <a:t>Ministry of Higher Education </a:t>
            </a:r>
          </a:p>
          <a:p>
            <a:r>
              <a:rPr lang="en-US" sz="1600" dirty="0">
                <a:cs typeface="Times New Roman" pitchFamily="18" charset="0"/>
              </a:rPr>
              <a:t>And Scientific Research</a:t>
            </a:r>
          </a:p>
          <a:p>
            <a:r>
              <a:rPr lang="en-US" sz="1600" dirty="0">
                <a:cs typeface="Times New Roman" pitchFamily="18" charset="0"/>
              </a:rPr>
              <a:t>Mustansiriyah university</a:t>
            </a:r>
            <a:endParaRPr lang="ar-IQ" sz="1600" dirty="0">
              <a:cs typeface="Times New Roman" pitchFamily="18" charset="0"/>
            </a:endParaRPr>
          </a:p>
          <a:p>
            <a:r>
              <a:rPr lang="en-US" sz="1600" dirty="0">
                <a:cs typeface="Times New Roman" pitchFamily="18" charset="0"/>
              </a:rPr>
              <a:t>College of Science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529" y="368809"/>
            <a:ext cx="2837272" cy="150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616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381000"/>
            <a:ext cx="7772400" cy="1066799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Light Emitting Diode (LED)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676400"/>
            <a:ext cx="6934200" cy="4800600"/>
          </a:xfrm>
        </p:spPr>
        <p:txBody>
          <a:bodyPr>
            <a:noAutofit/>
          </a:bodyPr>
          <a:lstStyle/>
          <a:p>
            <a:r>
              <a:rPr lang="en-US" sz="2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 </a:t>
            </a:r>
            <a:r>
              <a:rPr lang="en-US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light emitting </a:t>
            </a:r>
            <a:r>
              <a:rPr lang="en-US" sz="2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diode (LED) </a:t>
            </a:r>
            <a:r>
              <a:rPr lang="en-US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 a two-lead semiconductor light source. It is a p–n junction diode, which emits light when activated. When a suitable voltage is applied to the leads, electrons are able to recombine with electron holes with in the device, releasing energy in the form of photons. This effect is called </a:t>
            </a:r>
            <a:r>
              <a:rPr lang="en-US" sz="2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electroluminescence</a:t>
            </a:r>
            <a:r>
              <a:rPr lang="en-US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and the color of the light (corresponding to the energy of the photon) is determined by the energy band gap of the </a:t>
            </a:r>
            <a:r>
              <a:rPr lang="en-US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semiconductor.</a:t>
            </a:r>
            <a:endParaRPr lang="en-US" sz="2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437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990600" y="304800"/>
            <a:ext cx="7696200" cy="58213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Synopsis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endParaRPr lang="en-US" sz="27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explain the theory and the underlying principle behind the functioning of an LED Brief History:</a:t>
            </a:r>
          </a:p>
          <a:p>
            <a:r>
              <a:rPr lang="en-US" sz="27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first known report of a light-emitting solid-state diode was made in 1907 by the </a:t>
            </a:r>
            <a:r>
              <a:rPr lang="en-US" sz="27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British experimenter H. J. Round</a:t>
            </a: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1920s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Russian Oleg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Vladimirovich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Losev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independently created the first LED, although his research was ignored at that time.</a:t>
            </a:r>
          </a:p>
          <a:p>
            <a:endParaRPr lang="en-US" sz="27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996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533400"/>
            <a:ext cx="7772400" cy="5592763"/>
          </a:xfrm>
        </p:spPr>
        <p:txBody>
          <a:bodyPr>
            <a:normAutofit/>
          </a:bodyPr>
          <a:lstStyle/>
          <a:p>
            <a:r>
              <a:rPr lang="en-US" sz="27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 1972, </a:t>
            </a:r>
            <a:r>
              <a:rPr lang="en-US" sz="27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7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George </a:t>
            </a:r>
            <a:r>
              <a:rPr lang="en-US" sz="27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Craford</a:t>
            </a:r>
            <a:r>
              <a:rPr lang="en-US" sz="27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7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Holonyak's</a:t>
            </a:r>
            <a:r>
              <a:rPr lang="en-US" sz="27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former</a:t>
            </a:r>
            <a:r>
              <a:rPr lang="en-US" sz="27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7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invented the first yellow LED and 10x brighter red and red-orange LED</a:t>
            </a:r>
            <a:r>
              <a:rPr lang="en-US" sz="2700" baseline="-25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7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7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Shuji </a:t>
            </a:r>
            <a:r>
              <a:rPr lang="en-US" sz="27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Nakamura</a:t>
            </a:r>
            <a:r>
              <a:rPr lang="en-US" sz="27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27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Japan demonstrated the first high brightness blue LED based on InGaN. The 2006 Millennium Technology Prize was awarded to Nakamura for his invention.</a:t>
            </a:r>
          </a:p>
          <a:p>
            <a:endParaRPr lang="en-US" sz="27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617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Work Principle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P-N junction emits light when electrical energy is applied to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it.</a:t>
            </a:r>
          </a:p>
          <a:p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The charge carriers recombine in a forward-biased P-N junction as the electrons cross from the N-region and recombine with the holes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P-region.</a:t>
            </a:r>
          </a:p>
        </p:txBody>
      </p:sp>
    </p:spTree>
    <p:extLst>
      <p:ext uri="{BB962C8B-B14F-4D97-AF65-F5344CB8AC3E}">
        <p14:creationId xmlns:p14="http://schemas.microsoft.com/office/powerpoint/2010/main" val="3691821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6800"/>
            <a:ext cx="8229600" cy="4800600"/>
          </a:xfrm>
        </p:spPr>
        <p:txBody>
          <a:bodyPr/>
          <a:lstStyle/>
          <a:p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Free electrons are in the </a:t>
            </a:r>
            <a:r>
              <a:rPr lang="en-US" sz="2700" b="1" u="sng" dirty="0" smtClean="0">
                <a:latin typeface="Times New Roman" pitchFamily="18" charset="0"/>
                <a:cs typeface="Times New Roman" pitchFamily="18" charset="0"/>
              </a:rPr>
              <a:t>conduction band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 of energy levels, while holes are in the </a:t>
            </a:r>
            <a:r>
              <a:rPr lang="en-US" sz="2700" b="1" u="sng" dirty="0" smtClean="0">
                <a:latin typeface="Times New Roman" pitchFamily="18" charset="0"/>
                <a:cs typeface="Times New Roman" pitchFamily="18" charset="0"/>
              </a:rPr>
              <a:t>valence energy band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. Thus the energy level of the holes will be lesser than the energy levels of the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electrons.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some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portion of the energy must be dissipated in order to recombine the electrons and the holes.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This energy is emitted in the form of heat and light.</a:t>
            </a:r>
          </a:p>
          <a:p>
            <a:pPr marL="0" indent="0">
              <a:buNone/>
            </a:pPr>
            <a:endParaRPr lang="en-US" sz="27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12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95400"/>
            <a:ext cx="7086600" cy="37910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066800" y="5257800"/>
            <a:ext cx="739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Fig.(1)The inner workings of an LED, showing circuit (top) and band diagram (bottom)</a:t>
            </a:r>
          </a:p>
        </p:txBody>
      </p:sp>
    </p:spTree>
    <p:extLst>
      <p:ext uri="{BB962C8B-B14F-4D97-AF65-F5344CB8AC3E}">
        <p14:creationId xmlns:p14="http://schemas.microsoft.com/office/powerpoint/2010/main" val="230117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620000" cy="914400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Physics: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8077200" cy="4678363"/>
          </a:xfrm>
        </p:spPr>
        <p:txBody>
          <a:bodyPr>
            <a:normAutofit/>
          </a:bodyPr>
          <a:lstStyle/>
          <a:p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The LED consists of a chip of semiconducting material doped with impurities to create a p-n</a:t>
            </a:r>
            <a:r>
              <a:rPr lang="en-US" sz="2700" dirty="0">
                <a:latin typeface="Times New Roman" pitchFamily="18" charset="0"/>
                <a:cs typeface="Times New Roman" pitchFamily="18" charset="0"/>
                <a:hlinkClick r:id="rId2" tooltip="P-n junction"/>
              </a:rPr>
              <a:t>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junction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ar-IQ" sz="2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current flows easily from the p-side,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the n-side,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but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not in the reverse direction.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Charge</a:t>
            </a:r>
            <a:r>
              <a:rPr lang="ar-IQ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carriers</a:t>
            </a:r>
            <a:r>
              <a:rPr lang="ar-IQ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electrons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 and 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holes</a:t>
            </a:r>
            <a:r>
              <a:rPr lang="ar-IQ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flow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into the junction from electrodes with different voltages. When an electron meets a hole,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electron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falls into a lower energy level and releases energy in the form of a photon.</a:t>
            </a:r>
          </a:p>
          <a:p>
            <a:endParaRPr lang="en-US" sz="2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405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04800"/>
            <a:ext cx="749808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wavelength and color of LED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The wavelength of the light emitted, and thus its color, depends on the </a:t>
            </a:r>
            <a:r>
              <a:rPr lang="en-US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band gap energy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 of the materials forming the </a:t>
            </a:r>
            <a:r>
              <a:rPr lang="en-US" sz="2700" i="1" dirty="0">
                <a:latin typeface="Times New Roman" pitchFamily="18" charset="0"/>
                <a:cs typeface="Times New Roman" pitchFamily="18" charset="0"/>
              </a:rPr>
              <a:t>p-n junction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. In silicon or germanium diodes, the electrons and holes usually recombine by a </a:t>
            </a:r>
            <a:r>
              <a:rPr lang="en-US" sz="2700" i="1" dirty="0">
                <a:latin typeface="Times New Roman" pitchFamily="18" charset="0"/>
                <a:cs typeface="Times New Roman" pitchFamily="18" charset="0"/>
              </a:rPr>
              <a:t>non-</a:t>
            </a:r>
            <a:r>
              <a:rPr lang="en-US" sz="2700" i="1" dirty="0" err="1">
                <a:latin typeface="Times New Roman" pitchFamily="18" charset="0"/>
                <a:cs typeface="Times New Roman" pitchFamily="18" charset="0"/>
              </a:rPr>
              <a:t>radiative</a:t>
            </a:r>
            <a:r>
              <a:rPr lang="en-US" sz="2700" i="1" dirty="0">
                <a:latin typeface="Times New Roman" pitchFamily="18" charset="0"/>
                <a:cs typeface="Times New Roman" pitchFamily="18" charset="0"/>
              </a:rPr>
              <a:t> transition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, which produces no optical emission, because these are </a:t>
            </a:r>
            <a:r>
              <a:rPr lang="en-US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indirect band gap materials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. The materials used for the LED have </a:t>
            </a:r>
            <a:r>
              <a:rPr lang="en-US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direct</a:t>
            </a:r>
            <a:r>
              <a:rPr lang="en-US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 tooltip="Direct band gap"/>
              </a:rPr>
              <a:t> </a:t>
            </a:r>
            <a:r>
              <a:rPr lang="en-US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band</a:t>
            </a:r>
            <a:r>
              <a:rPr lang="en-US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 tooltip="Direct band gap"/>
              </a:rPr>
              <a:t> </a:t>
            </a:r>
            <a:r>
              <a:rPr lang="en-US" sz="27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gap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 with energies corresponding to near-infrared, visible, or near-ultraviolet light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en-US" sz="27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987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8001000" cy="16002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LED development began with infrared and red devices made with 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gallium arsenide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8975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543800" cy="944562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Applications</a:t>
            </a:r>
            <a:r>
              <a:rPr lang="en-US" b="1" u="sng" dirty="0">
                <a:solidFill>
                  <a:srgbClr val="FF0000"/>
                </a:solidFill>
              </a:rPr>
              <a:t>:</a:t>
            </a:r>
            <a:r>
              <a:rPr lang="en-US" dirty="0">
                <a:solidFill>
                  <a:srgbClr val="FF0000"/>
                </a:solidFill>
              </a:rPr>
              <a:t> 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have a lot of applications. Following are few examples.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• Devices, medical applications, clothing, toys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• Remote Controls (TVs, VCRs)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• Lighting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• Indicators and signs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• Optoisolators and optocouplers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• Swimming pool lighting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662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6858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Advantages of using LEDs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143000"/>
            <a:ext cx="80772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7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LEDs produce more light per watt than incandescent bulbs; this is useful in battery powered or energy-saving devices</a:t>
            </a:r>
            <a:r>
              <a:rPr lang="en-US" sz="27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7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LEDs can emit light of an intended color without the use of color </a:t>
            </a:r>
            <a:r>
              <a:rPr lang="en-US" sz="27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filters.</a:t>
            </a:r>
          </a:p>
          <a:p>
            <a:pPr marL="0" indent="0">
              <a:buNone/>
            </a:pP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7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solid package of the LED can be designed to focus its light</a:t>
            </a:r>
            <a:r>
              <a:rPr lang="en-US" sz="27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700" dirty="0">
                <a:latin typeface="Times New Roman" pitchFamily="18" charset="0"/>
                <a:cs typeface="Times New Roman" pitchFamily="18" charset="0"/>
              </a:rPr>
              <a:t>LEDs are ideal for use in applications that are subject to frequent on-off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cycling.</a:t>
            </a:r>
            <a:endParaRPr lang="en-US" sz="2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496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381000"/>
            <a:ext cx="7696200" cy="5745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LEDs, being solid state components, are difficult to damage with external </a:t>
            </a:r>
            <a:r>
              <a:rPr lang="en-US" sz="27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shock.</a:t>
            </a:r>
          </a:p>
          <a:p>
            <a:pPr marL="0" indent="0">
              <a:buNone/>
            </a:pPr>
            <a:r>
              <a:rPr lang="en-US" sz="27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7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LEDs can have a relatively long useful life. </a:t>
            </a:r>
            <a:endParaRPr lang="en-US" sz="27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700" dirty="0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700" dirty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LEDs light up very quickly. </a:t>
            </a:r>
          </a:p>
          <a:p>
            <a:pPr marL="0" indent="0">
              <a:buNone/>
            </a:pPr>
            <a:r>
              <a:rPr lang="en-US" sz="27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LEDs can be very small and are easily populated onto printed circuit boards.</a:t>
            </a:r>
          </a:p>
          <a:p>
            <a:endParaRPr lang="en-US" sz="2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054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696200" cy="79216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Disadvantages: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066800"/>
            <a:ext cx="7848600" cy="498316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LEDs are currently more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expensive.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LED performance largely depends on the ambient temperature of the operating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environment.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LEDs must be supplied with the correct current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LEDs do not approximate a "point source" of light, so they cannot be used in applications needing a highly collimated beam</a:t>
            </a:r>
            <a:r>
              <a:rPr lang="en-US" dirty="0"/>
              <a:t>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428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0319"/>
            <a:ext cx="7818120" cy="665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9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</TotalTime>
  <Words>461</Words>
  <Application>Microsoft Office PowerPoint</Application>
  <PresentationFormat>On-screen Show (4:3)</PresentationFormat>
  <Paragraphs>58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Solstice</vt:lpstr>
      <vt:lpstr>PowerPoint Presentation</vt:lpstr>
      <vt:lpstr>PowerPoint Presentation</vt:lpstr>
      <vt:lpstr>Light Emitting Diode (LED)</vt:lpstr>
      <vt:lpstr>PowerPoint Presentation</vt:lpstr>
      <vt:lpstr>PowerPoint Presentation</vt:lpstr>
      <vt:lpstr>Work Principle </vt:lpstr>
      <vt:lpstr>PowerPoint Presentation</vt:lpstr>
      <vt:lpstr>PowerPoint Presentation</vt:lpstr>
      <vt:lpstr>Physics: </vt:lpstr>
      <vt:lpstr>The wavelength and color of LED</vt:lpstr>
      <vt:lpstr>PowerPoint Presentation</vt:lpstr>
      <vt:lpstr>Applications:  </vt:lpstr>
      <vt:lpstr>Advantages of using LEDs </vt:lpstr>
      <vt:lpstr>PowerPoint Presentation</vt:lpstr>
      <vt:lpstr>Disadvantages: </vt:lpstr>
      <vt:lpstr>PowerPoint Presentation</vt:lpstr>
    </vt:vector>
  </TitlesOfParts>
  <Company>SACC - ANAS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LED: Light Emitting Diode</dc:title>
  <dc:creator>DR.Ahmed Saker</dc:creator>
  <cp:lastModifiedBy>DR.Ahmed Saker</cp:lastModifiedBy>
  <cp:revision>25</cp:revision>
  <dcterms:created xsi:type="dcterms:W3CDTF">2023-08-07T11:22:08Z</dcterms:created>
  <dcterms:modified xsi:type="dcterms:W3CDTF">2023-08-17T00:31:24Z</dcterms:modified>
</cp:coreProperties>
</file>