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83" r:id="rId10"/>
    <p:sldId id="264" r:id="rId11"/>
    <p:sldId id="265" r:id="rId12"/>
    <p:sldId id="284" r:id="rId13"/>
    <p:sldId id="266" r:id="rId14"/>
    <p:sldId id="271" r:id="rId15"/>
    <p:sldId id="272" r:id="rId16"/>
    <p:sldId id="267" r:id="rId17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12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مستطيل مستدير الزوايا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مستطيل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B82C-7CC0-4761-975E-4788E3B422DD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12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3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B6571B-5ED7-47DB-BCE9-89A1126DC59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79E2-E5F0-4D01-87A0-CF81F3B35828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9FAB-4AB2-4248-AD58-56984AD526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91B8D-1FCD-41BC-912E-0FD7BF098D87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4087C-1C7A-4A43-BC5E-92B40EB9125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92DF-402C-40F1-8F07-1A4DE458A9D1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0B9A-8F41-4D2C-B4C4-F8759FE3FED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مستطيل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1A64-8764-4343-8A53-539A0C1E232A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10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34511-F25E-4D0C-9B06-FC70A3DB38C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DF90-37F8-433D-BFDC-71123ED1AAE3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52D8-7053-4FA0-81F6-B0FB9777BA1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5D77-0E35-4361-8E23-66C3083825FC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0364-6746-4E63-8952-13D57FCBF6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9745-D8D7-408A-B9BE-83F83A25848A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F0C9-D329-4409-B0FB-E1A81EF85F4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B796-9B49-4DD1-B65D-A18FEFEEE6A7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727A-A7DD-4A2F-BE33-A81ECB6CE4C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مستطيل مستدير الزوايا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7C0E-2A36-4E71-A0FE-44EA05E466CE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CAC4-EEFE-4816-A61D-8BB5953C43E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8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7E28-D627-445F-8721-3B6F5DC391AB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8D23-C4EB-44BE-B046-8AFE2850CE8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عنصر نائب للعنوان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3D30BD-5B9A-43FD-8712-1C74396BA442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C3CFF49-F4E5-420B-87DE-F1807D0A10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9pPr>
    </p:titleStyle>
    <p:bodyStyle>
      <a:lvl1pPr marL="273050" indent="-273050" algn="r" rtl="1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r" rtl="1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r" rtl="1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دكتور وائل منذر </a:t>
            </a:r>
          </a:p>
          <a:p>
            <a:r>
              <a:rPr lang="ar-IQ" dirty="0" smtClean="0"/>
              <a:t>المدخل لدراسة القانون</a:t>
            </a:r>
          </a:p>
          <a:p>
            <a:endParaRPr lang="ar-SA" dirty="0" smtClean="0"/>
          </a:p>
        </p:txBody>
      </p:sp>
      <p:sp>
        <p:nvSpPr>
          <p:cNvPr id="13314" name="عنوان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ar-SA" b="1" smtClean="0"/>
              <a:t>تفسير القواعد القانونية والغاؤها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2530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424862" cy="5076825"/>
          </a:xfrm>
        </p:spPr>
        <p:txBody>
          <a:bodyPr/>
          <a:lstStyle/>
          <a:p>
            <a:r>
              <a:rPr lang="ar-SA" sz="3300" b="1" smtClean="0">
                <a:solidFill>
                  <a:srgbClr val="C00000"/>
                </a:solidFill>
              </a:rPr>
              <a:t>الوسائل المتبعة لمعرفة ارادة المشرع</a:t>
            </a:r>
          </a:p>
          <a:p>
            <a:r>
              <a:rPr lang="ar-SA" sz="3300" b="1" u="sng" smtClean="0">
                <a:solidFill>
                  <a:srgbClr val="7030A0"/>
                </a:solidFill>
              </a:rPr>
              <a:t>1- معرفة ارادة المشرع الحقيقية</a:t>
            </a:r>
          </a:p>
          <a:p>
            <a:r>
              <a:rPr lang="ar-SA" sz="3300" b="1" smtClean="0"/>
              <a:t>أ- الاعمال التحضيرية</a:t>
            </a:r>
            <a:r>
              <a:rPr lang="ar-SA" sz="3300" smtClean="0"/>
              <a:t>: </a:t>
            </a:r>
            <a:r>
              <a:rPr lang="ar-SA" sz="3300" b="1" smtClean="0">
                <a:solidFill>
                  <a:srgbClr val="0070C0"/>
                </a:solidFill>
              </a:rPr>
              <a:t>مثل مذكرات تفسيرية او مناقشات المجالس التشريعية ومحاضر الجلسات</a:t>
            </a:r>
          </a:p>
          <a:p>
            <a:r>
              <a:rPr lang="ar-SA" sz="3300" b="1" smtClean="0"/>
              <a:t>ب- المصادر التاريخية: </a:t>
            </a:r>
            <a:r>
              <a:rPr lang="ar-SA" sz="3300" b="1" smtClean="0">
                <a:solidFill>
                  <a:srgbClr val="C00000"/>
                </a:solidFill>
              </a:rPr>
              <a:t>أي الرجوع للأصول القانونية التي استمدت منها القواعد القانونية، </a:t>
            </a:r>
          </a:p>
          <a:p>
            <a:r>
              <a:rPr lang="ar-SA" sz="3300" b="1" smtClean="0"/>
              <a:t>فمثلا الرجوع للقانون الانجليزي لمعرفة وفهم مضمون نص قانوني ما او الى الشريعة الاسلامية</a:t>
            </a:r>
          </a:p>
          <a:p>
            <a:endParaRPr lang="ar-SA" sz="3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3554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149850"/>
          </a:xfrm>
        </p:spPr>
        <p:txBody>
          <a:bodyPr/>
          <a:lstStyle/>
          <a:p>
            <a:r>
              <a:rPr lang="ar-SA" sz="3300" b="1" smtClean="0">
                <a:solidFill>
                  <a:srgbClr val="C00000"/>
                </a:solidFill>
              </a:rPr>
              <a:t>ج- الحكمة من التشريع</a:t>
            </a:r>
            <a:r>
              <a:rPr lang="ar-SA" sz="3300" smtClean="0"/>
              <a:t>: </a:t>
            </a:r>
            <a:r>
              <a:rPr lang="ar-SA" sz="3300" b="1" smtClean="0"/>
              <a:t>أي البحث على غاية المشرع من وضع القاعدة القانونية وما هي المصلحة المراد تحقيقها من خلاله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مثال الليل يعتبر ظرف مشدد في عقاب جريمة السرقة</a:t>
            </a:r>
          </a:p>
          <a:p>
            <a:r>
              <a:rPr lang="ar-SA" sz="3300" b="1" smtClean="0"/>
              <a:t>وله معنيان الاول لغوي يفيد فترة الظلام، والثاني فلكي يفيد الفترة الواقعة بين الغروب والشروق</a:t>
            </a:r>
          </a:p>
          <a:p>
            <a:r>
              <a:rPr lang="ar-SA" sz="3300" b="1" smtClean="0">
                <a:solidFill>
                  <a:srgbClr val="00B050"/>
                </a:solidFill>
              </a:rPr>
              <a:t>ولكي نرجح احد المعنيين يجب الرجوع للحكمة من تشديد العقاب، </a:t>
            </a:r>
            <a:r>
              <a:rPr lang="ar-SA" sz="3300" b="1" smtClean="0">
                <a:solidFill>
                  <a:srgbClr val="C00000"/>
                </a:solidFill>
              </a:rPr>
              <a:t>وهي اتخاذ الليل والظلام ساتر مما يسهل ارتكاب السرقة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457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750" y="1447800"/>
            <a:ext cx="8147050" cy="4572000"/>
          </a:xfrm>
        </p:spPr>
        <p:txBody>
          <a:bodyPr/>
          <a:lstStyle/>
          <a:p>
            <a:r>
              <a:rPr lang="ar-SA" sz="3300" b="1" smtClean="0"/>
              <a:t>لذلك يجب ترجيح المعنى اللغوي باعتبار المعنى الذي اتجه اليه قصد المشرع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علما ان معنى الليل في قانون العقوبات الفلسطيني الفترة التي تقع بين غروب الشمس وشروقها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8313" y="1447800"/>
            <a:ext cx="8218487" cy="51498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dirty="0" smtClean="0">
                <a:solidFill>
                  <a:srgbClr val="C00000"/>
                </a:solidFill>
              </a:rPr>
              <a:t>2</a:t>
            </a:r>
            <a:r>
              <a:rPr lang="ar-SA" sz="3000" b="1" u="sng" dirty="0" smtClean="0">
                <a:solidFill>
                  <a:srgbClr val="C00000"/>
                </a:solidFill>
              </a:rPr>
              <a:t>- البحث عن ارادة المشرع المفترضة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dirty="0" smtClean="0">
                <a:solidFill>
                  <a:srgbClr val="7030A0"/>
                </a:solidFill>
              </a:rPr>
              <a:t>أ- الاستنتاج بطريق القياس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dirty="0" smtClean="0"/>
              <a:t>يتمثل في وجود مسألتين احدهما وضع لها المشرع نص يحكمها والاخرى تركها دون نص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dirty="0" smtClean="0"/>
              <a:t>ويجد المفسر بينهما عله مشتركه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dirty="0" smtClean="0">
                <a:solidFill>
                  <a:srgbClr val="7030A0"/>
                </a:solidFill>
              </a:rPr>
              <a:t>مثال(ان عقد التأمين البري يعد عمل تجاري)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u="sng" dirty="0" smtClean="0">
                <a:solidFill>
                  <a:srgbClr val="C00000"/>
                </a:solidFill>
              </a:rPr>
              <a:t>يمكن الاستنتاج بطريق القياس ان عقد التأمين البحري هو كذلك عمل تجاري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u="sng" dirty="0" smtClean="0"/>
              <a:t>بالرغم من عدم النص عليه صراحة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000" b="1" u="sng" dirty="0" smtClean="0">
                <a:solidFill>
                  <a:srgbClr val="C00000"/>
                </a:solidFill>
              </a:rPr>
              <a:t>لاتحاد العله بينهم</a:t>
            </a:r>
            <a:endParaRPr lang="ar-SA" sz="30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6626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076825"/>
          </a:xfrm>
        </p:spPr>
        <p:txBody>
          <a:bodyPr/>
          <a:lstStyle/>
          <a:p>
            <a:r>
              <a:rPr lang="ar-SA" sz="3300" b="1" smtClean="0">
                <a:solidFill>
                  <a:srgbClr val="7030A0"/>
                </a:solidFill>
              </a:rPr>
              <a:t>ب- الاستنتاج من باب اولى</a:t>
            </a:r>
          </a:p>
          <a:p>
            <a:r>
              <a:rPr lang="ar-SA" sz="3300" b="1" smtClean="0"/>
              <a:t>عندما يضع المشرع حكم لموضوع معين وترك موضوع اخر دون حكم على الرغم من </a:t>
            </a:r>
            <a:r>
              <a:rPr lang="ar-SA" sz="3300" b="1" smtClean="0">
                <a:solidFill>
                  <a:srgbClr val="C00000"/>
                </a:solidFill>
              </a:rPr>
              <a:t>ان العله في الموضوع الثاني اقوى من الموضوع الاول.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مثال: منع الولد ان يضرب والديه استنتاجا من باب اولى من قوله سبحان وتعالى( ولا تقل لهما اف ولا تنهرهما</a:t>
            </a:r>
            <a:r>
              <a:rPr lang="ar-SA" sz="3300" smtClean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7650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750" y="1447800"/>
            <a:ext cx="8147050" cy="5149850"/>
          </a:xfrm>
        </p:spPr>
        <p:txBody>
          <a:bodyPr/>
          <a:lstStyle/>
          <a:p>
            <a:r>
              <a:rPr lang="ar-SA" sz="3300" b="1" smtClean="0">
                <a:solidFill>
                  <a:srgbClr val="C00000"/>
                </a:solidFill>
              </a:rPr>
              <a:t>ج- الاستنتاج من مفهوم المخالفة</a:t>
            </a:r>
          </a:p>
          <a:p>
            <a:r>
              <a:rPr lang="ar-SA" sz="3300" b="1" smtClean="0"/>
              <a:t>اعطاء حكم معين لحاله مسكوت عنها </a:t>
            </a:r>
            <a:r>
              <a:rPr lang="ar-SA" sz="3300" b="1" smtClean="0">
                <a:solidFill>
                  <a:srgbClr val="00B050"/>
                </a:solidFill>
              </a:rPr>
              <a:t>عكس الحكم الذي ينص عليه المشرع 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مثال: هلاك الشيء المبيع قبل تسليمه يتحمله البائع</a:t>
            </a:r>
          </a:p>
          <a:p>
            <a:r>
              <a:rPr lang="ar-SA" sz="3300" b="1" smtClean="0"/>
              <a:t>بمفهوم المخالفة هلاك الشيء المبيع بعد تسليمه يتحمله المشتري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8674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8313" y="1447800"/>
            <a:ext cx="8218487" cy="5221288"/>
          </a:xfrm>
        </p:spPr>
        <p:txBody>
          <a:bodyPr/>
          <a:lstStyle/>
          <a:p>
            <a:r>
              <a:rPr lang="ar-SA" sz="3300" b="1" smtClean="0">
                <a:solidFill>
                  <a:srgbClr val="C00000"/>
                </a:solidFill>
              </a:rPr>
              <a:t>2- الاتجاهات الحديثة في التفسير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أ- المدرسة الاجتماعية( التاريخية)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 ترى ان تفسير القانون يجب ان يكون وفق العوامل الاجتماعية والاقتصادية للجماعة التي ادت الى اصدار القانون، </a:t>
            </a:r>
          </a:p>
          <a:p>
            <a:r>
              <a:rPr lang="ar-SA" sz="3300" b="1" smtClean="0"/>
              <a:t>ولا  اهمية لإرادة المشرع الحقيقة او المفترضة وقت وضع النص، </a:t>
            </a:r>
          </a:p>
          <a:p>
            <a:r>
              <a:rPr lang="ar-SA" sz="3300" b="1" smtClean="0"/>
              <a:t>أي يجب ان يكون التفسير </a:t>
            </a:r>
            <a:r>
              <a:rPr lang="ar-SA" sz="3300" b="1" u="sng" smtClean="0"/>
              <a:t>ملبي لحاجيات المجتمع ورغباته </a:t>
            </a:r>
            <a:r>
              <a:rPr lang="ar-SA" sz="3300" b="1" smtClean="0"/>
              <a:t>في الوقت الذي يتم فيه التفسير.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433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850" y="1447800"/>
            <a:ext cx="8362950" cy="4572000"/>
          </a:xfrm>
        </p:spPr>
        <p:txBody>
          <a:bodyPr/>
          <a:lstStyle/>
          <a:p>
            <a:r>
              <a:rPr lang="ar-SA" sz="3300" b="1" smtClean="0"/>
              <a:t>. فالتفسير هو الوسيلة التي بواسطتها نتعرف على معنى القاعدة القانونية،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والإلغاء هو شهادة وفاة القاعدة القانونية بعد أن تكون قد شاخت وأصبحت غير قادرة على تلبية رغبات المجتمع </a:t>
            </a:r>
            <a:r>
              <a:rPr lang="ar-SA" sz="3300" b="1" smtClean="0"/>
              <a:t>فتترك القاعدة الملغاة محلها لقاعدة جديدة تكون أكثر ملائمة لظروف وحاجات المجتمع.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smtClean="0">
                <a:solidFill>
                  <a:srgbClr val="7030A0"/>
                </a:solidFill>
              </a:rPr>
              <a:t>اولا: تفسير القواعد القانونية</a:t>
            </a:r>
          </a:p>
        </p:txBody>
      </p:sp>
      <p:sp>
        <p:nvSpPr>
          <p:cNvPr id="15362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076825"/>
          </a:xfrm>
        </p:spPr>
        <p:txBody>
          <a:bodyPr/>
          <a:lstStyle/>
          <a:p>
            <a:r>
              <a:rPr lang="ar-SA" sz="3300" b="1" smtClean="0"/>
              <a:t>هو </a:t>
            </a:r>
            <a:r>
              <a:rPr lang="ar-SA" sz="3300" b="1" smtClean="0">
                <a:solidFill>
                  <a:srgbClr val="C00000"/>
                </a:solidFill>
              </a:rPr>
              <a:t>توضيح</a:t>
            </a:r>
            <a:r>
              <a:rPr lang="ar-SA" sz="3300" b="1" smtClean="0"/>
              <a:t> ما ابهم من الفاظ النص </a:t>
            </a:r>
            <a:r>
              <a:rPr lang="ar-SA" sz="3300" b="1" smtClean="0">
                <a:solidFill>
                  <a:srgbClr val="C00000"/>
                </a:solidFill>
              </a:rPr>
              <a:t>وتكميل</a:t>
            </a:r>
            <a:r>
              <a:rPr lang="ar-SA" sz="3300" b="1" smtClean="0"/>
              <a:t> ما اختصر من نصوصه </a:t>
            </a:r>
            <a:r>
              <a:rPr lang="ar-SA" sz="3300" b="1" smtClean="0">
                <a:solidFill>
                  <a:srgbClr val="C00000"/>
                </a:solidFill>
              </a:rPr>
              <a:t>وتخريج</a:t>
            </a:r>
            <a:r>
              <a:rPr lang="ar-SA" sz="3300" b="1" smtClean="0"/>
              <a:t> ما نقص من احكامه</a:t>
            </a:r>
            <a:r>
              <a:rPr lang="ar-SA" sz="3300" b="1" smtClean="0">
                <a:solidFill>
                  <a:srgbClr val="C00000"/>
                </a:solidFill>
              </a:rPr>
              <a:t> والتوفيق </a:t>
            </a:r>
            <a:r>
              <a:rPr lang="ar-SA" sz="3300" b="1" smtClean="0"/>
              <a:t>بين اجزائه المتناقضة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أي يعتمد على امرين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الاول: ازالة الغموض والخلاف بين حكم القواعد القانونية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الثاني: اجتهاد في سد الفراغ في القواعد القانونية</a:t>
            </a:r>
          </a:p>
          <a:p>
            <a:r>
              <a:rPr lang="ar-SA" sz="3300" b="1" smtClean="0"/>
              <a:t>والتفسير يشمل التشريع والقواعد الدينية التي ترد في القرآن الكريم والسنه النبوية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امام بالنسبة للقواعد غير المكتوبة فإنها لا تتطلب التفسير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عنوان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74786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rgbClr val="7030A0"/>
                </a:solidFill>
              </a:rPr>
              <a:t/>
            </a:r>
            <a:br>
              <a:rPr lang="ar-IQ" b="1" dirty="0" smtClean="0">
                <a:solidFill>
                  <a:srgbClr val="7030A0"/>
                </a:solidFill>
              </a:rPr>
            </a:br>
            <a:r>
              <a:rPr lang="ar-SA" b="1" dirty="0" smtClean="0">
                <a:solidFill>
                  <a:srgbClr val="7030A0"/>
                </a:solidFill>
              </a:rPr>
              <a:t>انواع التفسير</a:t>
            </a:r>
            <a:br>
              <a:rPr lang="ar-SA" b="1" dirty="0" smtClean="0">
                <a:solidFill>
                  <a:srgbClr val="7030A0"/>
                </a:solidFill>
              </a:rPr>
            </a:br>
            <a:endParaRPr lang="ar-SA" dirty="0" smtClean="0"/>
          </a:p>
        </p:txBody>
      </p:sp>
      <p:sp>
        <p:nvSpPr>
          <p:cNvPr id="16386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850" y="1447800"/>
            <a:ext cx="8496300" cy="5294313"/>
          </a:xfrm>
        </p:spPr>
        <p:txBody>
          <a:bodyPr/>
          <a:lstStyle/>
          <a:p>
            <a:r>
              <a:rPr lang="ar-SA" sz="3300" b="1" dirty="0" smtClean="0"/>
              <a:t>ثمة تفسير يصدر عن المشرع وآخر يصدر عن القاضي ثم عن الفقه.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أولا : التفسير التشريعي :</a:t>
            </a:r>
          </a:p>
          <a:p>
            <a:r>
              <a:rPr lang="ar-SA" sz="3300" dirty="0" smtClean="0"/>
              <a:t> التفسير التشريعي هو </a:t>
            </a:r>
            <a:r>
              <a:rPr lang="ar-SA" sz="3300" b="1" dirty="0" smtClean="0"/>
              <a:t>الذي يقوم به المشرع تفسيرا لقانون سابق، فيه غموض او اتفق على معنى مخالف لما اراده المشرع من النص</a:t>
            </a:r>
            <a:r>
              <a:rPr lang="ar-SA" sz="3300" dirty="0" smtClean="0"/>
              <a:t> </a:t>
            </a:r>
            <a:r>
              <a:rPr lang="ar-SA" sz="3300" b="1" dirty="0" smtClean="0">
                <a:solidFill>
                  <a:srgbClr val="7030A0"/>
                </a:solidFill>
              </a:rPr>
              <a:t>وذلك من خلال قانون مفسر لآخر سابق له،</a:t>
            </a:r>
          </a:p>
          <a:p>
            <a:r>
              <a:rPr lang="ar-SA" sz="3300" b="1" dirty="0" smtClean="0">
                <a:solidFill>
                  <a:srgbClr val="0070C0"/>
                </a:solidFill>
              </a:rPr>
              <a:t>والسلطة التي تملك وضع القواعد القانونية الموضوعية هي المختصة بوضع القواعد التفسيرية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850" y="1447800"/>
            <a:ext cx="8362950" cy="50974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300" b="1" dirty="0">
                <a:solidFill>
                  <a:srgbClr val="0070C0"/>
                </a:solidFill>
              </a:rPr>
              <a:t>مما يترتب عليه ان التفسير يطبق إلى تاريخ نفاذ التشريع السابق دون أن يكون في ذلك مس بمبدأ عدم رجعية القانون. </a:t>
            </a:r>
            <a:r>
              <a:rPr lang="ar-SA" sz="3300" b="1" dirty="0"/>
              <a:t>وعلى الجميع الالتزام </a:t>
            </a:r>
            <a:r>
              <a:rPr lang="ar-SA" sz="3300" b="1" dirty="0" smtClean="0"/>
              <a:t>بالتفسير أي يكون للتفسير قواعد ملزمة</a:t>
            </a:r>
            <a:endParaRPr lang="ar-SA" sz="3300" b="1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300" b="1" u="sng" dirty="0">
                <a:solidFill>
                  <a:srgbClr val="C00000"/>
                </a:solidFill>
              </a:rPr>
              <a:t>ولقد ساد هذا النوع كثيرا فيما مضى قديما</a:t>
            </a:r>
            <a:r>
              <a:rPr lang="ar-SA" sz="3300" b="1" u="sng" dirty="0" smtClean="0">
                <a:solidFill>
                  <a:srgbClr val="C00000"/>
                </a:solidFill>
              </a:rPr>
              <a:t>،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300" dirty="0" smtClean="0"/>
              <a:t> </a:t>
            </a:r>
            <a:r>
              <a:rPr lang="ar-SA" sz="3300" b="1" dirty="0"/>
              <a:t>لكن اليوم مع سيادة مبدأ الفصل بين السلطات انحصرت مهمة المشرع في إصدار </a:t>
            </a:r>
            <a:r>
              <a:rPr lang="ar-SA" sz="3300" b="1" dirty="0" smtClean="0"/>
              <a:t>التشريع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300" dirty="0" smtClean="0"/>
              <a:t> </a:t>
            </a:r>
            <a:r>
              <a:rPr lang="ar-SA" sz="3300" b="1" u="sng" dirty="0">
                <a:solidFill>
                  <a:srgbClr val="7030A0"/>
                </a:solidFill>
              </a:rPr>
              <a:t>وأسندت مهمة تطبيقه وتفسيره إلى القضاء، </a:t>
            </a:r>
            <a:endParaRPr lang="ar-SA" sz="3300" b="1" u="sng" dirty="0" smtClean="0">
              <a:solidFill>
                <a:srgbClr val="7030A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300" b="1" dirty="0" smtClean="0">
                <a:solidFill>
                  <a:srgbClr val="C00000"/>
                </a:solidFill>
              </a:rPr>
              <a:t>في </a:t>
            </a:r>
            <a:r>
              <a:rPr lang="ar-IQ" sz="3300" b="1" dirty="0" smtClean="0">
                <a:solidFill>
                  <a:srgbClr val="C00000"/>
                </a:solidFill>
              </a:rPr>
              <a:t>العراق</a:t>
            </a:r>
            <a:r>
              <a:rPr lang="ar-SA" sz="3300" b="1" dirty="0" smtClean="0">
                <a:solidFill>
                  <a:srgbClr val="C00000"/>
                </a:solidFill>
              </a:rPr>
              <a:t> المحكمة ال</a:t>
            </a:r>
            <a:r>
              <a:rPr lang="ar-IQ" sz="3300" b="1" dirty="0" smtClean="0">
                <a:solidFill>
                  <a:srgbClr val="C00000"/>
                </a:solidFill>
              </a:rPr>
              <a:t>اتحادية العليا</a:t>
            </a:r>
            <a:r>
              <a:rPr lang="ar-SA" sz="3300" b="1" dirty="0" smtClean="0">
                <a:solidFill>
                  <a:srgbClr val="C00000"/>
                </a:solidFill>
              </a:rPr>
              <a:t> المختصة بتفسير ال</a:t>
            </a:r>
            <a:r>
              <a:rPr lang="ar-IQ" sz="3300" b="1" dirty="0" smtClean="0">
                <a:solidFill>
                  <a:srgbClr val="C00000"/>
                </a:solidFill>
              </a:rPr>
              <a:t>دستور اما القوانين</a:t>
            </a:r>
            <a:r>
              <a:rPr lang="ar-SA" sz="3300" b="1" dirty="0" smtClean="0">
                <a:solidFill>
                  <a:srgbClr val="C00000"/>
                </a:solidFill>
              </a:rPr>
              <a:t> الصادرة </a:t>
            </a:r>
            <a:r>
              <a:rPr lang="ar-IQ" sz="3300" b="1" dirty="0" smtClean="0">
                <a:solidFill>
                  <a:srgbClr val="C00000"/>
                </a:solidFill>
              </a:rPr>
              <a:t>ع</a:t>
            </a:r>
            <a:r>
              <a:rPr lang="ar-SA" sz="3300" b="1" dirty="0" smtClean="0">
                <a:solidFill>
                  <a:srgbClr val="C00000"/>
                </a:solidFill>
              </a:rPr>
              <a:t>ن مجلس </a:t>
            </a:r>
            <a:r>
              <a:rPr lang="ar-IQ" sz="3300" b="1" dirty="0" smtClean="0">
                <a:solidFill>
                  <a:srgbClr val="C00000"/>
                </a:solidFill>
              </a:rPr>
              <a:t>النواب فيفسها مجلس شورى الدولة</a:t>
            </a:r>
            <a:r>
              <a:rPr lang="ar-SA" sz="3300" b="1" dirty="0" smtClean="0">
                <a:solidFill>
                  <a:srgbClr val="C00000"/>
                </a:solidFill>
              </a:rPr>
              <a:t> </a:t>
            </a:r>
            <a:r>
              <a:rPr lang="ar-IQ" sz="3300" b="1" dirty="0" smtClean="0">
                <a:solidFill>
                  <a:srgbClr val="C00000"/>
                </a:solidFill>
              </a:rPr>
              <a:t>اما</a:t>
            </a:r>
            <a:r>
              <a:rPr lang="ar-SA" sz="3300" b="1" dirty="0" smtClean="0">
                <a:solidFill>
                  <a:srgbClr val="C00000"/>
                </a:solidFill>
              </a:rPr>
              <a:t> ال</a:t>
            </a:r>
            <a:r>
              <a:rPr lang="ar-IQ" sz="3300" b="1" dirty="0" smtClean="0">
                <a:solidFill>
                  <a:srgbClr val="C00000"/>
                </a:solidFill>
              </a:rPr>
              <a:t>انظمة</a:t>
            </a:r>
            <a:r>
              <a:rPr lang="ar-SA" sz="3300" b="1" dirty="0" smtClean="0">
                <a:solidFill>
                  <a:srgbClr val="C00000"/>
                </a:solidFill>
              </a:rPr>
              <a:t> الصادرة </a:t>
            </a:r>
            <a:r>
              <a:rPr lang="ar-IQ" sz="3300" b="1" dirty="0" smtClean="0">
                <a:solidFill>
                  <a:srgbClr val="C00000"/>
                </a:solidFill>
              </a:rPr>
              <a:t>ع</a:t>
            </a:r>
            <a:r>
              <a:rPr lang="ar-SA" sz="3300" b="1" dirty="0" smtClean="0">
                <a:solidFill>
                  <a:srgbClr val="C00000"/>
                </a:solidFill>
              </a:rPr>
              <a:t>ن الحكومة </a:t>
            </a:r>
            <a:r>
              <a:rPr lang="ar-IQ" sz="3300" b="1" dirty="0" smtClean="0">
                <a:solidFill>
                  <a:srgbClr val="C00000"/>
                </a:solidFill>
              </a:rPr>
              <a:t>ف</a:t>
            </a:r>
            <a:r>
              <a:rPr lang="ar-SA" sz="3300" b="1" dirty="0" smtClean="0">
                <a:solidFill>
                  <a:srgbClr val="C00000"/>
                </a:solidFill>
              </a:rPr>
              <a:t>يكون لهذه الاخيرة حق التفسير في تلك اللوائح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3300" b="1" dirty="0">
              <a:solidFill>
                <a:srgbClr val="C000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8434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850" y="1447800"/>
            <a:ext cx="8362950" cy="4933950"/>
          </a:xfrm>
        </p:spPr>
        <p:txBody>
          <a:bodyPr/>
          <a:lstStyle/>
          <a:p>
            <a:r>
              <a:rPr lang="ar-SA" sz="3300" b="1" smtClean="0">
                <a:solidFill>
                  <a:srgbClr val="C00000"/>
                </a:solidFill>
              </a:rPr>
              <a:t>ثانيا: التفسير القضائي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التفسير القضائي هو الذي تلجأ إليه المحاكم وهي بصدد النظر في المنازعات قبل إصدار الأحكام، </a:t>
            </a:r>
            <a:r>
              <a:rPr lang="ar-SA" sz="3300" b="1" smtClean="0"/>
              <a:t>مما يجعل التفسير يكون مرتبطا بوقائع كل قضية على حدة وظروفها</a:t>
            </a:r>
          </a:p>
          <a:p>
            <a:r>
              <a:rPr lang="ar-SA" sz="3300" b="1" smtClean="0"/>
              <a:t>أي من اهم مميزاته انه قريب من الواقع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ويختلف عن التفسير التشريعي بانه غير ملزم سواء بالنسبة للمحاكم الاخرى او المحكمة المصدرة للتفسير،</a:t>
            </a:r>
          </a:p>
          <a:p>
            <a:r>
              <a:rPr lang="ar-SA" sz="3300" b="1" smtClean="0"/>
              <a:t> بينما التفسير التشريعي ملزم كما وضحنا.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945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8313" y="1447800"/>
            <a:ext cx="8218487" cy="4933950"/>
          </a:xfrm>
        </p:spPr>
        <p:txBody>
          <a:bodyPr/>
          <a:lstStyle/>
          <a:p>
            <a:r>
              <a:rPr lang="ar-SA" sz="3300" b="1" smtClean="0">
                <a:solidFill>
                  <a:srgbClr val="C00000"/>
                </a:solidFill>
              </a:rPr>
              <a:t>ثالثا: التفسير الفقهي</a:t>
            </a:r>
          </a:p>
          <a:p>
            <a:r>
              <a:rPr lang="ar-SA" sz="3300" b="1" smtClean="0"/>
              <a:t>هو الذي يقوم به رجال الفقه عند دراستهم لظاهرة قانونية من خلال شرحها والتعليق عليها</a:t>
            </a:r>
            <a:r>
              <a:rPr lang="ar-SA" sz="3300" smtClean="0"/>
              <a:t>، 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وإذا كان يغلب على التفسير الفقهي الطابع النظري والتفسير القضائي الطابع العملي </a:t>
            </a:r>
          </a:p>
          <a:p>
            <a:r>
              <a:rPr lang="ar-SA" sz="3300" b="1" smtClean="0"/>
              <a:t>فكل منهما يتوقف على الآخر والواحد يكمل الثاني.</a:t>
            </a:r>
          </a:p>
          <a:p>
            <a:r>
              <a:rPr lang="ar-SA" sz="3300" b="1" smtClean="0"/>
              <a:t>من خلال التعليق على الاحكام القضائية من طرف الفقهاء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353425" cy="5149850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200" b="1" u="sng" dirty="0">
                <a:solidFill>
                  <a:srgbClr val="7030A0"/>
                </a:solidFill>
              </a:rPr>
              <a:t>اتجاهات التفسير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200" b="1" dirty="0" smtClean="0">
                <a:solidFill>
                  <a:srgbClr val="C00000"/>
                </a:solidFill>
              </a:rPr>
              <a:t>تنقسم الى اتجاهين: الاول يعتمد ويتقيد بالنص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200" b="1" dirty="0" smtClean="0"/>
              <a:t>والثاني: يعتمد على تطور القواعد القانونية أي على اسلوب البحث العلمي الحر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200" b="1" dirty="0" smtClean="0">
                <a:solidFill>
                  <a:srgbClr val="7030A0"/>
                </a:solidFill>
              </a:rPr>
              <a:t>اولا: الاتجاه القديم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200" b="1" dirty="0" smtClean="0"/>
              <a:t> </a:t>
            </a:r>
            <a:r>
              <a:rPr lang="ar-SA" sz="3200" b="1" u="sng" dirty="0" smtClean="0"/>
              <a:t>يمثلها مدرسة </a:t>
            </a:r>
            <a:r>
              <a:rPr lang="ar-SA" sz="3200" b="1" u="sng" dirty="0"/>
              <a:t>الشرح على المتون </a:t>
            </a:r>
            <a:r>
              <a:rPr lang="ar-SA" sz="3200" b="1" dirty="0"/>
              <a:t>: ظهرت بفرنسا في القرن التاسع عشر</a:t>
            </a:r>
            <a:r>
              <a:rPr lang="ar-SA" sz="3200" b="1" dirty="0" smtClean="0"/>
              <a:t>، ويتجلى </a:t>
            </a:r>
            <a:r>
              <a:rPr lang="ar-SA" sz="3200" b="1" dirty="0"/>
              <a:t>أسسها فيما يلي 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200" dirty="0"/>
              <a:t>1 </a:t>
            </a:r>
            <a:r>
              <a:rPr lang="ar-SA" sz="3200" b="1" dirty="0">
                <a:solidFill>
                  <a:srgbClr val="7030A0"/>
                </a:solidFill>
              </a:rPr>
              <a:t>– تقديس النصوص التشريعية (النزعة النصية</a:t>
            </a:r>
            <a:r>
              <a:rPr lang="ar-SA" sz="3200" b="1" dirty="0" smtClean="0">
                <a:solidFill>
                  <a:srgbClr val="7030A0"/>
                </a:solidFill>
              </a:rPr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SA" sz="3200" b="1" dirty="0" smtClean="0"/>
              <a:t>اذا لم يعرف المفسر ارادة المشرع فالعيب في المفسر الذي لم يحسن التفسير، والعيب لا يكون في نصوص القانون التي تكون مقدسة وكاملة.</a:t>
            </a:r>
            <a:endParaRPr lang="ar-SA" sz="3200" b="1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3200" b="1" dirty="0" smtClean="0">
              <a:solidFill>
                <a:srgbClr val="C000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1506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076825"/>
          </a:xfrm>
        </p:spPr>
        <p:txBody>
          <a:bodyPr/>
          <a:lstStyle/>
          <a:p>
            <a:r>
              <a:rPr lang="ar-SA" sz="3300" b="1" smtClean="0">
                <a:solidFill>
                  <a:srgbClr val="7030A0"/>
                </a:solidFill>
              </a:rPr>
              <a:t>2 – تغليب قصد المشرع عند تفسير التشريع </a:t>
            </a:r>
            <a:r>
              <a:rPr lang="ar-SA" sz="3300" smtClean="0"/>
              <a:t>: </a:t>
            </a:r>
          </a:p>
          <a:p>
            <a:r>
              <a:rPr lang="ar-SA" sz="3300" b="1" u="sng" smtClean="0">
                <a:solidFill>
                  <a:srgbClr val="C00000"/>
                </a:solidFill>
              </a:rPr>
              <a:t>أي الاهتمام بالدوافع التي ادت للمشرع لإصدار القانون.</a:t>
            </a:r>
          </a:p>
          <a:p>
            <a:r>
              <a:rPr lang="ar-SA" sz="3300" smtClean="0"/>
              <a:t>3 – </a:t>
            </a:r>
            <a:r>
              <a:rPr lang="ar-SA" sz="3300" b="1" smtClean="0">
                <a:solidFill>
                  <a:srgbClr val="7030A0"/>
                </a:solidFill>
              </a:rPr>
              <a:t>احتكار المشرع إنتاج القانون </a:t>
            </a:r>
            <a:r>
              <a:rPr lang="ar-SA" sz="3300" smtClean="0"/>
              <a:t>:</a:t>
            </a:r>
            <a:r>
              <a:rPr lang="ar-SA" sz="3300" b="1" smtClean="0"/>
              <a:t> إلى حد حث القاضي على رفض الدعوى كلما تعذر عليه الوصول إلى قصد المشرع، 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فليس هناك فكر أو عدالة اسمى من فكر وعدالة المشرع.</a:t>
            </a:r>
          </a:p>
          <a:p>
            <a:endParaRPr lang="ar-SA" sz="3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976</TotalTime>
  <Words>875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موازنة</vt:lpstr>
      <vt:lpstr>تفسير القواعد القانونية والغاؤها</vt:lpstr>
      <vt:lpstr>Slide 2</vt:lpstr>
      <vt:lpstr>اولا: تفسير القواعد القانونية</vt:lpstr>
      <vt:lpstr> انواع التفسير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تفسير القواعد القانونية والغاؤها</dc:title>
  <dc:creator>NaZAR</dc:creator>
  <cp:lastModifiedBy>Name</cp:lastModifiedBy>
  <cp:revision>63</cp:revision>
  <dcterms:created xsi:type="dcterms:W3CDTF">2013-11-05T09:03:27Z</dcterms:created>
  <dcterms:modified xsi:type="dcterms:W3CDTF">2017-03-18T06:03:55Z</dcterms:modified>
</cp:coreProperties>
</file>