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0" r:id="rId1"/>
  </p:sldMasterIdLst>
  <p:notesMasterIdLst>
    <p:notesMasterId r:id="rId25"/>
  </p:notesMasterIdLst>
  <p:sldIdLst>
    <p:sldId id="256" r:id="rId2"/>
    <p:sldId id="257" r:id="rId3"/>
    <p:sldId id="258" r:id="rId4"/>
    <p:sldId id="259" r:id="rId5"/>
    <p:sldId id="276" r:id="rId6"/>
    <p:sldId id="277" r:id="rId7"/>
    <p:sldId id="278" r:id="rId8"/>
    <p:sldId id="260" r:id="rId9"/>
    <p:sldId id="261" r:id="rId10"/>
    <p:sldId id="262" r:id="rId11"/>
    <p:sldId id="279" r:id="rId12"/>
    <p:sldId id="263" r:id="rId13"/>
    <p:sldId id="280" r:id="rId14"/>
    <p:sldId id="264" r:id="rId15"/>
    <p:sldId id="265" r:id="rId16"/>
    <p:sldId id="266" r:id="rId17"/>
    <p:sldId id="281" r:id="rId18"/>
    <p:sldId id="282" r:id="rId19"/>
    <p:sldId id="267" r:id="rId20"/>
    <p:sldId id="283" r:id="rId21"/>
    <p:sldId id="284" r:id="rId22"/>
    <p:sldId id="268" r:id="rId23"/>
    <p:sldId id="285"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0"/>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33"/>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3529"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D17E6-56F9-4B8D-83F1-03489E7205BF}" type="datetimeFigureOut">
              <a:rPr lang="en-US" smtClean="0"/>
              <a:pPr/>
              <a:t>3/18/2017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2E44E-5FC9-4AA6-BF48-F7B49F84304A}" type="slidenum">
              <a:rPr lang="en-US" smtClean="0"/>
              <a:pPr/>
              <a:t>‹#›</a:t>
            </a:fld>
            <a:endParaRPr lang="en-US"/>
          </a:p>
        </p:txBody>
      </p:sp>
    </p:spTree>
    <p:extLst>
      <p:ext uri="{BB962C8B-B14F-4D97-AF65-F5344CB8AC3E}">
        <p14:creationId xmlns:p14="http://schemas.microsoft.com/office/powerpoint/2010/main" xmlns="" val="34714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72E44E-5FC9-4AA6-BF48-F7B49F84304A}"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4CFA4-8539-4C2F-A06A-77AAF3699166}" type="datetimeFigureOut">
              <a:rPr lang="ar-SA" smtClean="0"/>
              <a:pPr/>
              <a:t>20/06/1438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2237815-1C9D-45A6-B9FB-CF6319D70DDE}" type="slidenum">
              <a:rPr lang="ar-SA" smtClean="0"/>
              <a:pPr/>
              <a:t>‹#›</a:t>
            </a:fld>
            <a:endParaRPr lang="ar-S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04CFA4-8539-4C2F-A06A-77AAF3699166}" type="datetimeFigureOut">
              <a:rPr lang="ar-SA" smtClean="0"/>
              <a:pPr/>
              <a:t>20/06/1438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2237815-1C9D-45A6-B9FB-CF6319D70DDE}"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med">
    <p:dissolve/>
  </p:transition>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H:\&#1581;&#1602;&#1608;&#1602;%20&#1575;&#1604;&#1573;&#1606;&#1587;&#1575;&#1606;\Relax5.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642910" y="500042"/>
            <a:ext cx="792961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8000" dirty="0" smtClean="0"/>
              <a:t>المدخل لدراسة القانون</a:t>
            </a:r>
            <a:endParaRPr lang="en-US" sz="8000" dirty="0"/>
          </a:p>
        </p:txBody>
      </p:sp>
      <p:pic>
        <p:nvPicPr>
          <p:cNvPr id="3" name="Relax5.mp3">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5"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 calcmode="lin" valueType="num">
                                      <p:cBhvr>
                                        <p:cTn id="9" dur="3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1" dur="3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2" dur="3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0" showWhenStopped="0">
                <p:cTn id="13" repeatCount="indefinite" fill="remove"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357158" y="500042"/>
            <a:ext cx="8429684" cy="2554545"/>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200" b="1" dirty="0" smtClean="0"/>
              <a:t>القاعدة القانونية وقواعد الأخلاق :</a:t>
            </a:r>
            <a:endParaRPr lang="en-US" sz="3200" b="1" dirty="0" smtClean="0"/>
          </a:p>
          <a:p>
            <a:r>
              <a:rPr lang="ar-EG" sz="3200" dirty="0" smtClean="0"/>
              <a:t>  يقصد بالأخلاق مجموعة القواعد التى تهدف إلى بلوغ الفرد درجة الكمال عن طريق حثه على فعل الخير ونهيه عن فعل الشر وأمره بالتزام سلوك معين فى مواجهة نفسه وفى مواجهة غيره .</a:t>
            </a:r>
            <a:endParaRPr lang="en-US" sz="3200" dirty="0"/>
          </a:p>
        </p:txBody>
      </p:sp>
      <p:sp>
        <p:nvSpPr>
          <p:cNvPr id="3" name="مربع نص 2"/>
          <p:cNvSpPr txBox="1"/>
          <p:nvPr/>
        </p:nvSpPr>
        <p:spPr>
          <a:xfrm>
            <a:off x="357158" y="2643182"/>
            <a:ext cx="8429684" cy="2246769"/>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EG" sz="2800" dirty="0" smtClean="0"/>
              <a:t>- </a:t>
            </a:r>
            <a:r>
              <a:rPr lang="ar-EG" sz="2800" b="1" dirty="0" smtClean="0"/>
              <a:t>أوجه الاختلاف:</a:t>
            </a:r>
            <a:r>
              <a:rPr lang="ar-EG" sz="2800" dirty="0" smtClean="0"/>
              <a:t>   </a:t>
            </a:r>
            <a:endParaRPr lang="en-US" sz="2800" dirty="0" smtClean="0"/>
          </a:p>
          <a:p>
            <a:r>
              <a:rPr lang="ar-EG" sz="2800" dirty="0" smtClean="0"/>
              <a:t>أ- </a:t>
            </a:r>
            <a:r>
              <a:rPr lang="ar-EG" sz="2800" b="1" dirty="0" smtClean="0"/>
              <a:t>المصدر</a:t>
            </a:r>
            <a:r>
              <a:rPr lang="ar-EG" sz="2800" dirty="0" smtClean="0"/>
              <a:t>: تتميز القاعدة القانونية بمصادرها العديدة , وهذه المصادر إما رسمية كالتشريع والعرف ......... إلخ </a:t>
            </a:r>
            <a:endParaRPr lang="en-US" sz="2800" dirty="0" smtClean="0"/>
          </a:p>
          <a:p>
            <a:r>
              <a:rPr lang="ar-EG" sz="2800" dirty="0" smtClean="0"/>
              <a:t>بينما تجد القاعدة الأخلاقية مصدرها فى مجموعة المبادىء المتنوعة المستقرة فى ضمير الجماعة . </a:t>
            </a:r>
            <a:endParaRPr lang="en-US" sz="28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par>
                          <p:cTn id="8" fill="hold">
                            <p:stCondLst>
                              <p:cond delay="3000"/>
                            </p:stCondLst>
                            <p:childTnLst>
                              <p:par>
                                <p:cTn id="9" presetID="2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395536" y="332656"/>
            <a:ext cx="8429684" cy="6001643"/>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EG" sz="2400" dirty="0" smtClean="0"/>
              <a:t>ب- </a:t>
            </a:r>
            <a:r>
              <a:rPr lang="ar-EG" sz="2400" b="1" dirty="0" smtClean="0"/>
              <a:t>الغاية</a:t>
            </a:r>
            <a:r>
              <a:rPr lang="ar-EG" sz="2400" dirty="0" smtClean="0"/>
              <a:t>:القاعدة القانونية قاعدة نفعية , بمعنى أنها تهدف إلى تحيق التوازن فى المجتمع بين مصلحة الأفراد والمصلحة العامة فى إطار من المشروعية. </a:t>
            </a:r>
            <a:r>
              <a:rPr lang="ar-EG" sz="2400" b="1" dirty="0" smtClean="0"/>
              <a:t>أما</a:t>
            </a:r>
            <a:r>
              <a:rPr lang="ar-EG" sz="2400" dirty="0" smtClean="0"/>
              <a:t> القاعدة الأخلاقية فإن غايتها مثالية أى أنها ترقى بالفرد الى درجة السمو والمثابة . </a:t>
            </a:r>
            <a:endParaRPr lang="en-US" sz="2400" dirty="0" smtClean="0"/>
          </a:p>
          <a:p>
            <a:r>
              <a:rPr lang="ar-EG" sz="2400" dirty="0" smtClean="0"/>
              <a:t>ج- </a:t>
            </a:r>
            <a:r>
              <a:rPr lang="ar-EG" sz="2400" b="1" dirty="0" smtClean="0"/>
              <a:t>دائرة التنظيم :</a:t>
            </a:r>
            <a:r>
              <a:rPr lang="ar-EG" sz="2400" dirty="0" smtClean="0"/>
              <a:t> الملاحظ أن دائرة الأخلاق أوسع نطاق من دائرة القانون , فقواعد الأخلاق تهتم بتنظيم علاقة الإنسان مع الغير , فضلا عن علاقته مع ذاته , كما أنها تهتم بالنوايا إلى حد كبير , بينما تقتصر دائرة التنظيم بالنسبة للقانون على السلوك الخارجي لفرد كقاعدة عامة , إلا فيما ندر .</a:t>
            </a:r>
            <a:endParaRPr lang="en-US" sz="2400" dirty="0" smtClean="0"/>
          </a:p>
          <a:p>
            <a:r>
              <a:rPr lang="ar-EG" sz="2400" dirty="0" smtClean="0"/>
              <a:t>د- </a:t>
            </a:r>
            <a:r>
              <a:rPr lang="ar-EG" sz="2400" b="1" dirty="0" smtClean="0"/>
              <a:t>الدقة فى الصياغة:</a:t>
            </a:r>
            <a:r>
              <a:rPr lang="ar-EG" sz="2400" dirty="0" smtClean="0"/>
              <a:t>   تمر القاعدة القانونية بمراحل مختلفة حتى تظهر إلى العالم الخارجي , إذ تمر بمراحل الاقتراح فالإعداد والصياغة فالمراجعة ثم الإصدار وكل المراحل السابقة تتم بمعرفة وتحت إشراف متخصصين . </a:t>
            </a:r>
            <a:endParaRPr lang="en-US" sz="2400" dirty="0" smtClean="0"/>
          </a:p>
          <a:p>
            <a:r>
              <a:rPr lang="ar-EG" sz="2400" dirty="0" smtClean="0"/>
              <a:t> أما قواعد الأخلاق فهي تتكون من جماع المبادىء والمثل السائدة فى المجتمع دون المرور بالمراحل السابقة .</a:t>
            </a:r>
            <a:endParaRPr lang="en-US" sz="2400" dirty="0" smtClean="0"/>
          </a:p>
          <a:p>
            <a:r>
              <a:rPr lang="ar-EG" sz="2400" b="1" dirty="0" smtClean="0"/>
              <a:t>هـ- طبيعة الجزاء:  </a:t>
            </a:r>
            <a:r>
              <a:rPr lang="ar-EG" sz="2400" dirty="0" smtClean="0"/>
              <a:t>رغم إتفاق القاعدة القانونية والقاعدة الأخلاقية من حيث إقترانها بجزاء , إلا أنهما يختلفان من حيث طبية الجزاء المترتب على مخالفتها . فجزاء القاعدة القانونية – كما ذكرنا – مادي وحال توقعه السلطة المختصة , فى حين نجد أن جزاء القاعدة الأخلاقية معنوياً ويتمثل فى إستنكار لتصرف المخالف .</a:t>
            </a:r>
            <a:endParaRPr lang="en-US" sz="24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714348" y="357166"/>
            <a:ext cx="7858180" cy="2554545"/>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en-US" sz="3200" dirty="0" smtClean="0"/>
              <a:t> </a:t>
            </a:r>
            <a:r>
              <a:rPr lang="ar-EG" sz="3200" b="1" dirty="0" smtClean="0"/>
              <a:t>القاعدة القانونية وقواعد الدين :</a:t>
            </a:r>
            <a:endParaRPr lang="en-US" sz="3200" b="1" dirty="0" smtClean="0"/>
          </a:p>
          <a:p>
            <a:r>
              <a:rPr lang="ar-EG" sz="3200" dirty="0" smtClean="0"/>
              <a:t>  الدين عبارة عن مجموعة من القواعد المنزلة من عند الله </a:t>
            </a:r>
            <a:r>
              <a:rPr lang="ar-EG" sz="3200" b="1" dirty="0" smtClean="0"/>
              <a:t>عز وجل</a:t>
            </a:r>
            <a:r>
              <a:rPr lang="ar-EG" sz="3200" dirty="0" smtClean="0"/>
              <a:t> بهدف تنظيم علاقة الفرد مع خالقه ومع نفسه ومع غيره من أفراد المجتمع , وتكون مقترنة بجزاء دنيوي وآخرون .</a:t>
            </a:r>
            <a:endParaRPr lang="en-US" sz="3200" dirty="0"/>
          </a:p>
        </p:txBody>
      </p:sp>
      <p:sp>
        <p:nvSpPr>
          <p:cNvPr id="4" name="مربع نص 3"/>
          <p:cNvSpPr txBox="1"/>
          <p:nvPr/>
        </p:nvSpPr>
        <p:spPr>
          <a:xfrm>
            <a:off x="611560" y="3140968"/>
            <a:ext cx="7858180"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2800" dirty="0" smtClean="0"/>
              <a:t>- </a:t>
            </a:r>
            <a:r>
              <a:rPr lang="ar-EG" sz="2800" b="1" dirty="0" smtClean="0"/>
              <a:t>أوجه الاختلاف :</a:t>
            </a:r>
            <a:endParaRPr lang="en-US" sz="2800" dirty="0" smtClean="0"/>
          </a:p>
          <a:p>
            <a:r>
              <a:rPr lang="ar-EG" sz="2800" dirty="0" smtClean="0"/>
              <a:t>أ- </a:t>
            </a:r>
            <a:r>
              <a:rPr lang="ar-EG" sz="2800" b="1" dirty="0" smtClean="0"/>
              <a:t>المصدر</a:t>
            </a:r>
            <a:r>
              <a:rPr lang="ar-EG" sz="2800" dirty="0" smtClean="0"/>
              <a:t>: تختلف القواعد الدينية عن القاعدة القانونية من حيث مصدر أحكامها , فالقاعدة الدينية منزله من عند الله عز وجل , أما القاعدة القانونية فمصدرها البشر ممثلاً فى السلطة التشريعية . </a:t>
            </a:r>
          </a:p>
          <a:p>
            <a:r>
              <a:rPr lang="ar-EG" sz="2800" dirty="0" smtClean="0"/>
              <a:t>ب- </a:t>
            </a:r>
            <a:r>
              <a:rPr lang="ar-EG" sz="2800" b="1" dirty="0" smtClean="0"/>
              <a:t>مجال التنظيم</a:t>
            </a:r>
            <a:r>
              <a:rPr lang="ar-EG" sz="2800" dirty="0" smtClean="0"/>
              <a:t>: فقواعد الدين تتميز بإتساع دائرة العلاقات التى تقوم بتنظيمها , فهي تشمل ثلاث دوائر من العلاقات هى : علاقة الفرد مع ربه , وعلاقة الفرد مع غيره من الأفراد , وعلاقة الفرد مع نفسه . أما القانون فإنه يقتصر على تنظيم علاقة الفرد مع غيره .</a:t>
            </a:r>
            <a:endParaRPr lang="en-US" sz="28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539552" y="836712"/>
            <a:ext cx="7858180" cy="4832092"/>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2800" dirty="0" smtClean="0"/>
              <a:t>ج- </a:t>
            </a:r>
            <a:r>
              <a:rPr lang="ar-EG" sz="2800" b="1" dirty="0" smtClean="0"/>
              <a:t>طبيعة الجزاء</a:t>
            </a:r>
            <a:r>
              <a:rPr lang="ar-EG" sz="2800" dirty="0" smtClean="0"/>
              <a:t>: أن جزاء مخالفة القاعدة الدينية هو جزاء آخروي دائماً , أى ينفذ فى الآخرة , بإستثناء الأنظمة التى تطبق الشريعة الإسلامية والتى تتسم بتوقيع جزاء دنيوي مادي وحال على مخالفي القواعد الدينية كعقوبة قطع يد السارق مثلاً . أما جزاء مخالفة القاعدة القانونية فهو جزاء دنيوي مادي وحال يتم توقيعه أثناء حياة مرتكب المخالفة وبمعرفة السلطة المختصة . </a:t>
            </a:r>
            <a:endParaRPr lang="en-US" sz="2800" dirty="0" smtClean="0"/>
          </a:p>
          <a:p>
            <a:r>
              <a:rPr lang="ar-EG" sz="2800" dirty="0" smtClean="0"/>
              <a:t>د- </a:t>
            </a:r>
            <a:r>
              <a:rPr lang="ar-EG" sz="2800" b="1" dirty="0" smtClean="0"/>
              <a:t>الغاية</a:t>
            </a:r>
            <a:r>
              <a:rPr lang="ar-EG" sz="2800" dirty="0" smtClean="0"/>
              <a:t> :  تهدف قواعد الدين الى إقامة مجتمع مثالي يقوم على لفضيلة والتمسك بمكارم الأخلاق , فهذه القواعد ذات طابع إلهي ومنزلة من عند الله عز وجل . </a:t>
            </a:r>
            <a:endParaRPr lang="en-US" sz="2800" dirty="0" smtClean="0"/>
          </a:p>
          <a:p>
            <a:r>
              <a:rPr lang="ar-EG" sz="2800" dirty="0" smtClean="0"/>
              <a:t>  أما قواعد القانون فهى تهدف إلى تنظيم المجتمع وتحقيق الاستقرار , وإعلان شأن السلطة الحاكمة والحفاظ على هيبتها .</a:t>
            </a:r>
            <a:endParaRPr lang="en-US" sz="28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539552" y="82361"/>
            <a:ext cx="8215370" cy="63709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EG" sz="2800" b="1" dirty="0" smtClean="0">
                <a:solidFill>
                  <a:srgbClr val="FF0000"/>
                </a:solidFill>
              </a:rPr>
              <a:t>ثالثا: تقسيمات قواعد القانون</a:t>
            </a:r>
          </a:p>
          <a:p>
            <a:r>
              <a:rPr lang="ar-EG" sz="2800" b="1" dirty="0" smtClean="0"/>
              <a:t>اولا: قواعد القانون العام ، وقواعد القانون الخاص</a:t>
            </a:r>
          </a:p>
          <a:p>
            <a:r>
              <a:rPr lang="ar-EG" sz="2800" dirty="0" smtClean="0"/>
              <a:t> 1</a:t>
            </a:r>
            <a:r>
              <a:rPr lang="ar-EG" sz="2800" b="1" dirty="0" smtClean="0"/>
              <a:t>) القانون العام : </a:t>
            </a:r>
          </a:p>
          <a:p>
            <a:r>
              <a:rPr lang="ar-EG" sz="2800" dirty="0" smtClean="0"/>
              <a:t>يمكن تعريف القانون العام بأنه مجموعة القواعد الملزمة التى تنظم كيان الدولة والعلاقات التى تكون الدولة طرفاً فيها بإعتبارها صاحبة السيادة. وينقسم الي نوعين:</a:t>
            </a:r>
          </a:p>
          <a:p>
            <a:r>
              <a:rPr lang="ar-EG" sz="2400" b="1" dirty="0" smtClean="0"/>
              <a:t>القانون الدولي العام (العام الخارجي)</a:t>
            </a:r>
            <a:r>
              <a:rPr lang="ar-EG" sz="2400" dirty="0" smtClean="0"/>
              <a:t>:</a:t>
            </a:r>
            <a:endParaRPr lang="en-US" sz="2400" dirty="0" smtClean="0"/>
          </a:p>
          <a:p>
            <a:r>
              <a:rPr lang="ar-EG" sz="2400" dirty="0" smtClean="0"/>
              <a:t>   تتعدد العلاقات بين الدول فى ظل المتغيرات المتلاحقة التى يموج بها العالم فى العصر الحديث , ويضاعف من هذا التعدد ظهور كيانات جديدة على الساحة تسمى بالمنتظمات الدولية كالأمم المتحدة وجامعة الدول العربية ... إلخ </a:t>
            </a:r>
            <a:endParaRPr lang="en-US" sz="2400" dirty="0" smtClean="0"/>
          </a:p>
          <a:p>
            <a:r>
              <a:rPr lang="ar-EG" sz="2400" b="1" dirty="0" smtClean="0"/>
              <a:t>القانون العام الداخلي :</a:t>
            </a:r>
            <a:endParaRPr lang="en-US" sz="2400" b="1" dirty="0" smtClean="0"/>
          </a:p>
          <a:p>
            <a:r>
              <a:rPr lang="ar-EG" sz="2400" dirty="0" smtClean="0"/>
              <a:t> القانون العام الداخلي يضم مجموعة القواعد القانونية التى تنظم كيان الدولة , والعلاقات التى تكون الدولة أو أحد أشخاص القانون العام طرفاً فيها باعتبارها صاحبة سيادة . </a:t>
            </a:r>
            <a:endParaRPr lang="en-US" sz="2400" dirty="0" smtClean="0"/>
          </a:p>
          <a:p>
            <a:r>
              <a:rPr lang="ar-EG" sz="2400" dirty="0" smtClean="0"/>
              <a:t>ويضم القانون العام الداخلي العديد من الفروع مثل القانون الدستوري , القانون الادارى , القانون المالي , والقانون الجنائي . </a:t>
            </a:r>
            <a:endParaRPr lang="en-US" sz="28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3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2"/>
                                        </p:tgtEl>
                                        <p:attrNameLst>
                                          <p:attrName>ppt_x</p:attrName>
                                          <p:attrName>ppt_y</p:attrName>
                                        </p:attrNameLst>
                                      </p:cBhvr>
                                    </p:animMotion>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4071934" y="500042"/>
            <a:ext cx="464347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EG"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القانون الخاص</a:t>
            </a:r>
            <a:endPar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مربع نص 2"/>
          <p:cNvSpPr txBox="1"/>
          <p:nvPr/>
        </p:nvSpPr>
        <p:spPr>
          <a:xfrm>
            <a:off x="357158" y="1714488"/>
            <a:ext cx="8358246" cy="4801314"/>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EG" sz="3600" dirty="0" smtClean="0"/>
              <a:t>هو مجموعة القواعد القانونية التى تنظم العلاقات التى لا تكون الدولة أو أحد أشخاص القانون العام طرفاً فيها بإعتبارها صاحبة السيادة أو العلاقات التى تنشأ بين الأفراد فى المجتمع . وينقسم الي نوعين:</a:t>
            </a:r>
          </a:p>
          <a:p>
            <a:r>
              <a:rPr lang="ar-EG" sz="3600" dirty="0" smtClean="0"/>
              <a:t>القانون الخاص الخارجي، والقانون الخاص الداخلي </a:t>
            </a:r>
            <a:endParaRPr lang="en-US" sz="3600" dirty="0" smtClean="0"/>
          </a:p>
          <a:p>
            <a:endParaRPr lang="ar-EG" dirty="0" smtClean="0"/>
          </a:p>
          <a:p>
            <a:r>
              <a:rPr lang="ar-EG" sz="3600" dirty="0" smtClean="0"/>
              <a:t>ويضم كل منهم الفروع التالية: </a:t>
            </a:r>
            <a:endParaRPr lang="en-US" sz="3600" dirty="0" smtClean="0"/>
          </a:p>
          <a:p>
            <a:pPr lvl="0"/>
            <a:r>
              <a:rPr lang="ar-EG" sz="3600" dirty="0" smtClean="0"/>
              <a:t>القانون المدني ،القانون البحري ، القانون التجاري ،القانون الجوى،  قانون العمل ، القانون الزراعي .</a:t>
            </a:r>
            <a:endParaRPr lang="en-US" sz="36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par>
                          <p:cTn id="8" fill="hold">
                            <p:stCondLst>
                              <p:cond delay="3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ppt_x"/>
                                          </p:val>
                                        </p:tav>
                                        <p:tav tm="100000">
                                          <p:val>
                                            <p:strVal val="#ppt_x"/>
                                          </p:val>
                                        </p:tav>
                                      </p:tavLst>
                                    </p:anim>
                                    <p:anim calcmode="lin" valueType="num">
                                      <p:cBhvr additive="base">
                                        <p:cTn id="12"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357158" y="428604"/>
            <a:ext cx="8286808"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3600" b="1" dirty="0" smtClean="0">
                <a:solidFill>
                  <a:srgbClr val="CC3300"/>
                </a:solidFill>
              </a:rPr>
              <a:t>رابعا: مصادر القاعدة القانونية</a:t>
            </a:r>
            <a:endParaRPr lang="en-US" sz="3600" b="1" dirty="0" smtClean="0">
              <a:solidFill>
                <a:srgbClr val="CC3300"/>
              </a:solidFill>
            </a:endParaRPr>
          </a:p>
        </p:txBody>
      </p:sp>
      <p:sp>
        <p:nvSpPr>
          <p:cNvPr id="5" name="مربع نص 4"/>
          <p:cNvSpPr txBox="1"/>
          <p:nvPr/>
        </p:nvSpPr>
        <p:spPr>
          <a:xfrm>
            <a:off x="357158" y="1857364"/>
            <a:ext cx="8358246" cy="3539430"/>
          </a:xfrm>
          <a:prstGeom prst="rect">
            <a:avLst/>
          </a:prstGeom>
          <a:ln/>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dirty="0" smtClean="0"/>
              <a:t>المصادر الرسمية :</a:t>
            </a:r>
          </a:p>
          <a:p>
            <a:r>
              <a:rPr lang="ar-EG" sz="3200" dirty="0" smtClean="0"/>
              <a:t>التشريع , العرف , مبادىء الشريعة الإسلامية , قواعد العدالة </a:t>
            </a:r>
          </a:p>
          <a:p>
            <a:r>
              <a:rPr lang="ar-EG" sz="3200" dirty="0" smtClean="0"/>
              <a:t>1) </a:t>
            </a:r>
            <a:r>
              <a:rPr lang="ar-EG" sz="3200" b="1" dirty="0" smtClean="0"/>
              <a:t>التشريع </a:t>
            </a:r>
            <a:r>
              <a:rPr lang="ar-EG" sz="3200" dirty="0" smtClean="0"/>
              <a:t>:</a:t>
            </a:r>
            <a:endParaRPr lang="en-US" sz="3200" dirty="0" smtClean="0"/>
          </a:p>
          <a:p>
            <a:r>
              <a:rPr lang="ar-EG" sz="3200" dirty="0" smtClean="0"/>
              <a:t>    يحظى التشريع بأهمية خاصة بين مصادر القانون , إذا يحتل المكانة الأولى من هذه المصادر </a:t>
            </a:r>
            <a:r>
              <a:rPr lang="ar-IQ" sz="3200" dirty="0" smtClean="0"/>
              <a:t>.حيث حددت الفقرة 2 من المادة الاولى من القانون المدني ” فاذا لم يوجد نص يمكن تطبيقه حكمت المحكمة ........“</a:t>
            </a:r>
            <a:endParaRPr lang="en-US" sz="32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2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5" name="مربع نص 4"/>
          <p:cNvSpPr txBox="1"/>
          <p:nvPr/>
        </p:nvSpPr>
        <p:spPr>
          <a:xfrm>
            <a:off x="395536" y="548680"/>
            <a:ext cx="8358246" cy="5509200"/>
          </a:xfrm>
          <a:prstGeom prst="rect">
            <a:avLst/>
          </a:prstGeom>
          <a:ln/>
        </p:spPr>
        <p:style>
          <a:lnRef idx="2">
            <a:schemeClr val="accent5"/>
          </a:lnRef>
          <a:fillRef idx="1">
            <a:schemeClr val="lt1"/>
          </a:fillRef>
          <a:effectRef idx="0">
            <a:schemeClr val="accent5"/>
          </a:effectRef>
          <a:fontRef idx="minor">
            <a:schemeClr val="dk1"/>
          </a:fontRef>
        </p:style>
        <p:txBody>
          <a:bodyPr wrap="square" rtlCol="1">
            <a:spAutoFit/>
          </a:bodyPr>
          <a:lstStyle/>
          <a:p>
            <a:pPr>
              <a:buFontTx/>
              <a:buChar char="-"/>
            </a:pPr>
            <a:r>
              <a:rPr lang="ar-EG" sz="3200" b="1" dirty="0" smtClean="0"/>
              <a:t>أنواع التشريع:</a:t>
            </a:r>
          </a:p>
          <a:p>
            <a:r>
              <a:rPr lang="ar-EG" sz="3200" dirty="0" smtClean="0"/>
              <a:t>أ- </a:t>
            </a:r>
            <a:r>
              <a:rPr lang="ar-EG" sz="3200" b="1" dirty="0" smtClean="0"/>
              <a:t>التشريع الدستوري " الدستور" :</a:t>
            </a:r>
            <a:endParaRPr lang="en-US" sz="3200" b="1" dirty="0" smtClean="0"/>
          </a:p>
          <a:p>
            <a:r>
              <a:rPr lang="ar-EG" sz="3200" dirty="0" smtClean="0"/>
              <a:t>    التشريع الدستوري أو الدستور هو قم</a:t>
            </a:r>
            <a:r>
              <a:rPr lang="ar-IQ" sz="3200" dirty="0" smtClean="0"/>
              <a:t>ة</a:t>
            </a:r>
            <a:r>
              <a:rPr lang="ar-EG" sz="3200" dirty="0" smtClean="0"/>
              <a:t> القواعد القانونية فى الأنظمة القانونية المختلفة ويقصد به مجموعة القواعد الأساسية التى تحدد شكل الدولة , وتضع قواعد الحكم وتنظم السلطات العامة فيها وتقرر الحقوق الأساسية للأفراد , والضمانات الواجبة لهم . </a:t>
            </a:r>
            <a:endParaRPr lang="en-US" sz="3200" dirty="0" smtClean="0"/>
          </a:p>
          <a:p>
            <a:r>
              <a:rPr lang="ar-EG" sz="3200" b="1" dirty="0" smtClean="0"/>
              <a:t>ب)</a:t>
            </a:r>
            <a:r>
              <a:rPr lang="ar-EG" sz="3200" dirty="0" smtClean="0"/>
              <a:t> </a:t>
            </a:r>
            <a:r>
              <a:rPr lang="ar-EG" sz="3200" b="1" dirty="0" smtClean="0"/>
              <a:t>التشريع العادي </a:t>
            </a:r>
            <a:r>
              <a:rPr lang="ar-EG" sz="3200" dirty="0" smtClean="0"/>
              <a:t>:</a:t>
            </a:r>
            <a:endParaRPr lang="en-US" sz="3200" dirty="0" smtClean="0"/>
          </a:p>
          <a:p>
            <a:r>
              <a:rPr lang="ar-EG" sz="3200" dirty="0" smtClean="0"/>
              <a:t>   ويلي التشريع الدستوري من حيث القوة الإلزامية , ويقصد به مجموعة القواعد القانونية التى تضعها السلطة المختصة فى حدود سلطاتها المبينة فى الدستور. </a:t>
            </a:r>
            <a:endParaRPr lang="en-US" sz="32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6000" r="-16000"/>
          </a:stretch>
        </a:blipFill>
        <a:effectLst/>
      </p:bgPr>
    </p:bg>
    <p:spTree>
      <p:nvGrpSpPr>
        <p:cNvPr id="1" name=""/>
        <p:cNvGrpSpPr/>
        <p:nvPr/>
      </p:nvGrpSpPr>
      <p:grpSpPr>
        <a:xfrm>
          <a:off x="0" y="0"/>
          <a:ext cx="0" cy="0"/>
          <a:chOff x="0" y="0"/>
          <a:chExt cx="0" cy="0"/>
        </a:xfrm>
      </p:grpSpPr>
      <p:sp>
        <p:nvSpPr>
          <p:cNvPr id="5" name="مربع نص 4"/>
          <p:cNvSpPr txBox="1"/>
          <p:nvPr/>
        </p:nvSpPr>
        <p:spPr>
          <a:xfrm>
            <a:off x="395536" y="548680"/>
            <a:ext cx="8358246" cy="5509200"/>
          </a:xfrm>
          <a:prstGeom prst="rect">
            <a:avLst/>
          </a:prstGeom>
          <a:ln/>
        </p:spPr>
        <p:style>
          <a:lnRef idx="2">
            <a:schemeClr val="accent5"/>
          </a:lnRef>
          <a:fillRef idx="1">
            <a:schemeClr val="lt1"/>
          </a:fillRef>
          <a:effectRef idx="0">
            <a:schemeClr val="accent5"/>
          </a:effectRef>
          <a:fontRef idx="minor">
            <a:schemeClr val="dk1"/>
          </a:fontRef>
        </p:style>
        <p:txBody>
          <a:bodyPr wrap="square" rtlCol="1">
            <a:spAutoFit/>
          </a:bodyPr>
          <a:lstStyle/>
          <a:p>
            <a:r>
              <a:rPr lang="ar-EG" sz="3200" dirty="0" smtClean="0"/>
              <a:t>وقد جرت العادة على أن يطلق على التشريع العادي لفظ " قانون" بالمعنى الضيق لهذه الكلمة , أى إعتباره وثيقة مدونه تصدر من السلطة التشريعية .</a:t>
            </a:r>
          </a:p>
          <a:p>
            <a:endParaRPr lang="ar-EG" sz="3200" b="1" dirty="0" smtClean="0"/>
          </a:p>
          <a:p>
            <a:r>
              <a:rPr lang="ar-EG" sz="3200" b="1" dirty="0" smtClean="0"/>
              <a:t>ج) التشريع الفرعي (</a:t>
            </a:r>
            <a:r>
              <a:rPr lang="ar-IQ" sz="3200" b="1" dirty="0" smtClean="0"/>
              <a:t>الانظمة و</a:t>
            </a:r>
            <a:r>
              <a:rPr lang="ar-EG" sz="3200" b="1" dirty="0" smtClean="0"/>
              <a:t>اللوائح):</a:t>
            </a:r>
            <a:endParaRPr lang="en-US" sz="3200" b="1" dirty="0" smtClean="0"/>
          </a:p>
          <a:p>
            <a:r>
              <a:rPr lang="ar-EG" sz="3200" dirty="0" smtClean="0"/>
              <a:t>  ويقصد به مجموعة القواعد التى تصدرها السلطة التنفيذية بإعتبارها صاحبة إختصاص أصيل , وال</a:t>
            </a:r>
            <a:r>
              <a:rPr lang="ar-IQ" sz="3200" dirty="0" smtClean="0"/>
              <a:t>انظمة</a:t>
            </a:r>
            <a:r>
              <a:rPr lang="ar-EG" sz="3200" dirty="0" smtClean="0"/>
              <a:t> تلي التشريع العادي من حيث الدرجة أو المرتبة , وبالتالي فلا يجوز ل</a:t>
            </a:r>
            <a:r>
              <a:rPr lang="ar-IQ" sz="3200" dirty="0" smtClean="0"/>
              <a:t>ها</a:t>
            </a:r>
            <a:r>
              <a:rPr lang="ar-EG" sz="3200" dirty="0" smtClean="0"/>
              <a:t> أن تخالف تشريعاً عادياً , ومن أولى تشريعاً دستورياً .</a:t>
            </a:r>
            <a:endParaRPr lang="en-US" sz="3200" dirty="0" smtClean="0"/>
          </a:p>
          <a:p>
            <a:r>
              <a:rPr lang="ar-EG" sz="3200" b="1" dirty="0" smtClean="0"/>
              <a:t> - ويوجد ثلاث أنواع من ال</a:t>
            </a:r>
            <a:r>
              <a:rPr lang="ar-IQ" sz="3200" b="1" dirty="0" smtClean="0"/>
              <a:t>انظمة</a:t>
            </a:r>
            <a:r>
              <a:rPr lang="ar-EG" sz="3200" b="1" dirty="0" smtClean="0"/>
              <a:t> :</a:t>
            </a:r>
            <a:r>
              <a:rPr lang="ar-EG" sz="3200" dirty="0" smtClean="0"/>
              <a:t> ال</a:t>
            </a:r>
            <a:r>
              <a:rPr lang="ar-IQ" sz="3200" dirty="0" smtClean="0"/>
              <a:t>انظمة</a:t>
            </a:r>
            <a:r>
              <a:rPr lang="ar-EG" sz="3200" dirty="0" smtClean="0"/>
              <a:t> التنفيذية ، ال</a:t>
            </a:r>
            <a:r>
              <a:rPr lang="ar-IQ" sz="3200" dirty="0" smtClean="0"/>
              <a:t>انظمة</a:t>
            </a:r>
            <a:r>
              <a:rPr lang="ar-EG" sz="3200" dirty="0" smtClean="0"/>
              <a:t> التنظيمية ، </a:t>
            </a:r>
            <a:r>
              <a:rPr lang="ar-IQ" sz="3200" dirty="0" smtClean="0"/>
              <a:t>انظمة</a:t>
            </a:r>
            <a:r>
              <a:rPr lang="ar-EG" sz="3200" dirty="0" smtClean="0"/>
              <a:t> الضبط </a:t>
            </a:r>
            <a:endParaRPr lang="en-US" sz="32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1979712" y="260648"/>
            <a:ext cx="4929222"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lvl="0" algn="ctr"/>
            <a:r>
              <a:rPr lang="ar-EG"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نفاذ التشريع</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مربع نص 4"/>
          <p:cNvSpPr txBox="1"/>
          <p:nvPr/>
        </p:nvSpPr>
        <p:spPr>
          <a:xfrm>
            <a:off x="179512" y="1196752"/>
            <a:ext cx="8568952" cy="4401205"/>
          </a:xfrm>
          <a:prstGeom prst="rect">
            <a:avLst/>
          </a:prstGeom>
          <a:ln/>
        </p:spPr>
        <p:style>
          <a:lnRef idx="2">
            <a:schemeClr val="accent4"/>
          </a:lnRef>
          <a:fillRef idx="1">
            <a:schemeClr val="lt1"/>
          </a:fillRef>
          <a:effectRef idx="0">
            <a:schemeClr val="accent4"/>
          </a:effectRef>
          <a:fontRef idx="minor">
            <a:schemeClr val="dk1"/>
          </a:fontRef>
        </p:style>
        <p:txBody>
          <a:bodyPr wrap="square" rtlCol="1">
            <a:spAutoFit/>
          </a:bodyPr>
          <a:lstStyle/>
          <a:p>
            <a:r>
              <a:rPr lang="ar-EG" sz="2800" dirty="0" smtClean="0"/>
              <a:t> </a:t>
            </a:r>
            <a:endParaRPr lang="en-US" sz="2800" dirty="0" smtClean="0"/>
          </a:p>
          <a:p>
            <a:r>
              <a:rPr lang="ar-EG" sz="2800" b="1" dirty="0" smtClean="0"/>
              <a:t>الإصدار</a:t>
            </a:r>
            <a:r>
              <a:rPr lang="ar-EG" sz="2800" dirty="0" smtClean="0"/>
              <a:t> :</a:t>
            </a:r>
            <a:endParaRPr lang="en-US" sz="2800" dirty="0" smtClean="0"/>
          </a:p>
          <a:p>
            <a:r>
              <a:rPr lang="ar-EG" sz="2800" dirty="0" smtClean="0"/>
              <a:t>لا يصدر القانون إلا بموافقة رئيس الجمهورية على قرار مجلس الشعب بالموافقة على مشروع القانون , والإصدار هو فى حقيقته أمر من رئيس الجمهورية لجميع سلطات الدولة بإحترام القانون وتنفيذه . </a:t>
            </a:r>
            <a:endParaRPr lang="en-US" sz="2800" dirty="0" smtClean="0"/>
          </a:p>
          <a:p>
            <a:r>
              <a:rPr lang="ar-EG" sz="2800" dirty="0" smtClean="0"/>
              <a:t>فإذا وافق رئيس الجمهورية على القانون دون إعتراض, فإن القانون فى هذه الحالة يصبح موجوداً, ويجب إتخاذ إجراءات نشره ليكون ملزماً للكافة .</a:t>
            </a:r>
            <a:endParaRPr lang="en-US" sz="2800" dirty="0" smtClean="0"/>
          </a:p>
          <a:p>
            <a:r>
              <a:rPr lang="ar-EG" sz="2800" b="1" dirty="0" smtClean="0"/>
              <a:t>نشر القانون</a:t>
            </a:r>
            <a:r>
              <a:rPr lang="ar-EG" sz="2800" dirty="0" smtClean="0"/>
              <a:t> :</a:t>
            </a:r>
            <a:endParaRPr lang="en-US" sz="2800" dirty="0" smtClean="0"/>
          </a:p>
          <a:p>
            <a:r>
              <a:rPr lang="ar-EG" sz="2800" dirty="0" smtClean="0"/>
              <a:t>    أقر الدستور ال</a:t>
            </a:r>
            <a:r>
              <a:rPr lang="ar-IQ" sz="2800" dirty="0" smtClean="0"/>
              <a:t>عراقي</a:t>
            </a:r>
            <a:r>
              <a:rPr lang="ar-EG" sz="2800" dirty="0" smtClean="0"/>
              <a:t> الحالي مبدأ نشر القوانين </a:t>
            </a:r>
            <a:r>
              <a:rPr lang="ar-IQ" sz="2800" dirty="0" smtClean="0"/>
              <a:t>في الجريدة الرسمية وهي جريدة الوقائع العراقية </a:t>
            </a:r>
            <a:endParaRPr lang="en-US" sz="28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14282" y="571480"/>
            <a:ext cx="8572528" cy="3108543"/>
          </a:xfrm>
          <a:prstGeom prst="rect">
            <a:avLst/>
          </a:prstGeom>
          <a:noFill/>
        </p:spPr>
        <p:txBody>
          <a:bodyPr wrap="square" rtlCol="1">
            <a:spAutoFit/>
          </a:bodyPr>
          <a:lstStyle/>
          <a:p>
            <a:pPr algn="ctr"/>
            <a:r>
              <a:rPr lang="ar-EG" sz="3600" dirty="0" smtClean="0">
                <a:solidFill>
                  <a:srgbClr val="FF0000"/>
                </a:solidFill>
                <a:cs typeface="AF_Najed" pitchFamily="2" charset="-78"/>
              </a:rPr>
              <a:t>   </a:t>
            </a:r>
            <a:r>
              <a:rPr lang="ar-SA" sz="6600" b="1" dirty="0" smtClean="0">
                <a:solidFill>
                  <a:srgbClr val="FF0000"/>
                </a:solidFill>
                <a:cs typeface="AF_Najed" pitchFamily="2" charset="-78"/>
              </a:rPr>
              <a:t>تقديم </a:t>
            </a:r>
            <a:r>
              <a:rPr lang="ar-EG" sz="6600" b="1" dirty="0" smtClean="0">
                <a:solidFill>
                  <a:srgbClr val="FF0000"/>
                </a:solidFill>
                <a:cs typeface="AF_Najed" pitchFamily="2" charset="-78"/>
              </a:rPr>
              <a:t> </a:t>
            </a:r>
            <a:endParaRPr lang="ar-SA" sz="3600" b="1" dirty="0" smtClean="0">
              <a:solidFill>
                <a:srgbClr val="FF0000"/>
              </a:solidFill>
              <a:cs typeface="AF_Najed" pitchFamily="2" charset="-78"/>
            </a:endParaRPr>
          </a:p>
          <a:p>
            <a:pPr algn="ctr"/>
            <a:endParaRPr lang="ar-SA" sz="1000" dirty="0" smtClean="0">
              <a:solidFill>
                <a:schemeClr val="accent5">
                  <a:lumMod val="50000"/>
                </a:schemeClr>
              </a:solidFill>
              <a:cs typeface="AF_Najed" pitchFamily="2" charset="-78"/>
            </a:endParaRPr>
          </a:p>
          <a:p>
            <a:pPr algn="ctr"/>
            <a:r>
              <a:rPr lang="ar-EG" sz="4000" dirty="0" smtClean="0">
                <a:solidFill>
                  <a:srgbClr val="002060"/>
                </a:solidFill>
                <a:latin typeface="Arabic Typesetting" pitchFamily="66" charset="-78"/>
                <a:cs typeface="Arabic Typesetting" pitchFamily="66" charset="-78"/>
              </a:rPr>
              <a:t>    </a:t>
            </a:r>
            <a:r>
              <a:rPr lang="ar-IQ" sz="6000" b="1" dirty="0" smtClean="0">
                <a:solidFill>
                  <a:srgbClr val="002060"/>
                </a:solidFill>
                <a:latin typeface="Arabic Typesetting" pitchFamily="66" charset="-78"/>
                <a:cs typeface="Arabic Typesetting" pitchFamily="66" charset="-78"/>
              </a:rPr>
              <a:t>الدكتور</a:t>
            </a:r>
          </a:p>
          <a:p>
            <a:pPr algn="ctr"/>
            <a:r>
              <a:rPr lang="ar-IQ" sz="6000" b="1" dirty="0" smtClean="0">
                <a:solidFill>
                  <a:srgbClr val="002060"/>
                </a:solidFill>
                <a:latin typeface="Arabic Typesetting" pitchFamily="66" charset="-78"/>
                <a:cs typeface="Arabic Typesetting" pitchFamily="66" charset="-78"/>
              </a:rPr>
              <a:t>وائل منذر البياتي</a:t>
            </a:r>
            <a:r>
              <a:rPr lang="ar-SA" sz="4000" b="1" dirty="0" smtClean="0">
                <a:solidFill>
                  <a:srgbClr val="C00000"/>
                </a:solidFill>
                <a:cs typeface="AF_Najed" pitchFamily="2" charset="-78"/>
              </a:rPr>
              <a:t> </a:t>
            </a:r>
            <a:endParaRPr lang="ar-SA" sz="4000" b="1" dirty="0">
              <a:solidFill>
                <a:srgbClr val="C00000"/>
              </a:solidFill>
              <a:cs typeface="AF_Najed"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2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3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3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 dur="3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7" dur="3000"/>
                                        <p:tgtEl>
                                          <p:spTgt spid="2">
                                            <p:txEl>
                                              <p:pRg st="2" end="2"/>
                                            </p:txEl>
                                          </p:spTgt>
                                        </p:tgtEl>
                                      </p:cBhvr>
                                    </p:animEffect>
                                  </p:childTnLst>
                                </p:cTn>
                              </p:par>
                            </p:childTnLst>
                          </p:cTn>
                        </p:par>
                        <p:par>
                          <p:cTn id="18" fill="hold">
                            <p:stCondLst>
                              <p:cond delay="51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3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3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3" dur="3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4" dur="3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1979712" y="260648"/>
            <a:ext cx="4929222"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lvl="0" algn="ctr"/>
            <a:r>
              <a:rPr lang="ar-EG"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تدرج التشريع</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مربع نص 4"/>
          <p:cNvSpPr txBox="1"/>
          <p:nvPr/>
        </p:nvSpPr>
        <p:spPr>
          <a:xfrm>
            <a:off x="179512" y="1196752"/>
            <a:ext cx="8568952" cy="4401205"/>
          </a:xfrm>
          <a:prstGeom prst="rect">
            <a:avLst/>
          </a:prstGeom>
          <a:ln/>
        </p:spPr>
        <p:style>
          <a:lnRef idx="2">
            <a:schemeClr val="accent4"/>
          </a:lnRef>
          <a:fillRef idx="1">
            <a:schemeClr val="lt1"/>
          </a:fillRef>
          <a:effectRef idx="0">
            <a:schemeClr val="accent4"/>
          </a:effectRef>
          <a:fontRef idx="minor">
            <a:schemeClr val="dk1"/>
          </a:fontRef>
        </p:style>
        <p:txBody>
          <a:bodyPr wrap="square" rtlCol="1">
            <a:spAutoFit/>
          </a:bodyPr>
          <a:lstStyle/>
          <a:p>
            <a:r>
              <a:rPr lang="ar-EG" sz="2800" dirty="0" smtClean="0"/>
              <a:t>يقصد بتدرج التشريع بيان مراتبه , وكيف أن تشريعاً أدنى لا يستطيع مخالفة تشريع أعلى .</a:t>
            </a:r>
            <a:endParaRPr lang="en-US" sz="2800" dirty="0" smtClean="0"/>
          </a:p>
          <a:p>
            <a:r>
              <a:rPr lang="ar-EG" sz="2800" dirty="0" smtClean="0"/>
              <a:t>ومعنى ذلك أن التشريعات ليست على درجة واحدة من الأهمية , فالدستور هو التشريع الأسمى بإعتباره التشريع الذى يضع القواعد الأساسية للنظام فى الدولة , ثم يليه فى الأهمية التشريع العادي (القانون) والذى تتولى وضعه السلطة التشريعية وأخيراً يأتى التشريع الفرعي (</a:t>
            </a:r>
            <a:r>
              <a:rPr lang="ar-IQ" sz="2800" dirty="0" smtClean="0"/>
              <a:t>الانظمة / </a:t>
            </a:r>
            <a:r>
              <a:rPr lang="ar-EG" sz="2800" dirty="0" smtClean="0"/>
              <a:t>اللوائح) فى المرتبة الأخيرة .</a:t>
            </a:r>
            <a:endParaRPr lang="en-US" sz="2800" dirty="0" smtClean="0"/>
          </a:p>
          <a:p>
            <a:r>
              <a:rPr lang="ar-EG" sz="2800" dirty="0" smtClean="0"/>
              <a:t>    وتطبيقاً لمبدأ تدرج التشريعات لا يجوز للتشريع العادي أن يخالف التشريع الدستوري بإعتبار أن التشريع الدستوري أعلى مرتبة من التشريع العادي , ولنفس السبب لا يجوز لتشريع فرعى مخالفة تشريع عادى</a:t>
            </a:r>
            <a:endParaRPr lang="en-US" sz="28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1979712" y="260648"/>
            <a:ext cx="4929222"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ctr"/>
            <a:r>
              <a:rPr lang="ar-EG" sz="3200" dirty="0" smtClean="0"/>
              <a:t>إلغاء التشريع</a:t>
            </a:r>
            <a:endParaRPr lang="en-US" sz="3200" dirty="0"/>
          </a:p>
        </p:txBody>
      </p:sp>
      <p:sp>
        <p:nvSpPr>
          <p:cNvPr id="5" name="مربع نص 4"/>
          <p:cNvSpPr txBox="1"/>
          <p:nvPr/>
        </p:nvSpPr>
        <p:spPr>
          <a:xfrm>
            <a:off x="179512" y="1196752"/>
            <a:ext cx="8568952" cy="3539430"/>
          </a:xfrm>
          <a:prstGeom prst="rect">
            <a:avLst/>
          </a:prstGeom>
          <a:ln/>
        </p:spPr>
        <p:style>
          <a:lnRef idx="2">
            <a:schemeClr val="accent4"/>
          </a:lnRef>
          <a:fillRef idx="1">
            <a:schemeClr val="lt1"/>
          </a:fillRef>
          <a:effectRef idx="0">
            <a:schemeClr val="accent4"/>
          </a:effectRef>
          <a:fontRef idx="minor">
            <a:schemeClr val="dk1"/>
          </a:fontRef>
        </p:style>
        <p:txBody>
          <a:bodyPr wrap="square" rtlCol="1">
            <a:spAutoFit/>
          </a:bodyPr>
          <a:lstStyle/>
          <a:p>
            <a:r>
              <a:rPr lang="ar-EG" sz="2800" dirty="0" smtClean="0"/>
              <a:t> يقصد بإلغاء التشريع أو نسخه وقف العمل به نهائياً أو تجريده من القوة الملزمة بالنسبة إلى المستقبل , سواء كان ذلك للإستغناء نهائياً أو كان لإستبدال غيره به.</a:t>
            </a:r>
            <a:endParaRPr lang="en-US" sz="2800" dirty="0" smtClean="0"/>
          </a:p>
          <a:p>
            <a:r>
              <a:rPr lang="ar-EG" sz="2800" dirty="0" smtClean="0"/>
              <a:t>ويعنى ذلك الإلغاء هو إنهاء حياة القانون بالنسبة للمستقبل , ومن ثم يفقد التشريع قوته الملزمة , وبالتالي لا يجوز توقيع جزاء على أى شخص يخالف هذه التشريع الملغى , كما تظل آثار القانون الملغى باقية بالنسبة للماضي .</a:t>
            </a:r>
          </a:p>
          <a:p>
            <a:endParaRPr lang="en-US" sz="28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428596" y="357166"/>
            <a:ext cx="8358246" cy="5509200"/>
          </a:xfrm>
          <a:prstGeom prst="rect">
            <a:avLst/>
          </a:prstGeom>
          <a:ln/>
        </p:spPr>
        <p:style>
          <a:lnRef idx="2">
            <a:schemeClr val="accent6"/>
          </a:lnRef>
          <a:fillRef idx="1">
            <a:schemeClr val="lt1"/>
          </a:fillRef>
          <a:effectRef idx="0">
            <a:schemeClr val="accent6"/>
          </a:effectRef>
          <a:fontRef idx="minor">
            <a:schemeClr val="dk1"/>
          </a:fontRef>
        </p:style>
        <p:txBody>
          <a:bodyPr wrap="square" rtlCol="1">
            <a:spAutoFit/>
          </a:bodyPr>
          <a:lstStyle/>
          <a:p>
            <a:r>
              <a:rPr lang="ar-EG" sz="3200" b="1" dirty="0" smtClean="0"/>
              <a:t>ويمكن إيجاز هذه القواعد فيما يلى :</a:t>
            </a:r>
            <a:endParaRPr lang="en-US" sz="3200" dirty="0" smtClean="0"/>
          </a:p>
          <a:p>
            <a:pPr lvl="0">
              <a:buFont typeface="Arial" pitchFamily="34" charset="0"/>
              <a:buChar char="•"/>
            </a:pPr>
            <a:r>
              <a:rPr lang="ar-EG" sz="3200" dirty="0" smtClean="0"/>
              <a:t>لا يجوز إلغاء التشريع إلا بواسطة تشريع لا حق مماثل له او أقوى منه .</a:t>
            </a:r>
            <a:endParaRPr lang="en-US" sz="3200" dirty="0" smtClean="0"/>
          </a:p>
          <a:p>
            <a:pPr lvl="0">
              <a:buFont typeface="Arial" pitchFamily="34" charset="0"/>
              <a:buChar char="•"/>
            </a:pPr>
            <a:r>
              <a:rPr lang="ar-EG" sz="3200" dirty="0" smtClean="0"/>
              <a:t>لا يجوز إلغاء اللائحة إلا بواسطة لائحة أخرى لاحقة  لها فى تاريخ صدورها أو بمقتضى قانون لاحق .</a:t>
            </a:r>
            <a:endParaRPr lang="en-US" sz="3200" dirty="0" smtClean="0"/>
          </a:p>
          <a:p>
            <a:pPr lvl="0">
              <a:buFont typeface="Arial" pitchFamily="34" charset="0"/>
              <a:buChar char="•"/>
            </a:pPr>
            <a:r>
              <a:rPr lang="ar-EG" sz="3200" dirty="0" smtClean="0"/>
              <a:t>أن سلطة إنشاء التشريع هى التى تملك إلغاءه , فعلى سبيل المثال فإن التشريع العادي (القانون) لا يملك إلغاءه سوى سلطة إصداره أى السلطة التشريعية , وكذلك الأمر بالنسبة للوائح فإن السلطة التنفيذية – كقاعدة عامه – هى التى تملك إلغائها .</a:t>
            </a:r>
            <a:endParaRPr lang="en-US" sz="3200" dirty="0" smtClean="0"/>
          </a:p>
          <a:p>
            <a:pPr lvl="0">
              <a:buFont typeface="Arial" pitchFamily="34" charset="0"/>
              <a:buChar char="•"/>
            </a:pPr>
            <a:r>
              <a:rPr lang="ar-EG" sz="3200" dirty="0" smtClean="0"/>
              <a:t>أن التشريع لا يعتبر ملغياً إذا أهمل تطبيقه لفترة طويلة فالعرف بوجه عام لا يلغى التشريع إلا بصفة جزئية وفى نطاق معين . </a:t>
            </a:r>
            <a:endParaRPr lang="en-US"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428596" y="357166"/>
            <a:ext cx="8358246" cy="6186309"/>
          </a:xfrm>
          <a:prstGeom prst="rect">
            <a:avLst/>
          </a:prstGeom>
          <a:ln/>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ar-EG" sz="3200" b="1" dirty="0" smtClean="0">
                <a:solidFill>
                  <a:srgbClr val="FF0000"/>
                </a:solidFill>
              </a:rPr>
              <a:t>طرق الإلغاء</a:t>
            </a:r>
            <a:endParaRPr lang="en-US" sz="2800" b="1" dirty="0" smtClean="0">
              <a:solidFill>
                <a:srgbClr val="FF0000"/>
              </a:solidFill>
            </a:endParaRPr>
          </a:p>
          <a:p>
            <a:r>
              <a:rPr lang="ar-EG" sz="2800" dirty="0" smtClean="0"/>
              <a:t>1- </a:t>
            </a:r>
            <a:r>
              <a:rPr lang="ar-EG" sz="2800" b="1" dirty="0" smtClean="0"/>
              <a:t>الإلغاء الصريح</a:t>
            </a:r>
            <a:r>
              <a:rPr lang="ar-EG" sz="2800" dirty="0" smtClean="0"/>
              <a:t>: يقصد بالإلغاء الصريح للتشريع أن يصدر المشرع نص جديد يقضى صراحة بإلغاء نص سابق , أو تنتهى مدة سريان التشريع إذا كان محدد لذلك تاريخ معين .</a:t>
            </a:r>
          </a:p>
          <a:p>
            <a:r>
              <a:rPr lang="ar-EG" sz="2800" b="1" dirty="0" smtClean="0"/>
              <a:t>الإلغاء الضمني</a:t>
            </a:r>
            <a:r>
              <a:rPr lang="ar-EG" sz="2800" dirty="0" smtClean="0"/>
              <a:t>:  يقصد بالإلغاء الضمني ذلك الذي لا يتم بصورة صريحة , ويتحقق ذلك بصدور تشريع جديد يتعارض مع التشريع القديم أو يصدر تشريع جديد يقو بتنظيم موضوع معين بطريقة جديدة تختلف عن تنظيم التشريع القديم لنفس الموضوع .</a:t>
            </a:r>
            <a:endParaRPr lang="en-US" sz="2800" dirty="0" smtClean="0"/>
          </a:p>
          <a:p>
            <a:r>
              <a:rPr lang="ar-EG" sz="2800" dirty="0" smtClean="0"/>
              <a:t>وفى ضوء ذلك يتحقق الإلغاء الضمني فى صورتين :</a:t>
            </a:r>
            <a:endParaRPr lang="en-US" sz="2800" dirty="0" smtClean="0"/>
          </a:p>
          <a:p>
            <a:r>
              <a:rPr lang="ar-EG" sz="2800" u="sng" dirty="0" smtClean="0"/>
              <a:t>الأولى</a:t>
            </a:r>
            <a:r>
              <a:rPr lang="ar-EG" sz="2800" dirty="0" smtClean="0"/>
              <a:t>: تعارض التشريع الجديد مع التشريع القديم , وهذا التعارض بين التشريعين إما أن يكون تاماً أو جزئياً .</a:t>
            </a:r>
            <a:endParaRPr lang="en-US" sz="2800" dirty="0" smtClean="0"/>
          </a:p>
          <a:p>
            <a:r>
              <a:rPr lang="ar-EG" sz="2800" u="sng" dirty="0" smtClean="0"/>
              <a:t>الثانية</a:t>
            </a:r>
            <a:r>
              <a:rPr lang="ar-EG" sz="2800" dirty="0" smtClean="0"/>
              <a:t>: إعادة تنظيم الموضوع بصورة جديدة , وتتحقق هذه الصورة من صور الإلغاء الضمني بأن يصدر تشريع جديد يضع تنظيماً جديداً لذات الموضوع. </a:t>
            </a:r>
            <a:endParaRPr lang="en-US" sz="28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714612" y="928670"/>
            <a:ext cx="4161644" cy="1200329"/>
          </a:xfrm>
          <a:prstGeom prst="rect">
            <a:avLst/>
          </a:prstGeom>
          <a:solidFill>
            <a:schemeClr val="accent4">
              <a:lumMod val="60000"/>
              <a:lumOff val="40000"/>
            </a:schemeClr>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7200" b="1" i="0" u="none" strike="noStrike" cap="none" normalizeH="0" baseline="0" dirty="0" smtClean="0">
                <a:ln>
                  <a:noFill/>
                </a:ln>
                <a:solidFill>
                  <a:schemeClr val="tx1"/>
                </a:solidFill>
                <a:effectLst/>
                <a:latin typeface="Arial" pitchFamily="34" charset="0"/>
                <a:ea typeface="Times New Roman" pitchFamily="18" charset="0"/>
                <a:cs typeface="ßæÝíBoutros Modern Kufic" pitchFamily="2" charset="-78"/>
              </a:rPr>
              <a:t>الباب الاول</a:t>
            </a:r>
            <a:endParaRPr kumimoji="0" lang="ar-SA" sz="8800" b="0" i="0" u="none" strike="noStrike" cap="none" normalizeH="0" baseline="0" dirty="0" smtClean="0">
              <a:ln>
                <a:noFill/>
              </a:ln>
              <a:solidFill>
                <a:schemeClr val="tx1"/>
              </a:solidFill>
              <a:effectLst/>
              <a:latin typeface="Arial" pitchFamily="34" charset="0"/>
              <a:cs typeface="ßæÝíBoutros Modern Kufic" pitchFamily="2" charset="-78"/>
            </a:endParaRPr>
          </a:p>
        </p:txBody>
      </p:sp>
      <p:sp>
        <p:nvSpPr>
          <p:cNvPr id="4098" name="Rectangle 2"/>
          <p:cNvSpPr>
            <a:spLocks noChangeArrowheads="1"/>
          </p:cNvSpPr>
          <p:nvPr/>
        </p:nvSpPr>
        <p:spPr bwMode="auto">
          <a:xfrm>
            <a:off x="928726" y="2839989"/>
            <a:ext cx="7715240" cy="1200329"/>
          </a:xfrm>
          <a:prstGeom prst="rect">
            <a:avLst/>
          </a:prstGeom>
          <a:solidFill>
            <a:schemeClr val="accent5">
              <a:lumMod val="60000"/>
              <a:lumOff val="40000"/>
            </a:schemeClr>
          </a:solidFill>
          <a:ln w="76200">
            <a:solidFill>
              <a:schemeClr val="tx1"/>
            </a:solidFill>
            <a:miter lim="800000"/>
            <a:headEnd/>
            <a:tailEnd/>
          </a:ln>
          <a:effectLst>
            <a:outerShdw blurRad="50800" dist="38100" dir="10800000" algn="r" rotWithShape="0">
              <a:prstClr val="black">
                <a:alpha val="40000"/>
              </a:prstClr>
            </a:outerShdw>
          </a:effectLst>
          <a:scene3d>
            <a:camera prst="perspectiveRelaxed"/>
            <a:lightRig rig="threePt" dir="t"/>
          </a:scene3d>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EG" sz="7200" b="1" dirty="0" smtClean="0">
                <a:solidFill>
                  <a:srgbClr val="FF0000"/>
                </a:solidFill>
                <a:latin typeface="Arial" pitchFamily="34" charset="0"/>
                <a:ea typeface="Times New Roman" pitchFamily="18" charset="0"/>
                <a:cs typeface="ßæÝíBoutros Modern Kufic" pitchFamily="2" charset="-78"/>
              </a:rPr>
              <a:t>نظرية القانون</a:t>
            </a:r>
            <a:endParaRPr lang="ar-SA" sz="7200" b="1" dirty="0">
              <a:solidFill>
                <a:srgbClr val="FF0000"/>
              </a:solidFill>
              <a:latin typeface="Arial" pitchFamily="34" charset="0"/>
              <a:ea typeface="Times New Roman" pitchFamily="18" charset="0"/>
              <a:cs typeface="ßæÝíBoutros Modern Kufic"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strips(downLeft)">
                                      <p:cBhvr>
                                        <p:cTn id="7" dur="3000"/>
                                        <p:tgtEl>
                                          <p:spTgt spid="4097"/>
                                        </p:tgtEl>
                                      </p:cBhvr>
                                    </p:animEffect>
                                  </p:childTnLst>
                                </p:cTn>
                              </p:par>
                            </p:childTnLst>
                          </p:cTn>
                        </p:par>
                        <p:par>
                          <p:cTn id="8" fill="hold">
                            <p:stCondLst>
                              <p:cond delay="3000"/>
                            </p:stCondLst>
                            <p:childTnLst>
                              <p:par>
                                <p:cTn id="9" presetID="15" presetClass="entr" presetSubtype="0" fill="hold" grpId="0"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3000" fill="hold"/>
                                        <p:tgtEl>
                                          <p:spTgt spid="4098"/>
                                        </p:tgtEl>
                                        <p:attrNameLst>
                                          <p:attrName>ppt_w</p:attrName>
                                        </p:attrNameLst>
                                      </p:cBhvr>
                                      <p:tavLst>
                                        <p:tav tm="0">
                                          <p:val>
                                            <p:fltVal val="0"/>
                                          </p:val>
                                        </p:tav>
                                        <p:tav tm="100000">
                                          <p:val>
                                            <p:strVal val="#ppt_w"/>
                                          </p:val>
                                        </p:tav>
                                      </p:tavLst>
                                    </p:anim>
                                    <p:anim calcmode="lin" valueType="num">
                                      <p:cBhvr>
                                        <p:cTn id="12" dur="3000" fill="hold"/>
                                        <p:tgtEl>
                                          <p:spTgt spid="4098"/>
                                        </p:tgtEl>
                                        <p:attrNameLst>
                                          <p:attrName>ppt_h</p:attrName>
                                        </p:attrNameLst>
                                      </p:cBhvr>
                                      <p:tavLst>
                                        <p:tav tm="0">
                                          <p:val>
                                            <p:fltVal val="0"/>
                                          </p:val>
                                        </p:tav>
                                        <p:tav tm="100000">
                                          <p:val>
                                            <p:strVal val="#ppt_h"/>
                                          </p:val>
                                        </p:tav>
                                      </p:tavLst>
                                    </p:anim>
                                    <p:anim calcmode="lin" valueType="num">
                                      <p:cBhvr>
                                        <p:cTn id="13" dur="3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467544" y="1340768"/>
            <a:ext cx="8143932" cy="1754326"/>
          </a:xfrm>
          <a:prstGeom prst="rect">
            <a:avLst/>
          </a:prstGeom>
          <a:noFill/>
        </p:spPr>
        <p:txBody>
          <a:bodyPr wrap="square" rtlCol="1">
            <a:spAutoFit/>
          </a:bodyPr>
          <a:lstStyle/>
          <a:p>
            <a:r>
              <a:rPr lang="ar-EG" sz="3600" b="1" dirty="0" smtClean="0"/>
              <a:t>القاعدة القانونية قاعدة عامة مجردة :</a:t>
            </a:r>
          </a:p>
          <a:p>
            <a:r>
              <a:rPr lang="ar-EG" sz="3600" dirty="0" smtClean="0"/>
              <a:t>تعنى عمومية القاعدة العمومية أنها واجبة التطبيق على كل شخص تتوافر فيه جنسية الدولة.</a:t>
            </a:r>
            <a:endParaRPr lang="en-US" sz="3600" dirty="0"/>
          </a:p>
        </p:txBody>
      </p:sp>
      <p:sp>
        <p:nvSpPr>
          <p:cNvPr id="4" name="Rectangle 3"/>
          <p:cNvSpPr/>
          <p:nvPr/>
        </p:nvSpPr>
        <p:spPr>
          <a:xfrm>
            <a:off x="1069094" y="500042"/>
            <a:ext cx="6941324" cy="923330"/>
          </a:xfrm>
          <a:prstGeom prst="rect">
            <a:avLst/>
          </a:prstGeom>
        </p:spPr>
        <p:txBody>
          <a:bodyPr wrap="none">
            <a:spAutoFit/>
          </a:bodyPr>
          <a:lstStyle/>
          <a:p>
            <a:pPr algn="ctr"/>
            <a:r>
              <a:rPr lang="ar-EG" sz="5400" b="1" dirty="0" smtClean="0">
                <a:solidFill>
                  <a:srgbClr val="FF0000"/>
                </a:solidFill>
              </a:rPr>
              <a:t>اولا: </a:t>
            </a:r>
            <a:r>
              <a:rPr lang="ar-EG" sz="5400" dirty="0" smtClean="0">
                <a:solidFill>
                  <a:srgbClr val="FF0000"/>
                </a:solidFill>
              </a:rPr>
              <a:t>خصائص القاعدة القانونية</a:t>
            </a:r>
            <a:endParaRPr lang="ar-EG" sz="5400" dirty="0">
              <a:solidFill>
                <a:srgbClr val="FF0000"/>
              </a:solidFill>
            </a:endParaRPr>
          </a:p>
        </p:txBody>
      </p:sp>
      <p:sp>
        <p:nvSpPr>
          <p:cNvPr id="5" name="مربع نص 2"/>
          <p:cNvSpPr txBox="1"/>
          <p:nvPr/>
        </p:nvSpPr>
        <p:spPr>
          <a:xfrm>
            <a:off x="539552" y="3212976"/>
            <a:ext cx="8143932" cy="3046988"/>
          </a:xfrm>
          <a:prstGeom prst="rect">
            <a:avLst/>
          </a:prstGeom>
          <a:noFill/>
        </p:spPr>
        <p:txBody>
          <a:bodyPr wrap="square" rtlCol="1">
            <a:spAutoFit/>
          </a:bodyPr>
          <a:lstStyle/>
          <a:p>
            <a:r>
              <a:rPr lang="ar-EG" sz="3200" b="1" dirty="0" smtClean="0"/>
              <a:t>القاعدة القانونية تخاطب أشخاصاً محددة:</a:t>
            </a:r>
          </a:p>
          <a:p>
            <a:r>
              <a:rPr lang="ar-EG" sz="3200" dirty="0" smtClean="0"/>
              <a:t>لا يتصور وجود القاعدة القانونية فى مجتمع يقوم على وجود فرد واحد ولكن متى تعدد الأشخاص فى المجتمع أصبح وجود القاعدة القانونية أمر لازماً , فالقاعدة القانونية هى خطاب موجه إلى أشخاص متعددة فى المجتمع , وموضوع الخطاب دائماً تنظيم سلوك هؤلاء الأفراد فى إطار هذا المجتمع .</a:t>
            </a:r>
            <a:endParaRPr lang="en-US"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0" y="260648"/>
            <a:ext cx="8683484" cy="2862322"/>
          </a:xfrm>
          <a:prstGeom prst="rect">
            <a:avLst/>
          </a:prstGeom>
          <a:noFill/>
        </p:spPr>
        <p:txBody>
          <a:bodyPr wrap="square" rtlCol="1">
            <a:spAutoFit/>
          </a:bodyPr>
          <a:lstStyle/>
          <a:p>
            <a:r>
              <a:rPr lang="ar-EG" sz="3600" b="1" dirty="0" smtClean="0"/>
              <a:t>القاعدة القانونية قاعدة ملزمة :</a:t>
            </a:r>
            <a:endParaRPr lang="en-US" sz="3600" b="1" dirty="0" smtClean="0"/>
          </a:p>
          <a:p>
            <a:r>
              <a:rPr lang="ar-EG" sz="3600" dirty="0" smtClean="0"/>
              <a:t>  يشترط فى القاعدة القانونية أن تكون قاعدة ملزمة , بمعنى أن يجبر كل شخص على إحترامها بطبيعة الحال لا تتوافر فى القاعدة القانونية هذه الخاصية أى خاصية الإلزام , إذا كانت مصحوبة بجزاء يرتبه المشرع على مخالفتها.</a:t>
            </a:r>
            <a:endParaRPr lang="en-US" sz="3600" dirty="0" smtClean="0"/>
          </a:p>
        </p:txBody>
      </p:sp>
      <p:sp>
        <p:nvSpPr>
          <p:cNvPr id="5" name="مربع نص 2"/>
          <p:cNvSpPr txBox="1"/>
          <p:nvPr/>
        </p:nvSpPr>
        <p:spPr>
          <a:xfrm>
            <a:off x="539552" y="3212976"/>
            <a:ext cx="8143932" cy="1077218"/>
          </a:xfrm>
          <a:prstGeom prst="rect">
            <a:avLst/>
          </a:prstGeom>
          <a:noFill/>
        </p:spPr>
        <p:txBody>
          <a:bodyPr wrap="square" rtlCol="1">
            <a:spAutoFit/>
          </a:bodyPr>
          <a:lstStyle/>
          <a:p>
            <a:r>
              <a:rPr lang="ar-EG" sz="3200" dirty="0" smtClean="0"/>
              <a:t>ويشترط فى الجزاء أن يكون حالاً و منظماً وصادرا من سلطة مختصة.</a:t>
            </a:r>
            <a:endParaRPr lang="en-US"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0" y="620688"/>
            <a:ext cx="8683484" cy="4524315"/>
          </a:xfrm>
          <a:prstGeom prst="rect">
            <a:avLst/>
          </a:prstGeom>
          <a:noFill/>
        </p:spPr>
        <p:txBody>
          <a:bodyPr wrap="square" rtlCol="1">
            <a:spAutoFit/>
          </a:bodyPr>
          <a:lstStyle/>
          <a:p>
            <a:r>
              <a:rPr lang="ar-EG" sz="3600" b="1" dirty="0" smtClean="0"/>
              <a:t>أنواع الجزاءات القانونية :</a:t>
            </a:r>
          </a:p>
          <a:p>
            <a:r>
              <a:rPr lang="ar-EG" sz="3600" dirty="0" smtClean="0"/>
              <a:t>(1) الجزاء الجنائي :</a:t>
            </a:r>
            <a:endParaRPr lang="en-US" sz="3600" dirty="0" smtClean="0"/>
          </a:p>
          <a:p>
            <a:r>
              <a:rPr lang="ar-EG" sz="3600" dirty="0" smtClean="0"/>
              <a:t>   هو العقوبة التى توقع على الشخص نتيجة مخالفة قاعدة قانونية من قواعد القانون الجنائي , وأن مخالفة هذه القاعدة يعتبر فعلاً مجرماً , أى تعتبر جريمة , كالقتل , والسرقة، ويحقق هذا الجزاء الجنائي فكرة الردع العام , وفكرة الردع الخاص, والتى تعنى معاقبة من إرتكب الفعل المجرم وتوقيع الإيلام عليه حتى يمتنع عن العودة إلى إرتكاب الفعل. </a:t>
            </a:r>
            <a:endParaRPr lang="en-US" sz="36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0" y="620688"/>
            <a:ext cx="8683484" cy="5632311"/>
          </a:xfrm>
          <a:prstGeom prst="rect">
            <a:avLst/>
          </a:prstGeom>
          <a:noFill/>
        </p:spPr>
        <p:txBody>
          <a:bodyPr wrap="square" rtlCol="1">
            <a:spAutoFit/>
          </a:bodyPr>
          <a:lstStyle/>
          <a:p>
            <a:r>
              <a:rPr lang="ar-EG" sz="3600" b="1" dirty="0" smtClean="0"/>
              <a:t>(2) الجزاء المدني :</a:t>
            </a:r>
            <a:endParaRPr lang="en-US" sz="3600" b="1" dirty="0" smtClean="0"/>
          </a:p>
          <a:p>
            <a:r>
              <a:rPr lang="ar-EG" sz="3600" dirty="0" smtClean="0"/>
              <a:t>    يعنى الجزاء المدني أن يقتصر أثر مخالفة القاعدة القانونية على الأشخاص الأطراف فى علاقة من علاقات القانون الخاص مثل البيع ولشركة والشيوع , مثال ذلك تقرير بطلان التصرف , أى إعدام أى أثر لتصرف بحيث يعتبر كأن لم يكن.</a:t>
            </a:r>
          </a:p>
          <a:p>
            <a:r>
              <a:rPr lang="ar-EG" sz="3600" dirty="0" smtClean="0"/>
              <a:t>وتتنوع الجزاءات المدنية وتأخذ عنده صور , وذلك على النحو التالي :</a:t>
            </a:r>
            <a:endParaRPr lang="en-US" sz="3600" dirty="0" smtClean="0"/>
          </a:p>
          <a:p>
            <a:pPr lvl="0"/>
            <a:r>
              <a:rPr lang="ar-EG" sz="3600" dirty="0" smtClean="0"/>
              <a:t>      التنفيذ العيني، الفسخ ، التعويض </a:t>
            </a:r>
            <a:r>
              <a:rPr lang="ar-IQ" sz="3600" dirty="0" smtClean="0"/>
              <a:t>،وقائي ،مباشر</a:t>
            </a:r>
            <a:endParaRPr lang="en-US" sz="3600" dirty="0" smtClean="0"/>
          </a:p>
          <a:p>
            <a:endParaRPr lang="en-US" sz="36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85720" y="571480"/>
            <a:ext cx="8643998" cy="5078313"/>
          </a:xfrm>
          <a:prstGeom prst="rect">
            <a:avLst/>
          </a:prstGeom>
          <a:noFill/>
        </p:spPr>
        <p:txBody>
          <a:bodyPr wrap="square" rtlCol="1">
            <a:spAutoFit/>
          </a:bodyPr>
          <a:lstStyle/>
          <a:p>
            <a:r>
              <a:rPr lang="ar-EG" sz="3600" b="1" dirty="0" smtClean="0"/>
              <a:t>الجزاء الادارى :</a:t>
            </a:r>
            <a:endParaRPr lang="en-US" sz="3600" b="1" dirty="0" smtClean="0"/>
          </a:p>
          <a:p>
            <a:r>
              <a:rPr lang="ar-EG" sz="3600" dirty="0" smtClean="0"/>
              <a:t>   وهو الذي يرتبه المشرع على مخالفة قواعد وأحكام القانون الادارى , مثال ذلك , أن توقع جهة الإدارة جزاء تأديبياً ضد الموظف , بالمخالفة لأحكام القانون كحرمانه من العلاوة أو حرمانه من ميزة عينيه مقرره له , أو تخطيه فى الترقية أو حرمانه من عمله بفصله فيلجأ إلى إلغاء هذا القرار فتزول أثاره , وكذلك الحالة التى يخالف فيها الموظف </a:t>
            </a:r>
            <a:r>
              <a:rPr lang="ar-IQ" sz="3600" dirty="0" smtClean="0"/>
              <a:t>انظمة</a:t>
            </a:r>
            <a:r>
              <a:rPr lang="ar-EG" sz="3600" dirty="0" smtClean="0"/>
              <a:t> العمل , ومخالفة الطالب ل</a:t>
            </a:r>
            <a:r>
              <a:rPr lang="ar-IQ" sz="3600" dirty="0" smtClean="0"/>
              <a:t>لتعليمات</a:t>
            </a:r>
            <a:r>
              <a:rPr lang="ar-EG" sz="3600" dirty="0" smtClean="0"/>
              <a:t> الجامعية.</a:t>
            </a:r>
            <a:endParaRPr lang="ar-SA" sz="40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3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15"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3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3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6" dur="3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8000" contrast="-49000"/>
          </a:blip>
          <a:srcRect/>
          <a:stretch>
            <a:fillRect l="-17000" r="-17000"/>
          </a:stretch>
        </a:blipFill>
        <a:effectLst/>
      </p:bgPr>
    </p:bg>
    <p:spTree>
      <p:nvGrpSpPr>
        <p:cNvPr id="1" name=""/>
        <p:cNvGrpSpPr/>
        <p:nvPr/>
      </p:nvGrpSpPr>
      <p:grpSpPr>
        <a:xfrm>
          <a:off x="0" y="0"/>
          <a:ext cx="0" cy="0"/>
          <a:chOff x="0" y="0"/>
          <a:chExt cx="0" cy="0"/>
        </a:xfrm>
      </p:grpSpPr>
      <p:sp>
        <p:nvSpPr>
          <p:cNvPr id="4" name="مستطيل 3"/>
          <p:cNvSpPr/>
          <p:nvPr/>
        </p:nvSpPr>
        <p:spPr>
          <a:xfrm>
            <a:off x="1334262" y="2060848"/>
            <a:ext cx="6144631" cy="1569660"/>
          </a:xfrm>
          <a:prstGeom prst="rect">
            <a:avLst/>
          </a:prstGeom>
          <a:solidFill>
            <a:srgbClr val="CC3300"/>
          </a:solidFill>
          <a:ln w="57150">
            <a:solidFill>
              <a:schemeClr val="tx1"/>
            </a:solidFill>
          </a:ln>
        </p:spPr>
        <p:txBody>
          <a:bodyPr wrap="square">
            <a:spAutoFit/>
          </a:bodyPr>
          <a:lstStyle/>
          <a:p>
            <a:pPr algn="ctr"/>
            <a:r>
              <a:rPr lang="ar-EG" sz="4800" b="1" dirty="0" smtClean="0">
                <a:latin typeface="Arial" pitchFamily="34" charset="0"/>
                <a:ea typeface="Times New Roman" pitchFamily="18" charset="0"/>
                <a:cs typeface="ßæÝíBoutros Modern Kufic" pitchFamily="2" charset="-78"/>
              </a:rPr>
              <a:t>ثانياً : الفرق بين القواعد الاجتماعية</a:t>
            </a:r>
          </a:p>
          <a:p>
            <a:pPr algn="ctr"/>
            <a:r>
              <a:rPr lang="ar-EG" sz="4800" b="1" dirty="0" smtClean="0">
                <a:latin typeface="Arial" pitchFamily="34" charset="0"/>
                <a:ea typeface="Times New Roman" pitchFamily="18" charset="0"/>
                <a:cs typeface="ßæÝíBoutros Modern Kufic" pitchFamily="2" charset="-78"/>
              </a:rPr>
              <a:t> والقواعد القانونية</a:t>
            </a:r>
            <a:endParaRPr lang="ar-SA" sz="4800" b="1" dirty="0">
              <a:latin typeface="Arial" pitchFamily="34" charset="0"/>
              <a:ea typeface="Times New Roman" pitchFamily="18" charset="0"/>
              <a:cs typeface="ßæÝíBoutros Modern Kufic" pitchFamily="2"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1666</Words>
  <Application>Microsoft Office PowerPoint</Application>
  <PresentationFormat>On-screen Show (4:3)</PresentationFormat>
  <Paragraphs>100</Paragraphs>
  <Slides>23</Slides>
  <Notes>1</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Home User</dc:creator>
  <cp:lastModifiedBy>Name</cp:lastModifiedBy>
  <cp:revision>167</cp:revision>
  <dcterms:created xsi:type="dcterms:W3CDTF">2013-02-22T22:04:51Z</dcterms:created>
  <dcterms:modified xsi:type="dcterms:W3CDTF">2017-03-18T03:52:28Z</dcterms:modified>
</cp:coreProperties>
</file>