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00" r:id="rId1"/>
  </p:sldMasterIdLst>
  <p:notesMasterIdLst>
    <p:notesMasterId r:id="rId24"/>
  </p:notesMasterIdLst>
  <p:sldIdLst>
    <p:sldId id="256" r:id="rId2"/>
    <p:sldId id="257" r:id="rId3"/>
    <p:sldId id="286" r:id="rId4"/>
    <p:sldId id="288" r:id="rId5"/>
    <p:sldId id="289" r:id="rId6"/>
    <p:sldId id="290" r:id="rId7"/>
    <p:sldId id="291" r:id="rId8"/>
    <p:sldId id="270" r:id="rId9"/>
    <p:sldId id="287" r:id="rId10"/>
    <p:sldId id="272" r:id="rId11"/>
    <p:sldId id="292" r:id="rId12"/>
    <p:sldId id="293" r:id="rId13"/>
    <p:sldId id="294" r:id="rId14"/>
    <p:sldId id="295" r:id="rId15"/>
    <p:sldId id="296" r:id="rId16"/>
    <p:sldId id="297" r:id="rId17"/>
    <p:sldId id="299" r:id="rId18"/>
    <p:sldId id="303" r:id="rId19"/>
    <p:sldId id="298" r:id="rId20"/>
    <p:sldId id="300" r:id="rId21"/>
    <p:sldId id="301" r:id="rId22"/>
    <p:sldId id="302"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0"/>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FF33"/>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3529" autoAdjust="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9D17E6-56F9-4B8D-83F1-03489E7205BF}" type="datetimeFigureOut">
              <a:rPr lang="en-US" smtClean="0"/>
              <a:pPr/>
              <a:t>3/18/2017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72E44E-5FC9-4AA6-BF48-F7B49F84304A}" type="slidenum">
              <a:rPr lang="en-US" smtClean="0"/>
              <a:pPr/>
              <a:t>‹#›</a:t>
            </a:fld>
            <a:endParaRPr lang="en-US"/>
          </a:p>
        </p:txBody>
      </p:sp>
    </p:spTree>
    <p:extLst>
      <p:ext uri="{BB962C8B-B14F-4D97-AF65-F5344CB8AC3E}">
        <p14:creationId xmlns="" xmlns:p14="http://schemas.microsoft.com/office/powerpoint/2010/main" val="347144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04CFA4-8539-4C2F-A06A-77AAF3699166}" type="datetimeFigureOut">
              <a:rPr lang="ar-SA" smtClean="0"/>
              <a:pPr/>
              <a:t>20/06/1438</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2237815-1C9D-45A6-B9FB-CF6319D70DDE}"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spd="med">
    <p:dissolve/>
  </p:transition>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H:\&#1581;&#1602;&#1608;&#1602;%20&#1575;&#1604;&#1573;&#1606;&#1587;&#1575;&#1606;\Relax5.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4" name="مربع نص 3"/>
          <p:cNvSpPr txBox="1"/>
          <p:nvPr/>
        </p:nvSpPr>
        <p:spPr>
          <a:xfrm>
            <a:off x="642910" y="500042"/>
            <a:ext cx="792961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z="8000" dirty="0" smtClean="0"/>
              <a:t>المدخل لدراسة القانون</a:t>
            </a:r>
            <a:endParaRPr lang="en-US" sz="8000" dirty="0"/>
          </a:p>
        </p:txBody>
      </p:sp>
      <p:pic>
        <p:nvPicPr>
          <p:cNvPr id="3" name="Relax5.mp3">
            <a:hlinkClick r:id="" action="ppaction://media"/>
          </p:cNvPr>
          <p:cNvPicPr>
            <a:picLocks noRot="1" noChangeAspect="1"/>
          </p:cNvPicPr>
          <p:nvPr>
            <a:audioFile r:link="rId1"/>
          </p:nvPr>
        </p:nvPicPr>
        <p:blipFill>
          <a:blip r:embed="rId4" cstate="print"/>
          <a:stretch>
            <a:fillRect/>
          </a:stretch>
        </p:blipFill>
        <p:spPr>
          <a:xfrm>
            <a:off x="8839200" y="6553200"/>
            <a:ext cx="304800" cy="304800"/>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5"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 calcmode="lin" valueType="num">
                                      <p:cBhvr>
                                        <p:cTn id="9" dur="3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0" dur="3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1" dur="3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2" dur="3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20" showWhenStopped="0">
                <p:cTn id="13" repeatCount="indefinite" fill="remove"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571472" y="857232"/>
            <a:ext cx="8001056"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lvl="0" algn="ct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الحقوق المتفرعة عن حق الملكية</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مربع نص 2"/>
          <p:cNvSpPr txBox="1"/>
          <p:nvPr/>
        </p:nvSpPr>
        <p:spPr>
          <a:xfrm>
            <a:off x="500034" y="1571612"/>
            <a:ext cx="8143932" cy="353943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ar-EG" sz="3200" b="1" dirty="0" smtClean="0"/>
              <a:t>- حق الانتفاع :</a:t>
            </a:r>
            <a:endParaRPr lang="en-US" sz="3200" dirty="0" smtClean="0"/>
          </a:p>
          <a:p>
            <a:r>
              <a:rPr lang="ar-EG" sz="3200" dirty="0" smtClean="0"/>
              <a:t>      حق الانتفاع من الحقوق العينية الأصلية التى تفرع عن حق الملكية , ويقصد به السلطة المباشرة التى يمنحها القانون لشخص على شىء معين تخوله إستعمال هذا الشيء أو إستغلاله مدة معينه , فله حق الحصول على ثماره أو فوائده كأن يبيع محصول الأرض أو بإيجار الشيء للغير خلال مدة الانتفاع .</a:t>
            </a:r>
            <a:endParaRPr lang="en-US" sz="32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childTnLst>
                          </p:cTn>
                        </p:par>
                        <p:par>
                          <p:cTn id="8" fill="hold">
                            <p:stCondLst>
                              <p:cond delay="3000"/>
                            </p:stCondLst>
                            <p:childTnLst>
                              <p:par>
                                <p:cTn id="9" presetID="1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3000" fill="hold"/>
                                        <p:tgtEl>
                                          <p:spTgt spid="3"/>
                                        </p:tgtEl>
                                        <p:attrNameLst>
                                          <p:attrName>ppt_w</p:attrName>
                                        </p:attrNameLst>
                                      </p:cBhvr>
                                      <p:tavLst>
                                        <p:tav tm="0">
                                          <p:val>
                                            <p:fltVal val="0"/>
                                          </p:val>
                                        </p:tav>
                                        <p:tav tm="100000">
                                          <p:val>
                                            <p:strVal val="#ppt_w"/>
                                          </p:val>
                                        </p:tav>
                                      </p:tavLst>
                                    </p:anim>
                                    <p:anim calcmode="lin" valueType="num">
                                      <p:cBhvr>
                                        <p:cTn id="12" dur="3000" fill="hold"/>
                                        <p:tgtEl>
                                          <p:spTgt spid="3"/>
                                        </p:tgtEl>
                                        <p:attrNameLst>
                                          <p:attrName>ppt_h</p:attrName>
                                        </p:attrNameLst>
                                      </p:cBhvr>
                                      <p:tavLst>
                                        <p:tav tm="0">
                                          <p:val>
                                            <p:fltVal val="0"/>
                                          </p:val>
                                        </p:tav>
                                        <p:tav tm="100000">
                                          <p:val>
                                            <p:strVal val="#ppt_h"/>
                                          </p:val>
                                        </p:tav>
                                      </p:tavLst>
                                    </p:anim>
                                    <p:anim calcmode="lin" valueType="num">
                                      <p:cBhvr>
                                        <p:cTn id="13"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500034" y="285728"/>
            <a:ext cx="8001056"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lvl="0" algn="ct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الحقوق المتفرعة عن حق الملكية</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مربع نص 2"/>
          <p:cNvSpPr txBox="1"/>
          <p:nvPr/>
        </p:nvSpPr>
        <p:spPr>
          <a:xfrm>
            <a:off x="428596" y="856357"/>
            <a:ext cx="8143932" cy="550920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ar-EG" sz="3200" b="1" dirty="0" smtClean="0"/>
              <a:t>2- حق الاستعمال : </a:t>
            </a:r>
            <a:r>
              <a:rPr lang="ar-EG" sz="3200" dirty="0" smtClean="0"/>
              <a:t>يخول حق الاستعمال لصاحبه سلطة واحدة هى سلطة إستعمال الشىء و وعلى ذلك إذا كان الشيء أرضاً زراعية فإن حق الاستعمال يحول لصاحبه أن يقوم بزراعتها بنفسه ولكنه لا يستطيع أن يقوم بتأجيرها للغير لأن ليس له سلطة الاستغلال. </a:t>
            </a:r>
            <a:endParaRPr lang="en-US" sz="3200" dirty="0" smtClean="0"/>
          </a:p>
          <a:p>
            <a:r>
              <a:rPr lang="ar-EG" sz="3200" dirty="0" smtClean="0"/>
              <a:t>3- </a:t>
            </a:r>
            <a:r>
              <a:rPr lang="ar-EG" sz="3200" b="1" dirty="0" smtClean="0"/>
              <a:t>حق السكنى: </a:t>
            </a:r>
            <a:r>
              <a:rPr lang="ar-EG" sz="3200" dirty="0" smtClean="0"/>
              <a:t>أنه فى الواقع يتفرغ عن حق الاستعمال , وفى نفس الوقت يجب أن يرد على الأماكن المعدة للسكنى أى العقارات المبنية , فمن له حق الاستعمال على منزل مملوك للغير , فمعنى ذلك أنه له الحق فى سكنى هذا المنزل  فقد دون تأجيره أو التصرف فيه . وينتهى حق الاستعمال وحق السكنى وفقاً لما يتم الاتفاق عليه أو بإنتهاء حياة المنتج بأيهما . </a:t>
            </a:r>
            <a:endParaRPr lang="en-US" sz="32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childTnLst>
                          </p:cTn>
                        </p:par>
                        <p:par>
                          <p:cTn id="8" fill="hold">
                            <p:stCondLst>
                              <p:cond delay="3000"/>
                            </p:stCondLst>
                            <p:childTnLst>
                              <p:par>
                                <p:cTn id="9" presetID="1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3000" fill="hold"/>
                                        <p:tgtEl>
                                          <p:spTgt spid="3"/>
                                        </p:tgtEl>
                                        <p:attrNameLst>
                                          <p:attrName>ppt_w</p:attrName>
                                        </p:attrNameLst>
                                      </p:cBhvr>
                                      <p:tavLst>
                                        <p:tav tm="0">
                                          <p:val>
                                            <p:fltVal val="0"/>
                                          </p:val>
                                        </p:tav>
                                        <p:tav tm="100000">
                                          <p:val>
                                            <p:strVal val="#ppt_w"/>
                                          </p:val>
                                        </p:tav>
                                      </p:tavLst>
                                    </p:anim>
                                    <p:anim calcmode="lin" valueType="num">
                                      <p:cBhvr>
                                        <p:cTn id="12" dur="3000" fill="hold"/>
                                        <p:tgtEl>
                                          <p:spTgt spid="3"/>
                                        </p:tgtEl>
                                        <p:attrNameLst>
                                          <p:attrName>ppt_h</p:attrName>
                                        </p:attrNameLst>
                                      </p:cBhvr>
                                      <p:tavLst>
                                        <p:tav tm="0">
                                          <p:val>
                                            <p:fltVal val="0"/>
                                          </p:val>
                                        </p:tav>
                                        <p:tav tm="100000">
                                          <p:val>
                                            <p:strVal val="#ppt_h"/>
                                          </p:val>
                                        </p:tav>
                                      </p:tavLst>
                                    </p:anim>
                                    <p:anim calcmode="lin" valueType="num">
                                      <p:cBhvr>
                                        <p:cTn id="13"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428596" y="285728"/>
            <a:ext cx="8143932" cy="6001643"/>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ar-EG" sz="3200" b="1" dirty="0" smtClean="0"/>
              <a:t>4- حق الحكر : </a:t>
            </a:r>
            <a:r>
              <a:rPr lang="ar-EG" sz="3200" dirty="0" smtClean="0"/>
              <a:t>هو حق عيني أصلى عقارى ويقصد به أنه عقد يعطى لصاحبه (المحتكر) حق البقاء والقرار على أرض معينه (الأرض المحكورة ) ما دام يدفع أجرة المثل , وذلك بما لا يزيد عن ستين سنه , وحق الحكر من الحقوق التى إستعارها القانون الوضعي من أحكام الشريعة الإسلامية.</a:t>
            </a:r>
          </a:p>
          <a:p>
            <a:r>
              <a:rPr lang="ar-EG" sz="3200" b="1" dirty="0" smtClean="0"/>
              <a:t>5- حق الارتفاق :</a:t>
            </a:r>
            <a:r>
              <a:rPr lang="ar-EG" sz="3200" dirty="0" smtClean="0"/>
              <a:t> يقصد بحق الارتفاق حق يحدد من منفعة عقار لفائدة عقار غيره يملكه شخص آخر , ويعنى ذلك أن حق الارتفاق حق عقاري فى المقام الأول أى لا يتصور أن يرد إلا على عقار , ويهدف الى تسخير عقار لخدمة عقار آخر شريطة ملكيته لشخص آخر خلاف مالك العقار الأول بمعنى أن هذا الحق ينشأ لمحصلة عقار ويثقل عقار آخر , فيسمى العقار الأول بالعقار المخدوم , والثانى بالعقار الخادم .</a:t>
            </a:r>
            <a:endParaRPr lang="en-US" sz="32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428596" y="149625"/>
            <a:ext cx="8215370" cy="6494085"/>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ar-EG" sz="3200" b="1" dirty="0" smtClean="0"/>
              <a:t>أنواع الحقوق العينية التبعية :</a:t>
            </a:r>
            <a:endParaRPr lang="en-US" sz="3200" dirty="0" smtClean="0"/>
          </a:p>
          <a:p>
            <a:r>
              <a:rPr lang="ar-EG" sz="3200" b="1" dirty="0" smtClean="0"/>
              <a:t>حق الرهن الرسمي :  </a:t>
            </a:r>
            <a:r>
              <a:rPr lang="ar-EG" sz="3200" dirty="0" smtClean="0"/>
              <a:t>ويعد حق الرهن الرسمي من الحقوق العينية التبعية التى تنشأ بإتفاق رسمي بهدف تأمين حق شخص غالباً ما يكون حق الدائنيه .  ومن هنا نستطيع القول بأن حق الرهن الرسمي هو حق عينى تبعى يترتب أو ينشأ بمقتضى عقد رسمى على عقار معين مع بقاء حيازة هذا العقار لصاحبة وذلك كضمانة تتيح للدائن التقدم على غيرة للحصول على حقه.</a:t>
            </a:r>
          </a:p>
          <a:p>
            <a:r>
              <a:rPr lang="ar-EG" sz="3200" b="1" dirty="0" smtClean="0"/>
              <a:t>حق الرهن الحيازى :</a:t>
            </a:r>
            <a:r>
              <a:rPr lang="ar-EG" sz="3200" dirty="0" smtClean="0"/>
              <a:t> هو عقد به يلتزم شخص ضامناً لدين عليه أو على غيره أن يسلم لى الدائن أو الى أجنبي بعينه المتعاقدان شيئاً يترتب عليه للدائن حقاً عينياً يخوله حبس الشىء لحين إستيفاء الدين وأن يتقدم الدائنين العاديين والدائنين التاليين له فى المرتبة من إقتضاء حقه من ثمن هذا الشىء فى أى يد تكون ".</a:t>
            </a:r>
            <a:endParaRPr lang="en-US" sz="32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428596" y="428604"/>
            <a:ext cx="8215370" cy="6001643"/>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ar-EG" sz="3200" b="1" dirty="0" smtClean="0"/>
              <a:t>حق الاختصاص:</a:t>
            </a:r>
            <a:r>
              <a:rPr lang="ar-EG" sz="3200" dirty="0" smtClean="0"/>
              <a:t>  حق الاختصاص من الحقوق العينية التبعية التى ترد على عقار معين بموجب أمر من القضاء بناء على طلب رسمي من الدائن الحائز لحكم واجب التنفيذ بهدف ضمان حصوله على دينه .</a:t>
            </a:r>
          </a:p>
          <a:p>
            <a:r>
              <a:rPr lang="ar-EG" sz="3200" b="1" dirty="0" smtClean="0"/>
              <a:t>حق الامتياز: </a:t>
            </a:r>
            <a:r>
              <a:rPr lang="ar-EG" sz="3200" dirty="0" smtClean="0"/>
              <a:t>يقصد بحق الامتياز أولوية يقررها القانون لحق معين مراعاة لصفته, ولقد أدرك المشرع أن هناك حقوقاً تستحق توفير قدر كبير من الرعاية إما لطبيعة الحق ذاته كالضرائب والرسوم أو لأن صاحب الحق أولى بالرعاية كحق النفقة .  ويعنى حق الامتياز عن غيره من الحقوق بأنه لا ينشأ باتفاق كالرهن الرسمي أو الحيارى أو بحكم تضامني كحق الاختصاص وإنما ينشأ بنص القانون. وتنقسم الامتيازات الي امتيازات عامة ، وخاصة (علي المنقول او العقار).</a:t>
            </a:r>
            <a:endParaRPr lang="en-US" sz="32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107504" y="188640"/>
            <a:ext cx="8536462" cy="6494085"/>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ar-EG" sz="3200" b="1" dirty="0"/>
              <a:t>الشخصية القانونية </a:t>
            </a:r>
            <a:r>
              <a:rPr lang="ar-EG" sz="3200" dirty="0" smtClean="0"/>
              <a:t>: </a:t>
            </a:r>
          </a:p>
          <a:p>
            <a:r>
              <a:rPr lang="ar-EG" sz="3200" dirty="0"/>
              <a:t>تعرف الشخصية القانونية بأنها صلاحية الشخص لإكتساب الحقوق والتحمل بالالتزامات </a:t>
            </a:r>
            <a:r>
              <a:rPr lang="ar-EG" sz="3200" dirty="0" smtClean="0"/>
              <a:t>.</a:t>
            </a:r>
          </a:p>
          <a:p>
            <a:r>
              <a:rPr lang="ar-EG" sz="3200" b="1" dirty="0" smtClean="0"/>
              <a:t>اولا: الشخصية الطبيعية</a:t>
            </a:r>
          </a:p>
          <a:p>
            <a:r>
              <a:rPr lang="ar-EG" sz="3200" dirty="0"/>
              <a:t>تبدأ شخصية الإنسان بتمام ولادته حياً </a:t>
            </a:r>
            <a:r>
              <a:rPr lang="ar-EG" sz="3200" dirty="0" smtClean="0"/>
              <a:t>وتنتهي بموته. </a:t>
            </a:r>
          </a:p>
          <a:p>
            <a:r>
              <a:rPr lang="ar-EG" sz="3200" b="1" dirty="0"/>
              <a:t>مركز الجنين:</a:t>
            </a:r>
            <a:endParaRPr lang="en-US" sz="3200" dirty="0"/>
          </a:p>
          <a:p>
            <a:r>
              <a:rPr lang="ar-EG" sz="3200" dirty="0"/>
              <a:t>الأصل فى الجنين ألا يعتبر شخصاً موجوداً ما دام لم يولد </a:t>
            </a:r>
            <a:r>
              <a:rPr lang="ar-EG" sz="3200" dirty="0" smtClean="0"/>
              <a:t>، </a:t>
            </a:r>
            <a:r>
              <a:rPr lang="ar-EG" sz="3200" dirty="0"/>
              <a:t>ومع ذلك نص المشرع على أن حقوق </a:t>
            </a:r>
            <a:r>
              <a:rPr lang="ar-EG" sz="3200" dirty="0" smtClean="0"/>
              <a:t>«الحمل المستكن» </a:t>
            </a:r>
            <a:r>
              <a:rPr lang="ar-EG" sz="3200" dirty="0"/>
              <a:t>يعنيها القانون </a:t>
            </a:r>
            <a:r>
              <a:rPr lang="ar-EG" sz="3200" dirty="0" smtClean="0"/>
              <a:t>،حيث لحماية </a:t>
            </a:r>
            <a:r>
              <a:rPr lang="ar-EG" sz="3200" dirty="0"/>
              <a:t>أموال الجنين </a:t>
            </a:r>
            <a:r>
              <a:rPr lang="ar-EG" sz="3200" dirty="0" smtClean="0"/>
              <a:t>يوقف </a:t>
            </a:r>
            <a:r>
              <a:rPr lang="ar-EG" sz="3200" dirty="0"/>
              <a:t>نصيبه على ذمته إلى أن تتم ولادته ويفترض فيه أنه ذكر حيث تكون له مصلحة فى ذلك الوقت , فإذا ولد المولود حياً إستحق نصيبه الفعلي وأرتد باقي المال الموقوف من أجله إلى من يستحقه من الورثة , وإن ولد ميتاً لم يستحق ذلك .</a:t>
            </a:r>
            <a:endParaRPr lang="en-US" sz="3200" dirty="0" smtClean="0"/>
          </a:p>
        </p:txBody>
      </p:sp>
    </p:spTree>
    <p:extLst>
      <p:ext uri="{BB962C8B-B14F-4D97-AF65-F5344CB8AC3E}">
        <p14:creationId xmlns="" xmlns:p14="http://schemas.microsoft.com/office/powerpoint/2010/main" val="3944742440"/>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428596" y="428604"/>
            <a:ext cx="8215370" cy="6001643"/>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ar-EG" sz="3200" b="1" dirty="0"/>
              <a:t>نهاية الشخصية القانونية</a:t>
            </a:r>
            <a:r>
              <a:rPr lang="ar-EG" sz="3200" b="1" dirty="0" smtClean="0"/>
              <a:t>:</a:t>
            </a:r>
          </a:p>
          <a:p>
            <a:r>
              <a:rPr lang="ar-EG" sz="3200" dirty="0"/>
              <a:t>تنتهي شخصية الإنسان بموته وهذه هى النهاية الطبيعية له . </a:t>
            </a:r>
            <a:endParaRPr lang="ar-EG" sz="3200" b="1" dirty="0" smtClean="0"/>
          </a:p>
          <a:p>
            <a:r>
              <a:rPr lang="ar-EG" sz="3200" b="1" dirty="0" smtClean="0"/>
              <a:t>شخصية </a:t>
            </a:r>
            <a:r>
              <a:rPr lang="ar-EG" sz="3200" b="1" dirty="0"/>
              <a:t>المفقود :</a:t>
            </a:r>
            <a:endParaRPr lang="en-US" sz="3200" dirty="0"/>
          </a:p>
          <a:p>
            <a:r>
              <a:rPr lang="ar-EG" sz="3200" dirty="0" smtClean="0"/>
              <a:t>المفقود </a:t>
            </a:r>
            <a:r>
              <a:rPr lang="ar-EG" sz="3200" dirty="0"/>
              <a:t>هو الشخص الذي غاب عن موطنه وإنقطعت أخباره بحيث لا تعرف حياته من مماته </a:t>
            </a:r>
            <a:r>
              <a:rPr lang="ar-EG" sz="3200" dirty="0" smtClean="0"/>
              <a:t>.</a:t>
            </a:r>
          </a:p>
          <a:p>
            <a:r>
              <a:rPr lang="ar-EG" sz="3200" dirty="0"/>
              <a:t>هناك عدة حالات للفقد المرتب للحكم بالوفاة </a:t>
            </a:r>
            <a:r>
              <a:rPr lang="ar-EG" sz="3200" dirty="0" smtClean="0"/>
              <a:t>هى: </a:t>
            </a:r>
          </a:p>
          <a:p>
            <a:pPr marL="514350" indent="-514350">
              <a:buAutoNum type="arabicParenR"/>
            </a:pPr>
            <a:r>
              <a:rPr lang="ar-EG" sz="3200" dirty="0" smtClean="0"/>
              <a:t>حالة </a:t>
            </a:r>
            <a:r>
              <a:rPr lang="ar-EG" sz="3200" dirty="0"/>
              <a:t>المفقود فى حالة لا يغلب فيها الهلاك ويشترط للحكم </a:t>
            </a:r>
            <a:r>
              <a:rPr lang="ar-EG" sz="3200" dirty="0" smtClean="0"/>
              <a:t>بالوفاة فى </a:t>
            </a:r>
            <a:r>
              <a:rPr lang="ar-EG" sz="3200" dirty="0"/>
              <a:t>هذه </a:t>
            </a:r>
            <a:r>
              <a:rPr lang="ar-EG" sz="3200" dirty="0" smtClean="0"/>
              <a:t>الحالة: </a:t>
            </a:r>
            <a:r>
              <a:rPr lang="ar-EG" sz="3200" dirty="0"/>
              <a:t>أن يتقدم ذو الشان بطلب إلى القاضي </a:t>
            </a:r>
            <a:r>
              <a:rPr lang="ar-EG" sz="3200" dirty="0" smtClean="0"/>
              <a:t>، </a:t>
            </a:r>
            <a:r>
              <a:rPr lang="ar-EG" sz="3200" dirty="0"/>
              <a:t>أن يتحرى القاضي بكل الطرق ما إذا كان الغائب حياً أو ميتاً </a:t>
            </a:r>
            <a:r>
              <a:rPr lang="ar-EG" sz="3200" dirty="0" smtClean="0"/>
              <a:t> .</a:t>
            </a:r>
          </a:p>
          <a:p>
            <a:pPr marL="514350" indent="-514350">
              <a:buAutoNum type="arabicParenR"/>
            </a:pPr>
            <a:r>
              <a:rPr lang="ar-EG" sz="3200" dirty="0"/>
              <a:t>حالة المفقود فى حالة </a:t>
            </a:r>
            <a:r>
              <a:rPr lang="ar-EG" sz="3200" dirty="0" smtClean="0"/>
              <a:t>يغلب </a:t>
            </a:r>
            <a:r>
              <a:rPr lang="ar-EG" sz="3200" dirty="0"/>
              <a:t>فيها </a:t>
            </a:r>
            <a:r>
              <a:rPr lang="ar-EG" sz="3200" dirty="0" smtClean="0"/>
              <a:t>الهلاك(نتيجة </a:t>
            </a:r>
            <a:r>
              <a:rPr lang="ar-EG" sz="3200" dirty="0"/>
              <a:t>حدوث حرب أو فيضان أو </a:t>
            </a:r>
            <a:r>
              <a:rPr lang="ar-EG" sz="3200" dirty="0" smtClean="0"/>
              <a:t>زلزال) ويشترط </a:t>
            </a:r>
            <a:r>
              <a:rPr lang="ar-EG" sz="3200" dirty="0"/>
              <a:t>للحكم بالوفاة فى هذه الحالة</a:t>
            </a:r>
            <a:r>
              <a:rPr lang="ar-EG" sz="3200" dirty="0" smtClean="0"/>
              <a:t>:</a:t>
            </a:r>
            <a:endParaRPr lang="en-US" sz="3200" dirty="0"/>
          </a:p>
        </p:txBody>
      </p:sp>
    </p:spTree>
    <p:extLst>
      <p:ext uri="{BB962C8B-B14F-4D97-AF65-F5344CB8AC3E}">
        <p14:creationId xmlns="" xmlns:p14="http://schemas.microsoft.com/office/powerpoint/2010/main" val="16633848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246449" y="260648"/>
            <a:ext cx="8392446" cy="4524315"/>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ar-EG" sz="3200" dirty="0"/>
              <a:t>أن يتقدم ذو الشأن بطلب إلى القاضي، أن يتأكد القاضي أن غياب الشخص إنما تم فى ظروف يغلب عليها الهلاك ، أن يتأكد القاضي من مضى </a:t>
            </a:r>
            <a:r>
              <a:rPr lang="ar-IQ" sz="3200" dirty="0" smtClean="0"/>
              <a:t>المدة القانونية</a:t>
            </a:r>
            <a:r>
              <a:rPr lang="ar-EG" sz="3200" dirty="0" smtClean="0"/>
              <a:t>.</a:t>
            </a:r>
            <a:endParaRPr lang="ar-IQ" sz="3200" dirty="0" smtClean="0"/>
          </a:p>
          <a:p>
            <a:endParaRPr lang="ar-IQ" sz="3200" dirty="0" smtClean="0"/>
          </a:p>
          <a:p>
            <a:endParaRPr lang="ar-IQ" sz="3200" dirty="0" smtClean="0"/>
          </a:p>
          <a:p>
            <a:endParaRPr lang="ar-IQ" sz="3200" dirty="0" smtClean="0"/>
          </a:p>
          <a:p>
            <a:endParaRPr lang="ar-IQ" sz="3200" dirty="0" smtClean="0"/>
          </a:p>
          <a:p>
            <a:endParaRPr lang="ar-IQ" sz="3200" dirty="0" smtClean="0"/>
          </a:p>
          <a:p>
            <a:endParaRPr lang="ar-EG" sz="3200" dirty="0" smtClean="0"/>
          </a:p>
        </p:txBody>
      </p:sp>
    </p:spTree>
    <p:extLst>
      <p:ext uri="{BB962C8B-B14F-4D97-AF65-F5344CB8AC3E}">
        <p14:creationId xmlns="" xmlns:p14="http://schemas.microsoft.com/office/powerpoint/2010/main" val="32825162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246449" y="260648"/>
            <a:ext cx="8392446" cy="6001643"/>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ar-EG" sz="3200" b="1" dirty="0"/>
              <a:t>أثر الحكم بوفاة المفقود:</a:t>
            </a:r>
            <a:endParaRPr lang="en-US" sz="3200" dirty="0"/>
          </a:p>
          <a:p>
            <a:r>
              <a:rPr lang="ar-EG" sz="3200" b="1" dirty="0" smtClean="0"/>
              <a:t>أ- مركز </a:t>
            </a:r>
            <a:r>
              <a:rPr lang="ar-EG" sz="3200" b="1" dirty="0"/>
              <a:t>المفقود قبل الحكم بثبوت وفاته </a:t>
            </a:r>
            <a:r>
              <a:rPr lang="ar-EG" sz="3200" b="1" dirty="0" smtClean="0"/>
              <a:t>: </a:t>
            </a:r>
            <a:r>
              <a:rPr lang="ar-EG" sz="3200" dirty="0" smtClean="0"/>
              <a:t>يعامل </a:t>
            </a:r>
            <a:r>
              <a:rPr lang="ar-EG" sz="3200" dirty="0"/>
              <a:t>على أساس أنه موجود فتحفظ له كل حقوقه التى كانت له فى تاريخ فقده لإحتمال ظهوره ويعين له وكيل لإدارة أمواله وتبقى زوجته على ذمته , ويحسب المفقود وارثاً ضمن غيره من الورثة </a:t>
            </a:r>
            <a:r>
              <a:rPr lang="ar-EG" sz="3200" dirty="0" smtClean="0"/>
              <a:t>.</a:t>
            </a:r>
          </a:p>
          <a:p>
            <a:r>
              <a:rPr lang="ar-EG" sz="3200" b="1" dirty="0"/>
              <a:t>ب- مركز المفقود بعد الحكم بثبوت وفاته </a:t>
            </a:r>
            <a:r>
              <a:rPr lang="ar-EG" sz="3200" b="1" dirty="0" smtClean="0"/>
              <a:t>:</a:t>
            </a:r>
            <a:r>
              <a:rPr lang="ar-EG" sz="3200" dirty="0"/>
              <a:t> </a:t>
            </a:r>
            <a:r>
              <a:rPr lang="ar-EG" sz="3200" dirty="0" smtClean="0"/>
              <a:t>اذا </a:t>
            </a:r>
            <a:r>
              <a:rPr lang="ar-EG" sz="3200" dirty="0"/>
              <a:t>حكم بثبوت وفاة الشخص نتيجة </a:t>
            </a:r>
            <a:r>
              <a:rPr lang="ar-EG" sz="3200" dirty="0" smtClean="0"/>
              <a:t>عدم </a:t>
            </a:r>
            <a:r>
              <a:rPr lang="ar-EG" sz="3200" dirty="0"/>
              <a:t>ظهوره فيترتب على هذا الحكم إعتبار المفقود ميتاً من وقت صدور </a:t>
            </a:r>
            <a:r>
              <a:rPr lang="ar-EG" sz="3200" dirty="0" smtClean="0"/>
              <a:t>الحكم.</a:t>
            </a:r>
            <a:endParaRPr lang="ar-EG" sz="3200" dirty="0"/>
          </a:p>
          <a:p>
            <a:r>
              <a:rPr lang="ar-EG" sz="3200" b="1" dirty="0"/>
              <a:t>ج- مركز المفقود الذي يظهر بعد الحكم بثبوت وفاته </a:t>
            </a:r>
            <a:r>
              <a:rPr lang="ar-EG" sz="3200" dirty="0"/>
              <a:t>بالنسبة </a:t>
            </a:r>
            <a:r>
              <a:rPr lang="ar-EG" sz="3200" dirty="0" smtClean="0"/>
              <a:t>لزوجت</a:t>
            </a:r>
            <a:r>
              <a:rPr lang="ar-IQ" sz="3200" dirty="0" smtClean="0"/>
              <a:t>ه</a:t>
            </a:r>
            <a:r>
              <a:rPr lang="ar-EG" sz="3200" dirty="0" smtClean="0"/>
              <a:t> </a:t>
            </a:r>
            <a:r>
              <a:rPr lang="ar-IQ" sz="3200" dirty="0" smtClean="0"/>
              <a:t>ترجع الى ذمته</a:t>
            </a:r>
            <a:r>
              <a:rPr lang="ar-EG" sz="3200" dirty="0" smtClean="0"/>
              <a:t> اذا  لم تتزوج أما </a:t>
            </a:r>
            <a:r>
              <a:rPr lang="ar-EG" sz="3200" dirty="0"/>
              <a:t>إذا تزوج </a:t>
            </a:r>
            <a:r>
              <a:rPr lang="ar-EG" sz="3200" u="sng" dirty="0"/>
              <a:t>فلا </a:t>
            </a:r>
            <a:r>
              <a:rPr lang="ar-EG" sz="3200" u="sng" dirty="0" smtClean="0"/>
              <a:t>تطلق</a:t>
            </a:r>
            <a:r>
              <a:rPr lang="ar-EG" sz="3200" dirty="0" smtClean="0"/>
              <a:t>، وبالنسبة </a:t>
            </a:r>
            <a:r>
              <a:rPr lang="ar-EG" sz="3200" dirty="0"/>
              <a:t>لماله الذى كان له قبل فقده وما نشأ عنه من </a:t>
            </a:r>
            <a:r>
              <a:rPr lang="ar-EG" sz="3200" dirty="0" smtClean="0"/>
              <a:t>ربح فإنه </a:t>
            </a:r>
            <a:r>
              <a:rPr lang="ar-EG" sz="3200" dirty="0"/>
              <a:t>يأخذ </a:t>
            </a:r>
            <a:r>
              <a:rPr lang="ar-EG" sz="3200" dirty="0" smtClean="0"/>
              <a:t>ما بقي منه فقط فى </a:t>
            </a:r>
            <a:r>
              <a:rPr lang="ar-EG" sz="3200" dirty="0"/>
              <a:t>يد ورثته </a:t>
            </a:r>
            <a:r>
              <a:rPr lang="ar-EG" sz="3200" dirty="0" smtClean="0"/>
              <a:t> .</a:t>
            </a:r>
            <a:endParaRPr lang="en-US" sz="3200" dirty="0"/>
          </a:p>
        </p:txBody>
      </p:sp>
    </p:spTree>
    <p:extLst>
      <p:ext uri="{BB962C8B-B14F-4D97-AF65-F5344CB8AC3E}">
        <p14:creationId xmlns="" xmlns:p14="http://schemas.microsoft.com/office/powerpoint/2010/main" val="2495357555"/>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428596" y="428604"/>
            <a:ext cx="8215370" cy="353943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endParaRPr lang="ar-IQ" sz="3200" b="1" dirty="0" smtClean="0"/>
          </a:p>
          <a:p>
            <a:r>
              <a:rPr lang="ar-EG" sz="3200" b="1" dirty="0" smtClean="0"/>
              <a:t>اما الغائب </a:t>
            </a:r>
            <a:r>
              <a:rPr lang="ar-EG" sz="3200" b="1" dirty="0"/>
              <a:t>:</a:t>
            </a:r>
            <a:endParaRPr lang="en-US" sz="3200" dirty="0"/>
          </a:p>
          <a:p>
            <a:r>
              <a:rPr lang="ar-EG" sz="3200" dirty="0"/>
              <a:t>الغائب هو غير الحاضر فى موطنه وبين أهله ولكن معروف حياته بأى طريقة من طرق الاتصال أو المشاهدة </a:t>
            </a:r>
            <a:r>
              <a:rPr lang="ar-EG" sz="3200" dirty="0" smtClean="0"/>
              <a:t>،</a:t>
            </a:r>
            <a:r>
              <a:rPr lang="ar-EG" sz="3200" dirty="0"/>
              <a:t> فالشخص حي وليس متوفى فتكون حياته مؤكده ولا يمكن المساس بشخصه أو بأمواله </a:t>
            </a:r>
            <a:endParaRPr lang="ar-IQ" sz="3200" smtClean="0"/>
          </a:p>
          <a:p>
            <a:endParaRPr lang="en-US" sz="3200" dirty="0" smtClean="0"/>
          </a:p>
        </p:txBody>
      </p:sp>
    </p:spTree>
    <p:extLst>
      <p:ext uri="{BB962C8B-B14F-4D97-AF65-F5344CB8AC3E}">
        <p14:creationId xmlns="" xmlns:p14="http://schemas.microsoft.com/office/powerpoint/2010/main" val="177832000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8000" contrast="-49000"/>
          </a:blip>
          <a:srcRect/>
          <a:stretch>
            <a:fillRect l="-17000" r="-17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214282" y="571480"/>
            <a:ext cx="8572528" cy="3724096"/>
          </a:xfrm>
          <a:prstGeom prst="rect">
            <a:avLst/>
          </a:prstGeom>
          <a:noFill/>
        </p:spPr>
        <p:txBody>
          <a:bodyPr wrap="square" rtlCol="1">
            <a:spAutoFit/>
          </a:bodyPr>
          <a:lstStyle/>
          <a:p>
            <a:pPr algn="ctr"/>
            <a:r>
              <a:rPr lang="ar-EG" sz="3600" dirty="0" smtClean="0">
                <a:solidFill>
                  <a:srgbClr val="FF0000"/>
                </a:solidFill>
                <a:cs typeface="AF_Najed" pitchFamily="2" charset="-78"/>
              </a:rPr>
              <a:t>   </a:t>
            </a:r>
            <a:r>
              <a:rPr lang="ar-SA" sz="6600" b="1" dirty="0" smtClean="0">
                <a:solidFill>
                  <a:srgbClr val="FF0000"/>
                </a:solidFill>
                <a:cs typeface="AF_Najed" pitchFamily="2" charset="-78"/>
              </a:rPr>
              <a:t>تقديم </a:t>
            </a:r>
            <a:r>
              <a:rPr lang="ar-EG" sz="6600" b="1" dirty="0" smtClean="0">
                <a:solidFill>
                  <a:srgbClr val="FF0000"/>
                </a:solidFill>
                <a:cs typeface="AF_Najed" pitchFamily="2" charset="-78"/>
              </a:rPr>
              <a:t> </a:t>
            </a:r>
            <a:endParaRPr lang="ar-SA" sz="3600" b="1" dirty="0" smtClean="0">
              <a:solidFill>
                <a:srgbClr val="FF0000"/>
              </a:solidFill>
              <a:cs typeface="AF_Najed" pitchFamily="2" charset="-78"/>
            </a:endParaRPr>
          </a:p>
          <a:p>
            <a:pPr algn="ctr"/>
            <a:endParaRPr lang="ar-SA" sz="1000" dirty="0" smtClean="0">
              <a:solidFill>
                <a:schemeClr val="accent5">
                  <a:lumMod val="50000"/>
                </a:schemeClr>
              </a:solidFill>
              <a:cs typeface="AF_Najed" pitchFamily="2" charset="-78"/>
            </a:endParaRPr>
          </a:p>
          <a:p>
            <a:pPr algn="ctr"/>
            <a:r>
              <a:rPr lang="ar-EG" sz="4000" dirty="0" smtClean="0">
                <a:solidFill>
                  <a:srgbClr val="002060"/>
                </a:solidFill>
                <a:latin typeface="Arabic Typesetting" pitchFamily="66" charset="-78"/>
                <a:cs typeface="Arabic Typesetting" pitchFamily="66" charset="-78"/>
              </a:rPr>
              <a:t>    </a:t>
            </a:r>
            <a:r>
              <a:rPr lang="ar-IQ" sz="6000" b="1" dirty="0" smtClean="0">
                <a:solidFill>
                  <a:srgbClr val="002060"/>
                </a:solidFill>
                <a:latin typeface="Arabic Typesetting" pitchFamily="66" charset="-78"/>
                <a:cs typeface="Arabic Typesetting" pitchFamily="66" charset="-78"/>
              </a:rPr>
              <a:t>الدكتور</a:t>
            </a:r>
          </a:p>
          <a:p>
            <a:pPr algn="ctr"/>
            <a:r>
              <a:rPr lang="ar-IQ" sz="6000" b="1" dirty="0" smtClean="0">
                <a:solidFill>
                  <a:srgbClr val="002060"/>
                </a:solidFill>
                <a:latin typeface="Arabic Typesetting" pitchFamily="66" charset="-78"/>
                <a:cs typeface="Arabic Typesetting" pitchFamily="66" charset="-78"/>
              </a:rPr>
              <a:t>وائل منذر البياتي</a:t>
            </a:r>
          </a:p>
          <a:p>
            <a:pPr algn="ctr"/>
            <a:r>
              <a:rPr lang="ar-SA" sz="4000" b="1" smtClean="0">
                <a:solidFill>
                  <a:srgbClr val="C00000"/>
                </a:solidFill>
                <a:cs typeface="AF_Najed" pitchFamily="2" charset="-78"/>
              </a:rPr>
              <a:t> </a:t>
            </a:r>
            <a:endParaRPr lang="ar-SA" sz="4000" b="1" dirty="0">
              <a:solidFill>
                <a:srgbClr val="C00000"/>
              </a:solidFill>
              <a:cs typeface="AF_Najed" pitchFamily="2" charset="-78"/>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par>
                          <p:cTn id="11" fill="hold">
                            <p:stCondLst>
                              <p:cond delay="12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3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3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6" dur="3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7" dur="3000"/>
                                        <p:tgtEl>
                                          <p:spTgt spid="2">
                                            <p:txEl>
                                              <p:pRg st="2" end="2"/>
                                            </p:txEl>
                                          </p:spTgt>
                                        </p:tgtEl>
                                      </p:cBhvr>
                                    </p:animEffect>
                                  </p:childTnLst>
                                </p:cTn>
                              </p:par>
                            </p:childTnLst>
                          </p:cTn>
                        </p:par>
                        <p:par>
                          <p:cTn id="18" fill="hold">
                            <p:stCondLst>
                              <p:cond delay="51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3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3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3" dur="3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4" dur="3000"/>
                                        <p:tgtEl>
                                          <p:spTgt spid="2">
                                            <p:txEl>
                                              <p:pRg st="3" end="3"/>
                                            </p:txEl>
                                          </p:spTgt>
                                        </p:tgtEl>
                                      </p:cBhvr>
                                    </p:animEffect>
                                  </p:childTnLst>
                                </p:cTn>
                              </p:par>
                            </p:childTnLst>
                          </p:cTn>
                        </p:par>
                        <p:par>
                          <p:cTn id="25" fill="hold">
                            <p:stCondLst>
                              <p:cond delay="102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3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3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0" dur="3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1" dur="3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323528" y="188640"/>
            <a:ext cx="8496944" cy="550920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3200" b="1" dirty="0"/>
              <a:t>الأهلية </a:t>
            </a:r>
            <a:r>
              <a:rPr lang="ar-EG" sz="3200" b="1" dirty="0" smtClean="0"/>
              <a:t>القانونية</a:t>
            </a:r>
            <a:endParaRPr lang="ar-EG" sz="3200" dirty="0" smtClean="0"/>
          </a:p>
          <a:p>
            <a:r>
              <a:rPr lang="ar-EG" sz="3200" dirty="0" smtClean="0"/>
              <a:t>الأهلية </a:t>
            </a:r>
            <a:r>
              <a:rPr lang="ar-EG" sz="3200" dirty="0"/>
              <a:t>فى اللغة العربية تعنى </a:t>
            </a:r>
            <a:r>
              <a:rPr lang="ar-EG" sz="3200" dirty="0" smtClean="0"/>
              <a:t>الصلاحية، </a:t>
            </a:r>
            <a:r>
              <a:rPr lang="ar-EG" sz="3200" dirty="0"/>
              <a:t>أما فى القانون فيقصد بها الصلاحية لإكتساب الحقوق والقدرة على إبرام التصرفات القانونية </a:t>
            </a:r>
            <a:r>
              <a:rPr lang="ar-EG" sz="3200" dirty="0" smtClean="0"/>
              <a:t>.</a:t>
            </a:r>
          </a:p>
          <a:p>
            <a:r>
              <a:rPr lang="ar-EG" sz="3200" b="1" dirty="0"/>
              <a:t>مفهوم أهلية </a:t>
            </a:r>
            <a:r>
              <a:rPr lang="ar-EG" sz="3200" b="1" dirty="0" smtClean="0"/>
              <a:t>الوجوب : </a:t>
            </a:r>
            <a:r>
              <a:rPr lang="ar-EG" sz="3200" dirty="0" smtClean="0"/>
              <a:t>هى </a:t>
            </a:r>
            <a:r>
              <a:rPr lang="ar-EG" sz="3200" dirty="0"/>
              <a:t>صلاحية الشخص لأن يتعلق به حق </a:t>
            </a:r>
            <a:r>
              <a:rPr lang="ar-EG" sz="3200" dirty="0" smtClean="0"/>
              <a:t>معين </a:t>
            </a:r>
            <a:r>
              <a:rPr lang="ar-EG" sz="3200" dirty="0"/>
              <a:t>سواء له أو عليه .</a:t>
            </a:r>
            <a:endParaRPr lang="ar-EG" sz="3200" dirty="0" smtClean="0"/>
          </a:p>
          <a:p>
            <a:r>
              <a:rPr lang="ar-EG" sz="3200" b="1" dirty="0"/>
              <a:t>مفهوم أهلية </a:t>
            </a:r>
            <a:r>
              <a:rPr lang="ar-EG" sz="3200" b="1" dirty="0" smtClean="0"/>
              <a:t>الأداء: </a:t>
            </a:r>
            <a:r>
              <a:rPr lang="ar-EG" sz="3200" dirty="0" smtClean="0"/>
              <a:t>صلاحية </a:t>
            </a:r>
            <a:r>
              <a:rPr lang="ar-EG" sz="3200" dirty="0"/>
              <a:t>الشخص لأن يباشر بنفسه التصرفات </a:t>
            </a:r>
            <a:r>
              <a:rPr lang="ar-EG" sz="3200" dirty="0" smtClean="0"/>
              <a:t>القانونية، </a:t>
            </a:r>
            <a:r>
              <a:rPr lang="ar-EG" sz="3200" dirty="0"/>
              <a:t>وبهذا المفهوم فإن أهلية الأداء لا تتوافر إلا لمن يتمتع بالإرادة والقدرة على التمييز </a:t>
            </a:r>
            <a:r>
              <a:rPr lang="ar-EG" sz="3200" dirty="0" smtClean="0"/>
              <a:t>.</a:t>
            </a:r>
          </a:p>
          <a:p>
            <a:r>
              <a:rPr lang="ar-EG" sz="3200" b="1" dirty="0"/>
              <a:t>مراحل أهلية الأداء </a:t>
            </a:r>
            <a:r>
              <a:rPr lang="ar-EG" sz="3200" b="1" dirty="0" smtClean="0"/>
              <a:t>: </a:t>
            </a:r>
          </a:p>
          <a:p>
            <a:r>
              <a:rPr lang="ar-EG" sz="3200" dirty="0" smtClean="0"/>
              <a:t>مرحلة </a:t>
            </a:r>
            <a:r>
              <a:rPr lang="ar-EG" sz="3200" dirty="0"/>
              <a:t>إنعدام </a:t>
            </a:r>
            <a:r>
              <a:rPr lang="ar-EG" sz="3200" dirty="0" smtClean="0"/>
              <a:t>الأهلية، </a:t>
            </a:r>
            <a:r>
              <a:rPr lang="ar-EG" sz="3200" dirty="0"/>
              <a:t>مرحلة نقص الأهلية </a:t>
            </a:r>
            <a:r>
              <a:rPr lang="ar-EG" sz="3200" dirty="0" smtClean="0"/>
              <a:t>، </a:t>
            </a:r>
            <a:r>
              <a:rPr lang="ar-EG" sz="3200" dirty="0"/>
              <a:t>مرحلة كمال الأهلية </a:t>
            </a:r>
            <a:endParaRPr lang="en-US" sz="3200" dirty="0"/>
          </a:p>
        </p:txBody>
      </p:sp>
    </p:spTree>
    <p:extLst>
      <p:ext uri="{BB962C8B-B14F-4D97-AF65-F5344CB8AC3E}">
        <p14:creationId xmlns="" xmlns:p14="http://schemas.microsoft.com/office/powerpoint/2010/main" val="402798652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323528" y="188640"/>
            <a:ext cx="8463884" cy="6494085"/>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3200" b="1" dirty="0"/>
              <a:t>عوارض الأهلية </a:t>
            </a:r>
            <a:endParaRPr lang="ar-EG" sz="3200" b="1" dirty="0" smtClean="0"/>
          </a:p>
          <a:p>
            <a:r>
              <a:rPr lang="ar-EG" sz="3200" dirty="0" smtClean="0"/>
              <a:t>اي الحالات </a:t>
            </a:r>
            <a:r>
              <a:rPr lang="ar-EG" sz="3200" dirty="0"/>
              <a:t>التى إن طرأ إحداها كانت </a:t>
            </a:r>
            <a:r>
              <a:rPr lang="ar-EG" sz="3200" dirty="0" smtClean="0"/>
              <a:t>عائقاً </a:t>
            </a:r>
            <a:r>
              <a:rPr lang="ar-EG" sz="3200" dirty="0"/>
              <a:t>لإكتمال الشخص لأهليته </a:t>
            </a:r>
            <a:r>
              <a:rPr lang="ar-EG" sz="3200" dirty="0" smtClean="0"/>
              <a:t>وهى:</a:t>
            </a:r>
          </a:p>
          <a:p>
            <a:r>
              <a:rPr lang="ar-EG" sz="3200" b="1" dirty="0" smtClean="0"/>
              <a:t>الجنون:</a:t>
            </a:r>
            <a:r>
              <a:rPr lang="ar-EG" sz="3200" dirty="0"/>
              <a:t> المجنون هو من فقد عقله وإختل توازنه وإنعدم تمييزه فلا يقيد بأقواله وأعماله والجنون مرض يصيب الشخص فى عقله فيمنعه من التمييز </a:t>
            </a:r>
            <a:r>
              <a:rPr lang="ar-EG" sz="3200" dirty="0" smtClean="0"/>
              <a:t>.</a:t>
            </a:r>
          </a:p>
          <a:p>
            <a:r>
              <a:rPr lang="ar-EG" sz="3200" b="1" dirty="0" smtClean="0"/>
              <a:t>العته:</a:t>
            </a:r>
            <a:r>
              <a:rPr lang="ar-EG" sz="3200" dirty="0"/>
              <a:t> إختلال فى العقل يصيب الشخص فيضعف فهمه ويفسد تدبيره ويؤدى إلى إختلاط أفكاره </a:t>
            </a:r>
            <a:r>
              <a:rPr lang="ar-EG" sz="3200" dirty="0" smtClean="0"/>
              <a:t>.</a:t>
            </a:r>
            <a:endParaRPr lang="ar-EG" sz="3200" b="1" dirty="0" smtClean="0"/>
          </a:p>
          <a:p>
            <a:r>
              <a:rPr lang="ar-EG" sz="3200" b="1" dirty="0" smtClean="0"/>
              <a:t>السفه:</a:t>
            </a:r>
            <a:r>
              <a:rPr lang="ar-EG" sz="3200" dirty="0"/>
              <a:t> هو من </a:t>
            </a:r>
            <a:r>
              <a:rPr lang="ar-EG" sz="3200" dirty="0" smtClean="0"/>
              <a:t>انفاق المال </a:t>
            </a:r>
            <a:r>
              <a:rPr lang="ar-EG" sz="3200" dirty="0"/>
              <a:t>فى غير </a:t>
            </a:r>
            <a:r>
              <a:rPr lang="ar-EG" sz="3200" dirty="0" smtClean="0"/>
              <a:t>موضعه. </a:t>
            </a:r>
            <a:endParaRPr lang="ar-EG" sz="3200" b="1" dirty="0" smtClean="0"/>
          </a:p>
          <a:p>
            <a:r>
              <a:rPr lang="ar-EG" sz="3200" b="1" dirty="0" smtClean="0"/>
              <a:t>الغفلة:</a:t>
            </a:r>
            <a:r>
              <a:rPr lang="ar-EG" sz="3200" dirty="0"/>
              <a:t> عدم التمييز بين الرابح والخاسر من التصرفات مما يؤدى إلى سهولة إنخداع صاحبها وخسارته فى المعاملات </a:t>
            </a:r>
            <a:r>
              <a:rPr lang="ar-EG" sz="3200" dirty="0" smtClean="0"/>
              <a:t>.</a:t>
            </a:r>
            <a:endParaRPr lang="ar-EG" sz="3200" b="1" dirty="0" smtClean="0"/>
          </a:p>
          <a:p>
            <a:r>
              <a:rPr lang="ar-EG" sz="3200" b="1" dirty="0" smtClean="0"/>
              <a:t>العاهة الجسيمة: </a:t>
            </a:r>
            <a:r>
              <a:rPr lang="ar-EG" sz="3200" dirty="0"/>
              <a:t>قد يكون الشخص مصاباً بعاهة جسدية </a:t>
            </a:r>
            <a:r>
              <a:rPr lang="ar-EG" sz="3200" dirty="0" smtClean="0"/>
              <a:t>كالصمم </a:t>
            </a:r>
            <a:r>
              <a:rPr lang="ar-EG" sz="3200" dirty="0"/>
              <a:t>أو البكم أو </a:t>
            </a:r>
            <a:r>
              <a:rPr lang="ar-EG" sz="3200" dirty="0" smtClean="0"/>
              <a:t>العمى تؤثر في التعبير </a:t>
            </a:r>
            <a:r>
              <a:rPr lang="ar-EG" sz="3200" dirty="0"/>
              <a:t>عن إرادته</a:t>
            </a:r>
            <a:r>
              <a:rPr lang="ar-EG" sz="3200" dirty="0" smtClean="0"/>
              <a:t> .</a:t>
            </a:r>
            <a:endParaRPr lang="en-US" sz="3200" b="1" dirty="0"/>
          </a:p>
        </p:txBody>
      </p:sp>
    </p:spTree>
    <p:extLst>
      <p:ext uri="{BB962C8B-B14F-4D97-AF65-F5344CB8AC3E}">
        <p14:creationId xmlns="" xmlns:p14="http://schemas.microsoft.com/office/powerpoint/2010/main" val="131369251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428596" y="428604"/>
            <a:ext cx="8215370" cy="5016758"/>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endParaRPr lang="ar-EG" sz="3200" dirty="0" smtClean="0"/>
          </a:p>
          <a:p>
            <a:r>
              <a:rPr lang="ar-EG" sz="3200" b="1" dirty="0" smtClean="0"/>
              <a:t>حق الامتياز: </a:t>
            </a:r>
            <a:r>
              <a:rPr lang="ar-EG" sz="3200" dirty="0" smtClean="0"/>
              <a:t>يقصد بحق الامتياز أولوية يقررها القانون لحق معين مراعاة لصفته, ولقد أدرك المشرع أن هناك حقوقاً تستحق توفير قدر كبير من الرعاية إما لطبيعة الحق ذاته كالضرائب والرسوم أو لأن صاحب الحق أولى بالرعاية كحق النفقة .  ويعنى حق الامتياز عن غيره من الحقوق بأنه لا ينشأ باتفاق كالرهن الرسمي أو الحيارى أو بحكم تضامني كحق الاختصاص وإنما ينشأ بنص القانون. وتنقسم الامتيازات الي امتيازات عامة ، وخاصة (علي المنقول او العقار).</a:t>
            </a:r>
            <a:endParaRPr lang="ar-IQ" sz="3200" dirty="0" smtClean="0"/>
          </a:p>
          <a:p>
            <a:endParaRPr lang="en-US" sz="3200" dirty="0" smtClean="0"/>
          </a:p>
        </p:txBody>
      </p:sp>
    </p:spTree>
    <p:extLst>
      <p:ext uri="{BB962C8B-B14F-4D97-AF65-F5344CB8AC3E}">
        <p14:creationId xmlns="" xmlns:p14="http://schemas.microsoft.com/office/powerpoint/2010/main" val="291189200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8000" contrast="-49000"/>
          </a:blip>
          <a:srcRect/>
          <a:stretch>
            <a:fillRect l="-17000" r="-17000"/>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714612" y="928670"/>
            <a:ext cx="4161644" cy="1200329"/>
          </a:xfrm>
          <a:prstGeom prst="rect">
            <a:avLst/>
          </a:prstGeom>
          <a:solidFill>
            <a:schemeClr val="accent4">
              <a:lumMod val="60000"/>
              <a:lumOff val="40000"/>
            </a:schemeClr>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7200" b="1" i="0" u="none" strike="noStrike" cap="none" normalizeH="0" baseline="0" dirty="0" smtClean="0">
                <a:ln>
                  <a:noFill/>
                </a:ln>
                <a:solidFill>
                  <a:schemeClr val="tx1"/>
                </a:solidFill>
                <a:effectLst/>
                <a:latin typeface="Arial" pitchFamily="34" charset="0"/>
                <a:ea typeface="Times New Roman" pitchFamily="18" charset="0"/>
                <a:cs typeface="ßæÝíBoutros Modern Kufic" pitchFamily="2" charset="-78"/>
              </a:rPr>
              <a:t>الباب الثاني</a:t>
            </a:r>
            <a:endParaRPr kumimoji="0" lang="ar-SA" sz="8800" b="0" i="0" u="none" strike="noStrike" cap="none" normalizeH="0" baseline="0" dirty="0" smtClean="0">
              <a:ln>
                <a:noFill/>
              </a:ln>
              <a:solidFill>
                <a:schemeClr val="tx1"/>
              </a:solidFill>
              <a:effectLst/>
              <a:latin typeface="Arial" pitchFamily="34" charset="0"/>
              <a:cs typeface="ßæÝíBoutros Modern Kufic" pitchFamily="2" charset="-78"/>
            </a:endParaRPr>
          </a:p>
        </p:txBody>
      </p:sp>
      <p:sp>
        <p:nvSpPr>
          <p:cNvPr id="4098" name="Rectangle 2"/>
          <p:cNvSpPr>
            <a:spLocks noChangeArrowheads="1"/>
          </p:cNvSpPr>
          <p:nvPr/>
        </p:nvSpPr>
        <p:spPr bwMode="auto">
          <a:xfrm>
            <a:off x="928726" y="2839989"/>
            <a:ext cx="7715240" cy="1200329"/>
          </a:xfrm>
          <a:prstGeom prst="rect">
            <a:avLst/>
          </a:prstGeom>
          <a:solidFill>
            <a:schemeClr val="accent5">
              <a:lumMod val="60000"/>
              <a:lumOff val="40000"/>
            </a:schemeClr>
          </a:solidFill>
          <a:ln w="76200">
            <a:solidFill>
              <a:schemeClr val="tx1"/>
            </a:solidFill>
            <a:miter lim="800000"/>
            <a:headEnd/>
            <a:tailEnd/>
          </a:ln>
          <a:effectLst>
            <a:outerShdw blurRad="50800" dist="38100" dir="10800000" algn="r" rotWithShape="0">
              <a:prstClr val="black">
                <a:alpha val="40000"/>
              </a:prstClr>
            </a:outerShdw>
          </a:effectLst>
          <a:scene3d>
            <a:camera prst="perspectiveRelaxed"/>
            <a:lightRig rig="threePt" dir="t"/>
          </a:scene3d>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EG" sz="7200" b="1" dirty="0" smtClean="0">
                <a:solidFill>
                  <a:srgbClr val="FF0000"/>
                </a:solidFill>
                <a:latin typeface="Arial" pitchFamily="34" charset="0"/>
                <a:ea typeface="Times New Roman" pitchFamily="18" charset="0"/>
                <a:cs typeface="ßæÝíBoutros Modern Kufic" pitchFamily="2" charset="-78"/>
              </a:rPr>
              <a:t>نظرية الحق</a:t>
            </a:r>
            <a:endParaRPr lang="ar-SA" sz="7200" b="1" dirty="0">
              <a:solidFill>
                <a:srgbClr val="FF0000"/>
              </a:solidFill>
              <a:latin typeface="Arial" pitchFamily="34" charset="0"/>
              <a:ea typeface="Times New Roman" pitchFamily="18" charset="0"/>
              <a:cs typeface="ßæÝíBoutros Modern Kufic" pitchFamily="2" charset="-78"/>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strips(downLeft)">
                                      <p:cBhvr>
                                        <p:cTn id="7" dur="3000"/>
                                        <p:tgtEl>
                                          <p:spTgt spid="4097"/>
                                        </p:tgtEl>
                                      </p:cBhvr>
                                    </p:animEffect>
                                  </p:childTnLst>
                                </p:cTn>
                              </p:par>
                            </p:childTnLst>
                          </p:cTn>
                        </p:par>
                        <p:par>
                          <p:cTn id="8" fill="hold">
                            <p:stCondLst>
                              <p:cond delay="3000"/>
                            </p:stCondLst>
                            <p:childTnLst>
                              <p:par>
                                <p:cTn id="9" presetID="15" presetClass="entr" presetSubtype="0" fill="hold" grpId="0"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3000" fill="hold"/>
                                        <p:tgtEl>
                                          <p:spTgt spid="4098"/>
                                        </p:tgtEl>
                                        <p:attrNameLst>
                                          <p:attrName>ppt_w</p:attrName>
                                        </p:attrNameLst>
                                      </p:cBhvr>
                                      <p:tavLst>
                                        <p:tav tm="0">
                                          <p:val>
                                            <p:fltVal val="0"/>
                                          </p:val>
                                        </p:tav>
                                        <p:tav tm="100000">
                                          <p:val>
                                            <p:strVal val="#ppt_w"/>
                                          </p:val>
                                        </p:tav>
                                      </p:tavLst>
                                    </p:anim>
                                    <p:anim calcmode="lin" valueType="num">
                                      <p:cBhvr>
                                        <p:cTn id="12" dur="3000" fill="hold"/>
                                        <p:tgtEl>
                                          <p:spTgt spid="4098"/>
                                        </p:tgtEl>
                                        <p:attrNameLst>
                                          <p:attrName>ppt_h</p:attrName>
                                        </p:attrNameLst>
                                      </p:cBhvr>
                                      <p:tavLst>
                                        <p:tav tm="0">
                                          <p:val>
                                            <p:fltVal val="0"/>
                                          </p:val>
                                        </p:tav>
                                        <p:tav tm="100000">
                                          <p:val>
                                            <p:strVal val="#ppt_h"/>
                                          </p:val>
                                        </p:tav>
                                      </p:tavLst>
                                    </p:anim>
                                    <p:anim calcmode="lin" valueType="num">
                                      <p:cBhvr>
                                        <p:cTn id="13" dur="3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4" dur="3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nimBg="1"/>
      <p:bldP spid="40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285720" y="357166"/>
            <a:ext cx="8501122" cy="5940088"/>
          </a:xfrm>
          <a:prstGeom prst="rect">
            <a:avLst/>
          </a:prstGeom>
          <a:ln/>
        </p:spPr>
        <p:style>
          <a:lnRef idx="2">
            <a:schemeClr val="accent4"/>
          </a:lnRef>
          <a:fillRef idx="1">
            <a:schemeClr val="lt1"/>
          </a:fillRef>
          <a:effectRef idx="0">
            <a:schemeClr val="accent4"/>
          </a:effectRef>
          <a:fontRef idx="minor">
            <a:schemeClr val="dk1"/>
          </a:fontRef>
        </p:style>
        <p:txBody>
          <a:bodyPr wrap="square" rtlCol="1">
            <a:spAutoFit/>
          </a:bodyPr>
          <a:lstStyle/>
          <a:p>
            <a:pPr algn="just"/>
            <a:r>
              <a:rPr lang="ar-EG" sz="3600" b="1" dirty="0" smtClean="0">
                <a:solidFill>
                  <a:srgbClr val="FF0000"/>
                </a:solidFill>
              </a:rPr>
              <a:t>انواع الحقوق </a:t>
            </a:r>
          </a:p>
          <a:p>
            <a:pPr algn="just"/>
            <a:r>
              <a:rPr lang="ar-EG" sz="3600" b="1" dirty="0" smtClean="0">
                <a:solidFill>
                  <a:srgbClr val="FF0000"/>
                </a:solidFill>
              </a:rPr>
              <a:t>التقسيم اولا: </a:t>
            </a:r>
            <a:r>
              <a:rPr lang="ar-EG" sz="2800" b="1" dirty="0" smtClean="0"/>
              <a:t>الحقوق السياسية والحقوق المدنية :</a:t>
            </a:r>
          </a:p>
          <a:p>
            <a:r>
              <a:rPr lang="ar-EG" sz="2800" dirty="0" smtClean="0"/>
              <a:t>يقصد بالحقوق السياسية تلك الحقوق التى تثبت للشخص بصفته عضواً فى جماعة سياسية وذلك بقصد مشاركته فى إدارة شئون المجتمع الذى ينتمى إليه , ومن أبرز أمثلتها </a:t>
            </a:r>
            <a:r>
              <a:rPr lang="ar-EG" sz="2800" b="1" dirty="0" smtClean="0"/>
              <a:t>حق الانتخاب , وحق الترشيح , وحق تولى الوظائف العامة , وحق الدفاع عن الوطن.</a:t>
            </a:r>
            <a:endParaRPr lang="en-US" sz="2800" b="1" dirty="0" smtClean="0"/>
          </a:p>
          <a:p>
            <a:r>
              <a:rPr lang="ar-EG" sz="2800" dirty="0" smtClean="0"/>
              <a:t>  والحقوق السياسية بالمفهوم المتقدم لا تثبت إلا للوطنيين (أبناء الدولة) دون الأجانب , ويهتم القانون الدستوري بتنظيم هذه الحقوق .</a:t>
            </a:r>
            <a:endParaRPr lang="en-US" sz="2800" dirty="0" smtClean="0"/>
          </a:p>
          <a:p>
            <a:r>
              <a:rPr lang="ar-EG" sz="2800" dirty="0" smtClean="0"/>
              <a:t>  أما الحقوق المدنية , فهى تلك التى تثبت للشخص بصفته الشخصية , وتختلف عن الحقوق السياسية فى أنها غير مقصورة على الوطنيين , بل يستطيع كل الأفراد ممارستها , كما أنها لا ترتبط بالمشاركة فى ممارسة شئون الحكم , وبصفة عامة تشمل كافة الحقوق التى لا تندرج ضمن طائفة الحقوق السياسية , ومن أبرز أمثلتها حق التملك وحق التعاقد وغيرها . </a:t>
            </a:r>
            <a:endParaRPr lang="en-US" sz="28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285720" y="357166"/>
            <a:ext cx="8501122" cy="5509200"/>
          </a:xfrm>
          <a:prstGeom prst="rect">
            <a:avLst/>
          </a:prstGeom>
          <a:ln/>
        </p:spPr>
        <p:style>
          <a:lnRef idx="2">
            <a:schemeClr val="accent4"/>
          </a:lnRef>
          <a:fillRef idx="1">
            <a:schemeClr val="lt1"/>
          </a:fillRef>
          <a:effectRef idx="0">
            <a:schemeClr val="accent4"/>
          </a:effectRef>
          <a:fontRef idx="minor">
            <a:schemeClr val="dk1"/>
          </a:fontRef>
        </p:style>
        <p:txBody>
          <a:bodyPr wrap="square" rtlCol="1">
            <a:spAutoFit/>
          </a:bodyPr>
          <a:lstStyle/>
          <a:p>
            <a:r>
              <a:rPr lang="ar-EG" sz="3200" b="1" dirty="0" smtClean="0">
                <a:solidFill>
                  <a:srgbClr val="FF0000"/>
                </a:solidFill>
              </a:rPr>
              <a:t>التقسيم الثانى :</a:t>
            </a:r>
            <a:r>
              <a:rPr lang="ar-EG" sz="3200" b="1" dirty="0" smtClean="0"/>
              <a:t> الحقوق العامة الحقوق الخاصة :</a:t>
            </a:r>
            <a:endParaRPr lang="en-US" sz="3200" dirty="0" smtClean="0"/>
          </a:p>
          <a:p>
            <a:r>
              <a:rPr lang="ar-EG" sz="3200" dirty="0" smtClean="0"/>
              <a:t>    يقصد </a:t>
            </a:r>
            <a:r>
              <a:rPr lang="ar-EG" sz="3200" b="1" dirty="0" smtClean="0"/>
              <a:t>بالحقوق العامة</a:t>
            </a:r>
            <a:r>
              <a:rPr lang="ar-EG" sz="3200" dirty="0" smtClean="0"/>
              <a:t> تلك التى تقررها فروع القانون العام وبخاصة القانون الدستوري والجنائي وهى حقوق مقررة لجميع الأشخاص وتمنحهم مركزاً ممتازاً إزاء الدولة – كسلطة عامة – لحماية حياتهم وحرمتهم ومالهم , ومن أمثلتها حق الأشخاص فى الحياة وحقه فى الاجتماع بغيره وحقه فى إحترام حياته الخاصة . </a:t>
            </a:r>
            <a:endParaRPr lang="en-US" sz="3200" dirty="0" smtClean="0"/>
          </a:p>
          <a:p>
            <a:r>
              <a:rPr lang="ar-EG" sz="3200" dirty="0" smtClean="0"/>
              <a:t>  أما </a:t>
            </a:r>
            <a:r>
              <a:rPr lang="ar-EG" sz="3200" b="1" dirty="0" smtClean="0"/>
              <a:t>الحقوق الخاصة</a:t>
            </a:r>
            <a:r>
              <a:rPr lang="ar-EG" sz="3200" dirty="0" smtClean="0"/>
              <a:t> فهى التى تقررها فروع القانون الخاص , وهى سلطات مقررة للأشخاص وتخولهم القيام بأعمال معينه لحماية مصالحهم إزاء غيرهم أو إزاء الدولة بإعتبارها شخصاً عادياً ومثالها حق الملكية وحق الارتقاء وحق الزوج قبل زوجته .</a:t>
            </a:r>
            <a:endParaRPr lang="en-US" sz="3200" dirty="0" smtClean="0"/>
          </a:p>
          <a:p>
            <a:r>
              <a:rPr lang="ar-EG" sz="3200" dirty="0" smtClean="0"/>
              <a:t>وتنقسم الحقوق الخاصة بدورها الى </a:t>
            </a:r>
            <a:r>
              <a:rPr lang="ar-EG" sz="3200" b="1" dirty="0" smtClean="0"/>
              <a:t>حقوق الاسرة وحقوق مالية</a:t>
            </a:r>
            <a:r>
              <a:rPr lang="ar-EG" sz="3200" dirty="0" smtClean="0"/>
              <a:t>.</a:t>
            </a:r>
            <a:endParaRPr lang="en-US" sz="32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285720" y="357166"/>
            <a:ext cx="8501122" cy="4893647"/>
          </a:xfrm>
          <a:prstGeom prst="rect">
            <a:avLst/>
          </a:prstGeom>
          <a:ln/>
        </p:spPr>
        <p:style>
          <a:lnRef idx="2">
            <a:schemeClr val="accent4"/>
          </a:lnRef>
          <a:fillRef idx="1">
            <a:schemeClr val="lt1"/>
          </a:fillRef>
          <a:effectRef idx="0">
            <a:schemeClr val="accent4"/>
          </a:effectRef>
          <a:fontRef idx="minor">
            <a:schemeClr val="dk1"/>
          </a:fontRef>
        </p:style>
        <p:txBody>
          <a:bodyPr wrap="square" rtlCol="1">
            <a:spAutoFit/>
          </a:bodyPr>
          <a:lstStyle/>
          <a:p>
            <a:r>
              <a:rPr lang="ar-EG" sz="2400" b="1" dirty="0" smtClean="0"/>
              <a:t>الحقـــــــوق المالية </a:t>
            </a:r>
          </a:p>
          <a:p>
            <a:r>
              <a:rPr lang="ar-EG" sz="2400" dirty="0" smtClean="0"/>
              <a:t>هى تلك الحقوق القابلة للتقويم المالي والتعامل عليها بمختلف الصور فى إطار النظام القانوني القائم , وبما لا يخل بالنظام العام والآداب , ومن هنا جاءت تسميتها بالحقوق المالية أى القابلة للتقييم المالى . </a:t>
            </a:r>
          </a:p>
          <a:p>
            <a:r>
              <a:rPr lang="ar-EG" sz="2400" b="1" dirty="0" smtClean="0"/>
              <a:t>وتنقسم الحقوق المالية الى :</a:t>
            </a:r>
            <a:endParaRPr lang="en-US" sz="2400" dirty="0" smtClean="0"/>
          </a:p>
          <a:p>
            <a:r>
              <a:rPr lang="ar-EG" sz="2400" b="1" dirty="0" smtClean="0"/>
              <a:t>حق شخصي</a:t>
            </a:r>
            <a:r>
              <a:rPr lang="ar-EG" sz="2400" dirty="0" smtClean="0"/>
              <a:t> : ويقصد به إستئثار يقره القانون لشخص ويكون له بموجبه إقتضاء أداء معين , والحق الشخصي يسمى أيضاً حق الدائنية أى سلطة يثبتها القانون لشخص تكون ميزة له تمكنه من أن يطالب شخصاً آخر بعمل أو الامتناع عن عمل وإقتضاء ذلك منه , ويسمى هذا الحق شخصياً لأنه يتطلب تدخل شخصي حتى يحصل عليه صاحبه .</a:t>
            </a:r>
          </a:p>
          <a:p>
            <a:r>
              <a:rPr lang="ar-EG" sz="2400" b="1" dirty="0" smtClean="0"/>
              <a:t>وحق عيني</a:t>
            </a:r>
            <a:r>
              <a:rPr lang="ar-EG" sz="2400" dirty="0" smtClean="0"/>
              <a:t> : ويعنى إستئثار بشىء معين يعطى لصاحبه سلطة مباشرة على هذا الشيء تمكنه من الحصول مباشرة على المزايا التى يخولها هذا الحق , فالفرق بين نوعى الحقوق المالية يتمثل فى محل الحق , فالحق الشخصي محله دائماً أداء معين , أما الحق العيني فمحله دائماً شىء معين </a:t>
            </a:r>
            <a:endParaRPr lang="en-US" sz="24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285720" y="357166"/>
            <a:ext cx="8501122" cy="3785652"/>
          </a:xfrm>
          <a:prstGeom prst="rect">
            <a:avLst/>
          </a:prstGeom>
          <a:ln/>
        </p:spPr>
        <p:style>
          <a:lnRef idx="2">
            <a:schemeClr val="accent4"/>
          </a:lnRef>
          <a:fillRef idx="1">
            <a:schemeClr val="lt1"/>
          </a:fillRef>
          <a:effectRef idx="0">
            <a:schemeClr val="accent4"/>
          </a:effectRef>
          <a:fontRef idx="minor">
            <a:schemeClr val="dk1"/>
          </a:fontRef>
        </p:style>
        <p:txBody>
          <a:bodyPr wrap="square" rtlCol="1">
            <a:spAutoFit/>
          </a:bodyPr>
          <a:lstStyle/>
          <a:p>
            <a:r>
              <a:rPr lang="ar-EG" sz="2400" b="1" dirty="0" smtClean="0"/>
              <a:t>وينقسم  الحق العينى الى طائفتين أساسيتين هما :</a:t>
            </a:r>
            <a:endParaRPr lang="en-US" sz="2400" b="1" dirty="0" smtClean="0"/>
          </a:p>
          <a:p>
            <a:pPr lvl="0"/>
            <a:r>
              <a:rPr lang="ar-EG" sz="2400" b="1" dirty="0" smtClean="0"/>
              <a:t>الحقوق العينية الأصلية:</a:t>
            </a:r>
            <a:r>
              <a:rPr lang="ar-EG" sz="2400" dirty="0" smtClean="0"/>
              <a:t> يقصد بها تلك الحقوق التى تخول صاحبها سلطة إستعمال الشىء محل الحق , وسلطة إستغلاله , وسلطة التصرف فيه , أو بعض هذه السلطات دون البعض الاخر , وتسمى حقوقاً أصلية لأن لها وجوداً مستقلاً عن أى حق آخر , ولأنها تخول صاحبها سلطة متعددة لذاتها لا لضمان حق آخر . </a:t>
            </a:r>
            <a:endParaRPr lang="en-US" sz="2400" dirty="0" smtClean="0"/>
          </a:p>
          <a:p>
            <a:pPr lvl="0"/>
            <a:r>
              <a:rPr lang="ar-EG" sz="2400" b="1" dirty="0" smtClean="0"/>
              <a:t>الحقوق العينية التبعية: </a:t>
            </a:r>
            <a:r>
              <a:rPr lang="ar-EG" sz="2400" dirty="0" smtClean="0"/>
              <a:t>هذه الفئة من الحقوق هى حقوق عينية لأنها ترد على شىء معين , أما كونها حقوق تبعية فإنها تتبع حق شخص آخر بقصد تأمين صاحب هذا الحق للحصول على حقه , ولذا فإنها تسمى أيضاً بالتأمينات العينية .</a:t>
            </a:r>
          </a:p>
          <a:p>
            <a:pPr lvl="0"/>
            <a:endParaRPr lang="en-US" sz="2400" dirty="0" smtClean="0"/>
          </a:p>
          <a:p>
            <a:endParaRPr lang="en-US" sz="24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357158" y="357166"/>
            <a:ext cx="8358246" cy="5016758"/>
          </a:xfrm>
          <a:prstGeom prst="rect">
            <a:avLst/>
          </a:prstGeom>
          <a:ln/>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200" b="1" dirty="0" smtClean="0"/>
              <a:t>- حق الملكية :</a:t>
            </a:r>
            <a:endParaRPr lang="en-US" sz="3200" dirty="0" smtClean="0"/>
          </a:p>
          <a:p>
            <a:r>
              <a:rPr lang="ar-EG" sz="3200" dirty="0" smtClean="0"/>
              <a:t>   حق الملكية عبارة عن سلطة مباشرة لشخص على شىء معين تخوله ميزة إستعمال هذا الشيء وإستغلاله والتصرف فيه . </a:t>
            </a:r>
            <a:endParaRPr lang="en-US" sz="3200" dirty="0" smtClean="0"/>
          </a:p>
          <a:p>
            <a:r>
              <a:rPr lang="ar-EG" sz="3200" dirty="0" smtClean="0"/>
              <a:t>وحق الملكية بهذا المعنى يعد أقوى الحقوق العينية لما يحظى به المالك من سلطات واسعة على الشيء الذى يملكه فله سلطة إستعمال هذا الشىء , كما له الحق فى إستغلاله والتصرف فيه , هذا من زاوية . </a:t>
            </a:r>
            <a:endParaRPr lang="en-US" sz="3200" dirty="0" smtClean="0"/>
          </a:p>
          <a:p>
            <a:r>
              <a:rPr lang="ar-EG" sz="3200" dirty="0" smtClean="0"/>
              <a:t> </a:t>
            </a:r>
            <a:endParaRPr lang="en-US" sz="3200" dirty="0" smtClean="0"/>
          </a:p>
          <a:p>
            <a:r>
              <a:rPr lang="ar-EG" sz="3200" dirty="0" smtClean="0"/>
              <a:t>  ومن زاوية أخرى , فإن الحقوق العينية الأصلية كحق الانتفاع والارتقاء , تتفرع عن حق الملكية .</a:t>
            </a:r>
            <a:endParaRPr lang="en-US" sz="32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500034" y="285728"/>
            <a:ext cx="8072494"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r>
              <a:rPr lang="ar-EG" sz="3200" b="1" dirty="0" smtClean="0"/>
              <a:t>ويتيح حق لملكية لصاحبه ثلاث هى :</a:t>
            </a:r>
            <a:endParaRPr lang="en-US" sz="3200" b="1" dirty="0"/>
          </a:p>
        </p:txBody>
      </p:sp>
      <p:sp>
        <p:nvSpPr>
          <p:cNvPr id="3" name="مربع نص 2"/>
          <p:cNvSpPr txBox="1"/>
          <p:nvPr/>
        </p:nvSpPr>
        <p:spPr>
          <a:xfrm>
            <a:off x="357158" y="1000108"/>
            <a:ext cx="8429684" cy="5016758"/>
          </a:xfrm>
          <a:prstGeom prst="rect">
            <a:avLst/>
          </a:prstGeom>
          <a:ln/>
        </p:spPr>
        <p:style>
          <a:lnRef idx="2">
            <a:schemeClr val="accent4"/>
          </a:lnRef>
          <a:fillRef idx="1">
            <a:schemeClr val="lt1"/>
          </a:fillRef>
          <a:effectRef idx="0">
            <a:schemeClr val="accent4"/>
          </a:effectRef>
          <a:fontRef idx="minor">
            <a:schemeClr val="dk1"/>
          </a:fontRef>
        </p:style>
        <p:txBody>
          <a:bodyPr wrap="square" rtlCol="1">
            <a:spAutoFit/>
          </a:bodyPr>
          <a:lstStyle/>
          <a:p>
            <a:r>
              <a:rPr lang="ar-EG" sz="3200" b="1" dirty="0" smtClean="0"/>
              <a:t>1- سلطة الاستعمال : </a:t>
            </a:r>
            <a:r>
              <a:rPr lang="ar-EG" sz="3200" dirty="0" smtClean="0"/>
              <a:t>ويقصد بها إستخدام الشيء فيم أعد له .</a:t>
            </a:r>
          </a:p>
          <a:p>
            <a:r>
              <a:rPr lang="ar-EG" sz="3200" b="1" dirty="0" smtClean="0"/>
              <a:t>2- سلطة الاستغلال:</a:t>
            </a:r>
            <a:r>
              <a:rPr lang="ar-EG" sz="3200" dirty="0" smtClean="0"/>
              <a:t> ويقصد بها الحصول على ما ينتجه الشىء من ثمار , ويعنى ذلك أن يكون لمالك الشىء سلطة إستخلاص الفوائد التى ينتجها هذا الشىء , فمالك الأرض يحق له الحصول على المحصول الذى تنتجه الأرض ومالك العقار يحق له إقتضاء الأجرة القانونية من المستأجرين وهكذا . ..</a:t>
            </a:r>
            <a:endParaRPr lang="en-US" sz="3200" dirty="0" smtClean="0"/>
          </a:p>
          <a:p>
            <a:r>
              <a:rPr lang="ar-EG" sz="3200" b="1" dirty="0" smtClean="0"/>
              <a:t>3- سلطة التصرف:</a:t>
            </a:r>
            <a:endParaRPr lang="en-US" sz="3200" dirty="0" smtClean="0"/>
          </a:p>
          <a:p>
            <a:r>
              <a:rPr lang="ar-EG" sz="3200" dirty="0" smtClean="0"/>
              <a:t>وتعنى تحكم المالك فى مصير الشىء , سواء من الناحية المادية أو من الناحية القانونية . </a:t>
            </a:r>
            <a:endParaRPr lang="en-US" sz="3200" dirty="0" smtClean="0"/>
          </a:p>
          <a:p>
            <a:endParaRPr lang="ar-EG" sz="32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TotalTime>
  <Words>1865</Words>
  <Application>Microsoft Office PowerPoint</Application>
  <PresentationFormat>On-screen Show (4:3)</PresentationFormat>
  <Paragraphs>88</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Home User</dc:creator>
  <cp:lastModifiedBy>Name</cp:lastModifiedBy>
  <cp:revision>168</cp:revision>
  <dcterms:created xsi:type="dcterms:W3CDTF">2013-02-22T22:04:51Z</dcterms:created>
  <dcterms:modified xsi:type="dcterms:W3CDTF">2017-03-18T03:53:33Z</dcterms:modified>
</cp:coreProperties>
</file>