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566C48-4863-41BA-9C72-62D6ABBC8364}" type="doc">
      <dgm:prSet loTypeId="urn:microsoft.com/office/officeart/2005/8/layout/arrow5" loCatId="relationship" qsTypeId="urn:microsoft.com/office/officeart/2005/8/quickstyle/simple1" qsCatId="simple" csTypeId="urn:microsoft.com/office/officeart/2005/8/colors/colorful2" csCatId="colorful" phldr="0"/>
      <dgm:spPr/>
      <dgm:t>
        <a:bodyPr/>
        <a:lstStyle/>
        <a:p>
          <a:pPr rtl="1"/>
          <a:endParaRPr lang="ar-IQ"/>
        </a:p>
      </dgm:t>
    </dgm:pt>
    <dgm:pt modelId="{43DCCF97-FFBF-437A-96AA-719BCC5372F4}">
      <dgm:prSet phldrT="[نص]" phldr="1"/>
      <dgm:spPr/>
      <dgm:t>
        <a:bodyPr/>
        <a:lstStyle/>
        <a:p>
          <a:pPr rtl="1"/>
          <a:endParaRPr lang="ar-IQ" dirty="0"/>
        </a:p>
      </dgm:t>
    </dgm:pt>
    <dgm:pt modelId="{AD52B7D9-60AA-49F1-847F-6513C9A12338}" type="parTrans" cxnId="{241E5152-E606-4484-812F-F727B13B96B8}">
      <dgm:prSet/>
      <dgm:spPr/>
      <dgm:t>
        <a:bodyPr/>
        <a:lstStyle/>
        <a:p>
          <a:pPr rtl="1"/>
          <a:endParaRPr lang="ar-IQ"/>
        </a:p>
      </dgm:t>
    </dgm:pt>
    <dgm:pt modelId="{CC562899-B48F-4979-94BD-890797B50B1F}" type="sibTrans" cxnId="{241E5152-E606-4484-812F-F727B13B96B8}">
      <dgm:prSet/>
      <dgm:spPr/>
      <dgm:t>
        <a:bodyPr/>
        <a:lstStyle/>
        <a:p>
          <a:pPr rtl="1"/>
          <a:endParaRPr lang="ar-IQ"/>
        </a:p>
      </dgm:t>
    </dgm:pt>
    <dgm:pt modelId="{D26FE461-777C-4B43-A62E-9FE3E4545DEC}">
      <dgm:prSet phldrT="[نص]" phldr="1"/>
      <dgm:spPr/>
      <dgm:t>
        <a:bodyPr/>
        <a:lstStyle/>
        <a:p>
          <a:pPr rtl="1"/>
          <a:endParaRPr lang="ar-IQ" dirty="0"/>
        </a:p>
      </dgm:t>
    </dgm:pt>
    <dgm:pt modelId="{AF3A36BB-1788-4186-A937-BAC8103E232B}" type="parTrans" cxnId="{C878267D-E414-4065-880E-258B3FD12287}">
      <dgm:prSet/>
      <dgm:spPr/>
      <dgm:t>
        <a:bodyPr/>
        <a:lstStyle/>
        <a:p>
          <a:pPr rtl="1"/>
          <a:endParaRPr lang="ar-IQ"/>
        </a:p>
      </dgm:t>
    </dgm:pt>
    <dgm:pt modelId="{B582C932-DD37-42AD-9097-9152607E9341}" type="sibTrans" cxnId="{C878267D-E414-4065-880E-258B3FD12287}">
      <dgm:prSet/>
      <dgm:spPr/>
      <dgm:t>
        <a:bodyPr/>
        <a:lstStyle/>
        <a:p>
          <a:pPr rtl="1"/>
          <a:endParaRPr lang="ar-IQ"/>
        </a:p>
      </dgm:t>
    </dgm:pt>
    <dgm:pt modelId="{A0054F61-F9C2-4ADA-BED3-622A79C2DE33}" type="pres">
      <dgm:prSet presAssocID="{17566C48-4863-41BA-9C72-62D6ABBC83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E0283B7B-9037-4275-BDB6-8917F0AD55A4}" type="pres">
      <dgm:prSet presAssocID="{43DCCF97-FFBF-437A-96AA-719BCC5372F4}" presName="arrow" presStyleLbl="node1" presStyleIdx="0" presStyleCnt="2" custRadScaleRad="192422" custRadScaleInc="-17941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DAE1BCD-CD33-4BEA-8EB2-87CC2CD7B9EA}" type="pres">
      <dgm:prSet presAssocID="{D26FE461-777C-4B43-A62E-9FE3E4545DEC}" presName="arrow" presStyleLbl="node1" presStyleIdx="1" presStyleCnt="2" custRadScaleRad="115952" custRadScaleInc="1783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4F062132-A715-49FA-B608-D748BC083222}" type="presOf" srcId="{43DCCF97-FFBF-437A-96AA-719BCC5372F4}" destId="{E0283B7B-9037-4275-BDB6-8917F0AD55A4}" srcOrd="0" destOrd="0" presId="urn:microsoft.com/office/officeart/2005/8/layout/arrow5"/>
    <dgm:cxn modelId="{B751A74A-EF84-43BE-A82A-3139CD246D0D}" type="presOf" srcId="{17566C48-4863-41BA-9C72-62D6ABBC8364}" destId="{A0054F61-F9C2-4ADA-BED3-622A79C2DE33}" srcOrd="0" destOrd="0" presId="urn:microsoft.com/office/officeart/2005/8/layout/arrow5"/>
    <dgm:cxn modelId="{C878267D-E414-4065-880E-258B3FD12287}" srcId="{17566C48-4863-41BA-9C72-62D6ABBC8364}" destId="{D26FE461-777C-4B43-A62E-9FE3E4545DEC}" srcOrd="1" destOrd="0" parTransId="{AF3A36BB-1788-4186-A937-BAC8103E232B}" sibTransId="{B582C932-DD37-42AD-9097-9152607E9341}"/>
    <dgm:cxn modelId="{241E5152-E606-4484-812F-F727B13B96B8}" srcId="{17566C48-4863-41BA-9C72-62D6ABBC8364}" destId="{43DCCF97-FFBF-437A-96AA-719BCC5372F4}" srcOrd="0" destOrd="0" parTransId="{AD52B7D9-60AA-49F1-847F-6513C9A12338}" sibTransId="{CC562899-B48F-4979-94BD-890797B50B1F}"/>
    <dgm:cxn modelId="{6F829AB5-80B5-4A6D-8401-DA8BAA053EC3}" type="presOf" srcId="{D26FE461-777C-4B43-A62E-9FE3E4545DEC}" destId="{DDAE1BCD-CD33-4BEA-8EB2-87CC2CD7B9EA}" srcOrd="0" destOrd="0" presId="urn:microsoft.com/office/officeart/2005/8/layout/arrow5"/>
    <dgm:cxn modelId="{08E895EE-5637-408D-90EB-8CABD6905BC6}" type="presParOf" srcId="{A0054F61-F9C2-4ADA-BED3-622A79C2DE33}" destId="{E0283B7B-9037-4275-BDB6-8917F0AD55A4}" srcOrd="0" destOrd="0" presId="urn:microsoft.com/office/officeart/2005/8/layout/arrow5"/>
    <dgm:cxn modelId="{8A772D65-8B3A-4EE2-8AF1-15DF597FCEC7}" type="presParOf" srcId="{A0054F61-F9C2-4ADA-BED3-622A79C2DE33}" destId="{DDAE1BCD-CD33-4BEA-8EB2-87CC2CD7B9EA}" srcOrd="1" destOrd="0" presId="urn:microsoft.com/office/officeart/2005/8/layout/arrow5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283B7B-9037-4275-BDB6-8917F0AD55A4}">
      <dsp:nvSpPr>
        <dsp:cNvPr id="0" name=""/>
        <dsp:cNvSpPr/>
      </dsp:nvSpPr>
      <dsp:spPr>
        <a:xfrm rot="16200000">
          <a:off x="0" y="3894"/>
          <a:ext cx="3353097" cy="33530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832" tIns="433832" rIns="433832" bIns="433832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6100" kern="1200" dirty="0"/>
        </a:p>
      </dsp:txBody>
      <dsp:txXfrm rot="16200000">
        <a:off x="0" y="3894"/>
        <a:ext cx="3353097" cy="3353097"/>
      </dsp:txXfrm>
    </dsp:sp>
    <dsp:sp modelId="{DDAE1BCD-CD33-4BEA-8EB2-87CC2CD7B9EA}">
      <dsp:nvSpPr>
        <dsp:cNvPr id="0" name=""/>
        <dsp:cNvSpPr/>
      </dsp:nvSpPr>
      <dsp:spPr>
        <a:xfrm rot="5400000">
          <a:off x="5738798" y="3894"/>
          <a:ext cx="3353097" cy="33530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832" tIns="433832" rIns="433832" bIns="433832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6100" kern="1200" dirty="0"/>
        </a:p>
      </dsp:txBody>
      <dsp:txXfrm rot="5400000">
        <a:off x="5738798" y="3894"/>
        <a:ext cx="3353097" cy="3353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94885EE-ECC4-4E25-8409-35EAAF8051F5}" type="datetimeFigureOut">
              <a:rPr lang="ar-IQ" smtClean="0"/>
              <a:pPr/>
              <a:t>17/05/1439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749A7A0-C5EB-4D30-B1BF-D670FDA851D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9A7A0-C5EB-4D30-B1BF-D670FDA851D7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E160-5229-419C-AE7E-A1F1A995332D}" type="datetimeFigureOut">
              <a:rPr lang="ar-IQ" smtClean="0"/>
              <a:pPr/>
              <a:t>17/05/1439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B9A-2E16-4254-BCFE-6364FBD25B4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E160-5229-419C-AE7E-A1F1A995332D}" type="datetimeFigureOut">
              <a:rPr lang="ar-IQ" smtClean="0"/>
              <a:pPr/>
              <a:t>17/05/1439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B9A-2E16-4254-BCFE-6364FBD25B4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E160-5229-419C-AE7E-A1F1A995332D}" type="datetimeFigureOut">
              <a:rPr lang="ar-IQ" smtClean="0"/>
              <a:pPr/>
              <a:t>17/05/1439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B9A-2E16-4254-BCFE-6364FBD25B4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E160-5229-419C-AE7E-A1F1A995332D}" type="datetimeFigureOut">
              <a:rPr lang="ar-IQ" smtClean="0"/>
              <a:pPr/>
              <a:t>17/05/1439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B9A-2E16-4254-BCFE-6364FBD25B4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E160-5229-419C-AE7E-A1F1A995332D}" type="datetimeFigureOut">
              <a:rPr lang="ar-IQ" smtClean="0"/>
              <a:pPr/>
              <a:t>17/05/1439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B9A-2E16-4254-BCFE-6364FBD25B4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E160-5229-419C-AE7E-A1F1A995332D}" type="datetimeFigureOut">
              <a:rPr lang="ar-IQ" smtClean="0"/>
              <a:pPr/>
              <a:t>17/05/1439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B9A-2E16-4254-BCFE-6364FBD25B4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E160-5229-419C-AE7E-A1F1A995332D}" type="datetimeFigureOut">
              <a:rPr lang="ar-IQ" smtClean="0"/>
              <a:pPr/>
              <a:t>17/05/1439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B9A-2E16-4254-BCFE-6364FBD25B4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E160-5229-419C-AE7E-A1F1A995332D}" type="datetimeFigureOut">
              <a:rPr lang="ar-IQ" smtClean="0"/>
              <a:pPr/>
              <a:t>17/05/1439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B9A-2E16-4254-BCFE-6364FBD25B4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E160-5229-419C-AE7E-A1F1A995332D}" type="datetimeFigureOut">
              <a:rPr lang="ar-IQ" smtClean="0"/>
              <a:pPr/>
              <a:t>17/05/1439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B9A-2E16-4254-BCFE-6364FBD25B4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E160-5229-419C-AE7E-A1F1A995332D}" type="datetimeFigureOut">
              <a:rPr lang="ar-IQ" smtClean="0"/>
              <a:pPr/>
              <a:t>17/05/1439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B9A-2E16-4254-BCFE-6364FBD25B4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E160-5229-419C-AE7E-A1F1A995332D}" type="datetimeFigureOut">
              <a:rPr lang="ar-IQ" smtClean="0"/>
              <a:pPr/>
              <a:t>17/05/1439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B9A-2E16-4254-BCFE-6364FBD25B4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3E160-5229-419C-AE7E-A1F1A995332D}" type="datetimeFigureOut">
              <a:rPr lang="ar-IQ" smtClean="0"/>
              <a:pPr/>
              <a:t>17/05/1439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C9B9A-2E16-4254-BCFE-6364FBD25B4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907755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Public International Law</a:t>
            </a:r>
            <a:br>
              <a:rPr lang="en-US" sz="6000" dirty="0" smtClean="0">
                <a:solidFill>
                  <a:schemeClr val="bg1"/>
                </a:solidFill>
              </a:rPr>
            </a:br>
            <a:r>
              <a:rPr lang="en-US" sz="6000" dirty="0" smtClean="0">
                <a:solidFill>
                  <a:schemeClr val="bg1"/>
                </a:solidFill>
              </a:rPr>
              <a:t>Third Class</a:t>
            </a:r>
            <a:br>
              <a:rPr lang="en-US" sz="60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product by</a:t>
            </a:r>
            <a:endParaRPr lang="ar-IQ" sz="3600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Assistant Lecturer</a:t>
            </a:r>
          </a:p>
          <a:p>
            <a:r>
              <a:rPr lang="en-US" sz="6000" b="1" dirty="0" err="1" smtClean="0"/>
              <a:t>Anfal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Esam</a:t>
            </a:r>
            <a:r>
              <a:rPr lang="en-US" sz="6000" b="1" dirty="0" smtClean="0"/>
              <a:t> Ali</a:t>
            </a:r>
          </a:p>
          <a:p>
            <a:r>
              <a:rPr lang="en-US" b="1" dirty="0" smtClean="0"/>
              <a:t>College of Law</a:t>
            </a:r>
          </a:p>
          <a:p>
            <a:r>
              <a:rPr lang="en-US" b="1" dirty="0" smtClean="0"/>
              <a:t>Al-</a:t>
            </a:r>
            <a:r>
              <a:rPr lang="en-US" b="1" dirty="0" err="1" smtClean="0"/>
              <a:t>Mustansiriyah</a:t>
            </a:r>
            <a:r>
              <a:rPr lang="en-US" b="1" dirty="0" smtClean="0"/>
              <a:t> University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b="1" dirty="0"/>
              <a:t>Elements of </a:t>
            </a:r>
            <a:r>
              <a:rPr lang="en-US" sz="5400" b="1" dirty="0" smtClean="0"/>
              <a:t>the international </a:t>
            </a:r>
            <a:r>
              <a:rPr lang="en-US" sz="5400" b="1" dirty="0"/>
              <a:t>legal </a:t>
            </a:r>
            <a:r>
              <a:rPr lang="en-US" sz="5400" b="1" dirty="0" smtClean="0"/>
              <a:t>personality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ar-IQ" sz="5400" dirty="0" smtClean="0"/>
              <a:t>عناصر الشخصية القانونية الدولية</a:t>
            </a:r>
            <a:endParaRPr lang="ar-IQ" sz="5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501008"/>
            <a:ext cx="9144000" cy="3356992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endParaRPr lang="ar-IQ" b="1" dirty="0" smtClean="0"/>
          </a:p>
          <a:p>
            <a:endParaRPr lang="ar-IQ" b="1" dirty="0"/>
          </a:p>
          <a:p>
            <a:r>
              <a:rPr lang="ar-IQ" b="1" dirty="0" err="1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(The </a:t>
            </a:r>
            <a:r>
              <a:rPr lang="en-US" b="1" dirty="0">
                <a:solidFill>
                  <a:schemeClr val="tx1"/>
                </a:solidFill>
                <a:latin typeface="Arial Black" pitchFamily="34" charset="0"/>
              </a:rPr>
              <a:t>tenth  Lecture </a:t>
            </a: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Contents</a:t>
            </a:r>
          </a:p>
          <a:p>
            <a:endParaRPr lang="en-US" b="1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4502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The essential legal element of which the international organization had with its legal personality can be determined as the following: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31573x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717032"/>
            <a:ext cx="7560840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1512167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First)</a:t>
            </a:r>
            <a:r>
              <a:rPr lang="ar-IQ" dirty="0" err="1" smtClean="0"/>
              <a:t>)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996952"/>
            <a:ext cx="9144000" cy="386104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it must have specific subjective independent desire which can be distinguished from the desire of its member states </a:t>
            </a:r>
            <a:r>
              <a:rPr lang="en-US" dirty="0"/>
              <a:t>.</a:t>
            </a:r>
            <a:endParaRPr lang="ar-IQ" dirty="0"/>
          </a:p>
        </p:txBody>
      </p:sp>
      <p:sp>
        <p:nvSpPr>
          <p:cNvPr id="5" name="سهم إلى اليمين 4"/>
          <p:cNvSpPr/>
          <p:nvPr/>
        </p:nvSpPr>
        <p:spPr>
          <a:xfrm>
            <a:off x="971600" y="12687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48681"/>
            <a:ext cx="8964488" cy="1440159"/>
          </a:xfrm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Second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9144000" cy="2785864"/>
          </a:xfrm>
          <a:solidFill>
            <a:srgbClr val="FFC000"/>
          </a:solidFill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its international legal personality must be respect and recognized by its members.</a:t>
            </a:r>
            <a:r>
              <a:rPr lang="en-US" dirty="0"/>
              <a:t> </a:t>
            </a:r>
            <a:endParaRPr lang="ar-IQ" dirty="0"/>
          </a:p>
        </p:txBody>
      </p:sp>
      <p:sp>
        <p:nvSpPr>
          <p:cNvPr id="4" name="نجمة ذات 5 نقاط 3"/>
          <p:cNvSpPr/>
          <p:nvPr/>
        </p:nvSpPr>
        <p:spPr>
          <a:xfrm>
            <a:off x="6660232" y="76470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260649"/>
            <a:ext cx="8964488" cy="1728191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Third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9144000" cy="295232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the organization must have its special powers and competent organs.</a:t>
            </a:r>
            <a:endParaRPr lang="ar-IQ" sz="4800" dirty="0">
              <a:solidFill>
                <a:schemeClr val="tx1"/>
              </a:solidFill>
            </a:endParaRPr>
          </a:p>
        </p:txBody>
      </p:sp>
      <p:sp>
        <p:nvSpPr>
          <p:cNvPr id="4" name="الرمز &quot;ممنوع&quot; 3"/>
          <p:cNvSpPr/>
          <p:nvPr/>
        </p:nvSpPr>
        <p:spPr>
          <a:xfrm>
            <a:off x="6300192" y="764704"/>
            <a:ext cx="914400" cy="9144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784976" cy="326779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The permanent association of states , and its lawful objects cannot be continually achieved unless through its organs consent and member states.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54a33bcd4c9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89040"/>
            <a:ext cx="8676456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The creation of legal power exercisable within international fields may be not compatible with the national systems of one or more states.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0" y="3501008"/>
          <a:ext cx="9144000" cy="3356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ydrange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979712" y="2420888"/>
            <a:ext cx="540060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800" dirty="0" smtClean="0"/>
              <a:t> </a:t>
            </a:r>
            <a:r>
              <a:rPr lang="en-US" sz="8800" dirty="0" smtClean="0">
                <a:solidFill>
                  <a:schemeClr val="bg1"/>
                </a:solidFill>
              </a:rPr>
              <a:t>Good Luck</a:t>
            </a:r>
            <a:endParaRPr lang="ar-IQ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144</Words>
  <Application>Microsoft Office PowerPoint</Application>
  <PresentationFormat>عرض على الشاشة (3:4)‏</PresentationFormat>
  <Paragraphs>20</Paragraphs>
  <Slides>9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Public International Law Third Class product by</vt:lpstr>
      <vt:lpstr>Elements of the international legal personality عناصر الشخصية القانونية الدولية</vt:lpstr>
      <vt:lpstr>The essential legal element of which the international organization had with its legal personality can be determined as the following: </vt:lpstr>
      <vt:lpstr>First))</vt:lpstr>
      <vt:lpstr>Second</vt:lpstr>
      <vt:lpstr>Third</vt:lpstr>
      <vt:lpstr>The permanent association of states , and its lawful objects cannot be continually achieved unless through its organs consent and member states. </vt:lpstr>
      <vt:lpstr>The creation of legal power exercisable within international fields may be not compatible with the national systems of one or more states. 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International Law Third Class product by</dc:title>
  <dc:creator>acer</dc:creator>
  <cp:lastModifiedBy>acer</cp:lastModifiedBy>
  <cp:revision>5</cp:revision>
  <dcterms:created xsi:type="dcterms:W3CDTF">2018-02-02T19:58:43Z</dcterms:created>
  <dcterms:modified xsi:type="dcterms:W3CDTF">2018-02-02T20:53:47Z</dcterms:modified>
</cp:coreProperties>
</file>