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86780" autoAdjust="0"/>
  </p:normalViewPr>
  <p:slideViewPr>
    <p:cSldViewPr>
      <p:cViewPr varScale="1">
        <p:scale>
          <a:sx n="67" d="100"/>
          <a:sy n="67" d="100"/>
        </p:scale>
        <p:origin x="-125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FF39559-8CDE-4DC6-B9A7-B7918F6110B2}" type="doc">
      <dgm:prSet loTypeId="urn:microsoft.com/office/officeart/2005/8/layout/pyramid2" loCatId="pyramid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pPr rtl="1"/>
          <a:endParaRPr lang="ar-IQ"/>
        </a:p>
      </dgm:t>
    </dgm:pt>
    <dgm:pt modelId="{5E11D7E5-25FD-4D15-9778-14CF3C95867A}">
      <dgm:prSet/>
      <dgm:spPr/>
      <dgm:t>
        <a:bodyPr/>
        <a:lstStyle/>
        <a:p>
          <a:pPr rtl="0"/>
          <a:r>
            <a:rPr lang="en-US" dirty="0" smtClean="0"/>
            <a:t>1. Law making treaty</a:t>
          </a:r>
          <a:endParaRPr lang="ar-IQ" dirty="0"/>
        </a:p>
      </dgm:t>
    </dgm:pt>
    <dgm:pt modelId="{9FAE411A-9578-4990-BAAE-20CDC08A4CAF}" type="parTrans" cxnId="{1E26DE9E-AC6A-4CB4-8450-641864592224}">
      <dgm:prSet/>
      <dgm:spPr/>
      <dgm:t>
        <a:bodyPr/>
        <a:lstStyle/>
        <a:p>
          <a:pPr rtl="1"/>
          <a:endParaRPr lang="ar-IQ"/>
        </a:p>
      </dgm:t>
    </dgm:pt>
    <dgm:pt modelId="{C910E24F-5BF4-476D-AD10-E05DF8F8DFD0}" type="sibTrans" cxnId="{1E26DE9E-AC6A-4CB4-8450-641864592224}">
      <dgm:prSet/>
      <dgm:spPr/>
      <dgm:t>
        <a:bodyPr/>
        <a:lstStyle/>
        <a:p>
          <a:pPr rtl="1"/>
          <a:endParaRPr lang="ar-IQ"/>
        </a:p>
      </dgm:t>
    </dgm:pt>
    <dgm:pt modelId="{DFEBAD3D-FC98-40E6-9DEB-CC40EC7D481C}">
      <dgm:prSet/>
      <dgm:spPr/>
      <dgm:t>
        <a:bodyPr/>
        <a:lstStyle/>
        <a:p>
          <a:pPr rtl="0"/>
          <a:r>
            <a:rPr lang="en-US" dirty="0" smtClean="0"/>
            <a:t>2. Treaty of contractual character.</a:t>
          </a:r>
          <a:endParaRPr lang="ar-IQ" dirty="0"/>
        </a:p>
      </dgm:t>
    </dgm:pt>
    <dgm:pt modelId="{72B4EECC-DA0C-43D8-8691-BD12A98B5FB0}" type="parTrans" cxnId="{5C46B07D-20CB-49A9-8C11-C68A2C4B3EB6}">
      <dgm:prSet/>
      <dgm:spPr/>
      <dgm:t>
        <a:bodyPr/>
        <a:lstStyle/>
        <a:p>
          <a:pPr rtl="1"/>
          <a:endParaRPr lang="ar-IQ"/>
        </a:p>
      </dgm:t>
    </dgm:pt>
    <dgm:pt modelId="{CA7E2F29-CFCB-4D05-8122-2808DC324CD5}" type="sibTrans" cxnId="{5C46B07D-20CB-49A9-8C11-C68A2C4B3EB6}">
      <dgm:prSet/>
      <dgm:spPr/>
      <dgm:t>
        <a:bodyPr/>
        <a:lstStyle/>
        <a:p>
          <a:pPr rtl="1"/>
          <a:endParaRPr lang="ar-IQ"/>
        </a:p>
      </dgm:t>
    </dgm:pt>
    <dgm:pt modelId="{7BEE513E-BC42-47A5-97CE-E5398E94424B}" type="pres">
      <dgm:prSet presAssocID="{8FF39559-8CDE-4DC6-B9A7-B7918F6110B2}" presName="compositeShape" presStyleCnt="0">
        <dgm:presLayoutVars>
          <dgm:dir/>
          <dgm:resizeHandles/>
        </dgm:presLayoutVars>
      </dgm:prSet>
      <dgm:spPr/>
    </dgm:pt>
    <dgm:pt modelId="{DC530DFC-BF67-4B72-AC45-0445D2DFC9A2}" type="pres">
      <dgm:prSet presAssocID="{8FF39559-8CDE-4DC6-B9A7-B7918F6110B2}" presName="pyramid" presStyleLbl="node1" presStyleIdx="0" presStyleCnt="1"/>
      <dgm:spPr/>
    </dgm:pt>
    <dgm:pt modelId="{EB5A55E0-5576-4E9B-9217-A83DEA2047B5}" type="pres">
      <dgm:prSet presAssocID="{8FF39559-8CDE-4DC6-B9A7-B7918F6110B2}" presName="theList" presStyleCnt="0"/>
      <dgm:spPr/>
    </dgm:pt>
    <dgm:pt modelId="{06F30C3E-C627-4259-A5EB-F53AB57C10C6}" type="pres">
      <dgm:prSet presAssocID="{5E11D7E5-25FD-4D15-9778-14CF3C95867A}" presName="aNode" presStyleLbl="fgAcc1" presStyleIdx="0" presStyleCnt="2">
        <dgm:presLayoutVars>
          <dgm:bulletEnabled val="1"/>
        </dgm:presLayoutVars>
      </dgm:prSet>
      <dgm:spPr/>
    </dgm:pt>
    <dgm:pt modelId="{5A3EE798-B5C9-4E9C-A614-BE6883913F9C}" type="pres">
      <dgm:prSet presAssocID="{5E11D7E5-25FD-4D15-9778-14CF3C95867A}" presName="aSpace" presStyleCnt="0"/>
      <dgm:spPr/>
    </dgm:pt>
    <dgm:pt modelId="{2EF4D823-1F4B-44A5-8F35-EF5A26C9A05C}" type="pres">
      <dgm:prSet presAssocID="{DFEBAD3D-FC98-40E6-9DEB-CC40EC7D481C}" presName="aNode" presStyleLbl="fgAcc1" presStyleIdx="1" presStyleCnt="2">
        <dgm:presLayoutVars>
          <dgm:bulletEnabled val="1"/>
        </dgm:presLayoutVars>
      </dgm:prSet>
      <dgm:spPr/>
    </dgm:pt>
    <dgm:pt modelId="{5C39C698-37F2-47C3-9EEA-04717E569170}" type="pres">
      <dgm:prSet presAssocID="{DFEBAD3D-FC98-40E6-9DEB-CC40EC7D481C}" presName="aSpace" presStyleCnt="0"/>
      <dgm:spPr/>
    </dgm:pt>
  </dgm:ptLst>
  <dgm:cxnLst>
    <dgm:cxn modelId="{77CE9291-D276-4865-9C48-4743F443D1A6}" type="presOf" srcId="{5E11D7E5-25FD-4D15-9778-14CF3C95867A}" destId="{06F30C3E-C627-4259-A5EB-F53AB57C10C6}" srcOrd="0" destOrd="0" presId="urn:microsoft.com/office/officeart/2005/8/layout/pyramid2"/>
    <dgm:cxn modelId="{5C46B07D-20CB-49A9-8C11-C68A2C4B3EB6}" srcId="{8FF39559-8CDE-4DC6-B9A7-B7918F6110B2}" destId="{DFEBAD3D-FC98-40E6-9DEB-CC40EC7D481C}" srcOrd="1" destOrd="0" parTransId="{72B4EECC-DA0C-43D8-8691-BD12A98B5FB0}" sibTransId="{CA7E2F29-CFCB-4D05-8122-2808DC324CD5}"/>
    <dgm:cxn modelId="{5810BFA9-4AAC-4CFA-B5A0-7C508BB3AAF6}" type="presOf" srcId="{DFEBAD3D-FC98-40E6-9DEB-CC40EC7D481C}" destId="{2EF4D823-1F4B-44A5-8F35-EF5A26C9A05C}" srcOrd="0" destOrd="0" presId="urn:microsoft.com/office/officeart/2005/8/layout/pyramid2"/>
    <dgm:cxn modelId="{1E26DE9E-AC6A-4CB4-8450-641864592224}" srcId="{8FF39559-8CDE-4DC6-B9A7-B7918F6110B2}" destId="{5E11D7E5-25FD-4D15-9778-14CF3C95867A}" srcOrd="0" destOrd="0" parTransId="{9FAE411A-9578-4990-BAAE-20CDC08A4CAF}" sibTransId="{C910E24F-5BF4-476D-AD10-E05DF8F8DFD0}"/>
    <dgm:cxn modelId="{BB73F0A4-E203-4929-9DA1-6A82787A4262}" type="presOf" srcId="{8FF39559-8CDE-4DC6-B9A7-B7918F6110B2}" destId="{7BEE513E-BC42-47A5-97CE-E5398E94424B}" srcOrd="0" destOrd="0" presId="urn:microsoft.com/office/officeart/2005/8/layout/pyramid2"/>
    <dgm:cxn modelId="{719A8586-DC85-4585-97BC-253C3659B355}" type="presParOf" srcId="{7BEE513E-BC42-47A5-97CE-E5398E94424B}" destId="{DC530DFC-BF67-4B72-AC45-0445D2DFC9A2}" srcOrd="0" destOrd="0" presId="urn:microsoft.com/office/officeart/2005/8/layout/pyramid2"/>
    <dgm:cxn modelId="{F0DECE4F-44D1-4C14-9B6A-65A4B35453EA}" type="presParOf" srcId="{7BEE513E-BC42-47A5-97CE-E5398E94424B}" destId="{EB5A55E0-5576-4E9B-9217-A83DEA2047B5}" srcOrd="1" destOrd="0" presId="urn:microsoft.com/office/officeart/2005/8/layout/pyramid2"/>
    <dgm:cxn modelId="{21126EFC-5E09-4BD1-8750-426350FAFA84}" type="presParOf" srcId="{EB5A55E0-5576-4E9B-9217-A83DEA2047B5}" destId="{06F30C3E-C627-4259-A5EB-F53AB57C10C6}" srcOrd="0" destOrd="0" presId="urn:microsoft.com/office/officeart/2005/8/layout/pyramid2"/>
    <dgm:cxn modelId="{6DE6374A-B05F-405E-9E9F-2469B9AEB28F}" type="presParOf" srcId="{EB5A55E0-5576-4E9B-9217-A83DEA2047B5}" destId="{5A3EE798-B5C9-4E9C-A614-BE6883913F9C}" srcOrd="1" destOrd="0" presId="urn:microsoft.com/office/officeart/2005/8/layout/pyramid2"/>
    <dgm:cxn modelId="{314CF0EC-BAEF-47B6-94B7-54C221B83330}" type="presParOf" srcId="{EB5A55E0-5576-4E9B-9217-A83DEA2047B5}" destId="{2EF4D823-1F4B-44A5-8F35-EF5A26C9A05C}" srcOrd="2" destOrd="0" presId="urn:microsoft.com/office/officeart/2005/8/layout/pyramid2"/>
    <dgm:cxn modelId="{B7E4E7AA-2F0E-4D3B-83A9-44243243B4F7}" type="presParOf" srcId="{EB5A55E0-5576-4E9B-9217-A83DEA2047B5}" destId="{5C39C698-37F2-47C3-9EEA-04717E569170}" srcOrd="3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3F10131-463C-4403-A31F-6533534D62F9}" type="doc">
      <dgm:prSet loTypeId="urn:microsoft.com/office/officeart/2005/8/layout/target3" loCatId="relationship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pPr rtl="1"/>
          <a:endParaRPr lang="ar-IQ"/>
        </a:p>
      </dgm:t>
    </dgm:pt>
    <dgm:pt modelId="{1B7287AA-141E-46EC-9FE4-29E52CE752DA}">
      <dgm:prSet/>
      <dgm:spPr/>
      <dgm:t>
        <a:bodyPr/>
        <a:lstStyle/>
        <a:p>
          <a:pPr rtl="0"/>
          <a:r>
            <a:rPr lang="en-US" dirty="0" smtClean="0"/>
            <a:t>1.treaty requires  an expression of consent, while custom requires a tacit consent of state.</a:t>
          </a:r>
          <a:endParaRPr lang="ar-IQ" dirty="0"/>
        </a:p>
      </dgm:t>
    </dgm:pt>
    <dgm:pt modelId="{3CAD88B1-E9BD-4D85-BEA9-D47982F6A753}" type="parTrans" cxnId="{6C13C5FC-D673-4D59-AD73-5B57CA848D63}">
      <dgm:prSet/>
      <dgm:spPr/>
      <dgm:t>
        <a:bodyPr/>
        <a:lstStyle/>
        <a:p>
          <a:pPr rtl="1"/>
          <a:endParaRPr lang="ar-IQ"/>
        </a:p>
      </dgm:t>
    </dgm:pt>
    <dgm:pt modelId="{48B352BD-046A-4D70-B546-F3A765A48691}" type="sibTrans" cxnId="{6C13C5FC-D673-4D59-AD73-5B57CA848D63}">
      <dgm:prSet/>
      <dgm:spPr/>
      <dgm:t>
        <a:bodyPr/>
        <a:lstStyle/>
        <a:p>
          <a:pPr rtl="1"/>
          <a:endParaRPr lang="ar-IQ"/>
        </a:p>
      </dgm:t>
    </dgm:pt>
    <dgm:pt modelId="{88C8791D-D8D8-4B52-A5F9-739D931C98D1}">
      <dgm:prSet/>
      <dgm:spPr/>
      <dgm:t>
        <a:bodyPr/>
        <a:lstStyle/>
        <a:p>
          <a:pPr rtl="0"/>
          <a:r>
            <a:rPr lang="en-US" dirty="0" smtClean="0"/>
            <a:t>3.treaty may be modified or abolished by a recurrent practice of state which means their observance of a certain custom.</a:t>
          </a:r>
          <a:endParaRPr lang="ar-IQ" dirty="0"/>
        </a:p>
      </dgm:t>
    </dgm:pt>
    <dgm:pt modelId="{506CBEA1-FF04-4765-B8F3-8E17BD1F1B11}" type="parTrans" cxnId="{CBC224BE-1B43-440E-9D29-7522F7EEF2E5}">
      <dgm:prSet/>
      <dgm:spPr/>
      <dgm:t>
        <a:bodyPr/>
        <a:lstStyle/>
        <a:p>
          <a:pPr rtl="1"/>
          <a:endParaRPr lang="ar-IQ"/>
        </a:p>
      </dgm:t>
    </dgm:pt>
    <dgm:pt modelId="{FE1DA469-E193-4015-9752-73683900DA51}" type="sibTrans" cxnId="{CBC224BE-1B43-440E-9D29-7522F7EEF2E5}">
      <dgm:prSet/>
      <dgm:spPr/>
      <dgm:t>
        <a:bodyPr/>
        <a:lstStyle/>
        <a:p>
          <a:pPr rtl="1"/>
          <a:endParaRPr lang="ar-IQ"/>
        </a:p>
      </dgm:t>
    </dgm:pt>
    <dgm:pt modelId="{7BA422FB-CC65-4C68-AA33-A4005AE83A4A}" type="pres">
      <dgm:prSet presAssocID="{73F10131-463C-4403-A31F-6533534D62F9}" presName="Name0" presStyleCnt="0">
        <dgm:presLayoutVars>
          <dgm:chMax val="7"/>
          <dgm:dir/>
          <dgm:animLvl val="lvl"/>
          <dgm:resizeHandles val="exact"/>
        </dgm:presLayoutVars>
      </dgm:prSet>
      <dgm:spPr/>
    </dgm:pt>
    <dgm:pt modelId="{C5C75CEE-C649-4BF6-89B8-E7976BE0F544}" type="pres">
      <dgm:prSet presAssocID="{1B7287AA-141E-46EC-9FE4-29E52CE752DA}" presName="circle1" presStyleLbl="node1" presStyleIdx="0" presStyleCnt="2"/>
      <dgm:spPr/>
    </dgm:pt>
    <dgm:pt modelId="{21FF0636-769B-466E-9C4C-4EE1E9C2B847}" type="pres">
      <dgm:prSet presAssocID="{1B7287AA-141E-46EC-9FE4-29E52CE752DA}" presName="space" presStyleCnt="0"/>
      <dgm:spPr/>
    </dgm:pt>
    <dgm:pt modelId="{30A162F4-1733-4474-8EB0-5483AC343281}" type="pres">
      <dgm:prSet presAssocID="{1B7287AA-141E-46EC-9FE4-29E52CE752DA}" presName="rect1" presStyleLbl="alignAcc1" presStyleIdx="0" presStyleCnt="2"/>
      <dgm:spPr/>
    </dgm:pt>
    <dgm:pt modelId="{CC9647E4-363F-4D45-8CCB-95FAAF0E211F}" type="pres">
      <dgm:prSet presAssocID="{88C8791D-D8D8-4B52-A5F9-739D931C98D1}" presName="vertSpace2" presStyleLbl="node1" presStyleIdx="0" presStyleCnt="2"/>
      <dgm:spPr/>
    </dgm:pt>
    <dgm:pt modelId="{AADD57F8-201F-4070-B7E2-129B2B2812D8}" type="pres">
      <dgm:prSet presAssocID="{88C8791D-D8D8-4B52-A5F9-739D931C98D1}" presName="circle2" presStyleLbl="node1" presStyleIdx="1" presStyleCnt="2"/>
      <dgm:spPr/>
    </dgm:pt>
    <dgm:pt modelId="{4D08BC43-D732-4E43-81F7-C05071CEB108}" type="pres">
      <dgm:prSet presAssocID="{88C8791D-D8D8-4B52-A5F9-739D931C98D1}" presName="rect2" presStyleLbl="alignAcc1" presStyleIdx="1" presStyleCnt="2"/>
      <dgm:spPr/>
    </dgm:pt>
    <dgm:pt modelId="{4B22E0AF-C53E-44D2-951A-37086D485143}" type="pres">
      <dgm:prSet presAssocID="{1B7287AA-141E-46EC-9FE4-29E52CE752DA}" presName="rect1ParTxNoCh" presStyleLbl="alignAcc1" presStyleIdx="1" presStyleCnt="2">
        <dgm:presLayoutVars>
          <dgm:chMax val="1"/>
          <dgm:bulletEnabled val="1"/>
        </dgm:presLayoutVars>
      </dgm:prSet>
      <dgm:spPr/>
    </dgm:pt>
    <dgm:pt modelId="{1B62948F-2350-42CF-A879-D8E5507BD6DC}" type="pres">
      <dgm:prSet presAssocID="{88C8791D-D8D8-4B52-A5F9-739D931C98D1}" presName="rect2ParTxNoCh" presStyleLbl="alignAcc1" presStyleIdx="1" presStyleCnt="2">
        <dgm:presLayoutVars>
          <dgm:chMax val="1"/>
          <dgm:bulletEnabled val="1"/>
        </dgm:presLayoutVars>
      </dgm:prSet>
      <dgm:spPr/>
    </dgm:pt>
  </dgm:ptLst>
  <dgm:cxnLst>
    <dgm:cxn modelId="{DBF50BDF-BB10-4B5F-BB36-6C60FC6D570D}" type="presOf" srcId="{73F10131-463C-4403-A31F-6533534D62F9}" destId="{7BA422FB-CC65-4C68-AA33-A4005AE83A4A}" srcOrd="0" destOrd="0" presId="urn:microsoft.com/office/officeart/2005/8/layout/target3"/>
    <dgm:cxn modelId="{3F937C65-0272-4AB9-923D-1C160BD0F421}" type="presOf" srcId="{1B7287AA-141E-46EC-9FE4-29E52CE752DA}" destId="{4B22E0AF-C53E-44D2-951A-37086D485143}" srcOrd="1" destOrd="0" presId="urn:microsoft.com/office/officeart/2005/8/layout/target3"/>
    <dgm:cxn modelId="{95B8F8C1-62D2-406E-B43A-144D60D37D11}" type="presOf" srcId="{88C8791D-D8D8-4B52-A5F9-739D931C98D1}" destId="{1B62948F-2350-42CF-A879-D8E5507BD6DC}" srcOrd="1" destOrd="0" presId="urn:microsoft.com/office/officeart/2005/8/layout/target3"/>
    <dgm:cxn modelId="{B8A9068F-33A1-44F7-8C4A-3A3BE3065A5F}" type="presOf" srcId="{1B7287AA-141E-46EC-9FE4-29E52CE752DA}" destId="{30A162F4-1733-4474-8EB0-5483AC343281}" srcOrd="0" destOrd="0" presId="urn:microsoft.com/office/officeart/2005/8/layout/target3"/>
    <dgm:cxn modelId="{860D4A69-51AD-4CCD-8CAF-C17E7AAC253A}" type="presOf" srcId="{88C8791D-D8D8-4B52-A5F9-739D931C98D1}" destId="{4D08BC43-D732-4E43-81F7-C05071CEB108}" srcOrd="0" destOrd="0" presId="urn:microsoft.com/office/officeart/2005/8/layout/target3"/>
    <dgm:cxn modelId="{CBC224BE-1B43-440E-9D29-7522F7EEF2E5}" srcId="{73F10131-463C-4403-A31F-6533534D62F9}" destId="{88C8791D-D8D8-4B52-A5F9-739D931C98D1}" srcOrd="1" destOrd="0" parTransId="{506CBEA1-FF04-4765-B8F3-8E17BD1F1B11}" sibTransId="{FE1DA469-E193-4015-9752-73683900DA51}"/>
    <dgm:cxn modelId="{6C13C5FC-D673-4D59-AD73-5B57CA848D63}" srcId="{73F10131-463C-4403-A31F-6533534D62F9}" destId="{1B7287AA-141E-46EC-9FE4-29E52CE752DA}" srcOrd="0" destOrd="0" parTransId="{3CAD88B1-E9BD-4D85-BEA9-D47982F6A753}" sibTransId="{48B352BD-046A-4D70-B546-F3A765A48691}"/>
    <dgm:cxn modelId="{2F50F231-3576-44D3-9830-DD118E628EB5}" type="presParOf" srcId="{7BA422FB-CC65-4C68-AA33-A4005AE83A4A}" destId="{C5C75CEE-C649-4BF6-89B8-E7976BE0F544}" srcOrd="0" destOrd="0" presId="urn:microsoft.com/office/officeart/2005/8/layout/target3"/>
    <dgm:cxn modelId="{CE9C5A6B-33F4-4E5B-BFA1-7894DAE7D8EF}" type="presParOf" srcId="{7BA422FB-CC65-4C68-AA33-A4005AE83A4A}" destId="{21FF0636-769B-466E-9C4C-4EE1E9C2B847}" srcOrd="1" destOrd="0" presId="urn:microsoft.com/office/officeart/2005/8/layout/target3"/>
    <dgm:cxn modelId="{ADD19F16-1C61-49B4-B9D3-28615F8D7148}" type="presParOf" srcId="{7BA422FB-CC65-4C68-AA33-A4005AE83A4A}" destId="{30A162F4-1733-4474-8EB0-5483AC343281}" srcOrd="2" destOrd="0" presId="urn:microsoft.com/office/officeart/2005/8/layout/target3"/>
    <dgm:cxn modelId="{EF167E44-9ADA-4614-984F-9AF433266D6C}" type="presParOf" srcId="{7BA422FB-CC65-4C68-AA33-A4005AE83A4A}" destId="{CC9647E4-363F-4D45-8CCB-95FAAF0E211F}" srcOrd="3" destOrd="0" presId="urn:microsoft.com/office/officeart/2005/8/layout/target3"/>
    <dgm:cxn modelId="{EFA61221-A971-43AC-A23B-4995FA0B11B2}" type="presParOf" srcId="{7BA422FB-CC65-4C68-AA33-A4005AE83A4A}" destId="{AADD57F8-201F-4070-B7E2-129B2B2812D8}" srcOrd="4" destOrd="0" presId="urn:microsoft.com/office/officeart/2005/8/layout/target3"/>
    <dgm:cxn modelId="{CA6B7227-9229-464E-BE96-A6669FFE86E8}" type="presParOf" srcId="{7BA422FB-CC65-4C68-AA33-A4005AE83A4A}" destId="{4D08BC43-D732-4E43-81F7-C05071CEB108}" srcOrd="5" destOrd="0" presId="urn:microsoft.com/office/officeart/2005/8/layout/target3"/>
    <dgm:cxn modelId="{C33E60B4-45D6-491D-86FA-E1238CDB3922}" type="presParOf" srcId="{7BA422FB-CC65-4C68-AA33-A4005AE83A4A}" destId="{4B22E0AF-C53E-44D2-951A-37086D485143}" srcOrd="6" destOrd="0" presId="urn:microsoft.com/office/officeart/2005/8/layout/target3"/>
    <dgm:cxn modelId="{764AD22B-1BF2-4FF3-AF65-66596728E38D}" type="presParOf" srcId="{7BA422FB-CC65-4C68-AA33-A4005AE83A4A}" destId="{1B62948F-2350-42CF-A879-D8E5507BD6DC}" srcOrd="7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C530DFC-BF67-4B72-AC45-0445D2DFC9A2}">
      <dsp:nvSpPr>
        <dsp:cNvPr id="0" name=""/>
        <dsp:cNvSpPr/>
      </dsp:nvSpPr>
      <dsp:spPr>
        <a:xfrm>
          <a:off x="2253342" y="0"/>
          <a:ext cx="4032448" cy="4032448"/>
        </a:xfrm>
        <a:prstGeom prst="triangl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6F30C3E-C627-4259-A5EB-F53AB57C10C6}">
      <dsp:nvSpPr>
        <dsp:cNvPr id="0" name=""/>
        <dsp:cNvSpPr/>
      </dsp:nvSpPr>
      <dsp:spPr>
        <a:xfrm>
          <a:off x="4269566" y="403638"/>
          <a:ext cx="2621091" cy="143340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1. Law making treaty</a:t>
          </a:r>
          <a:endParaRPr lang="ar-IQ" sz="2600" kern="1200" dirty="0"/>
        </a:p>
      </dsp:txBody>
      <dsp:txXfrm>
        <a:off x="4269566" y="403638"/>
        <a:ext cx="2621091" cy="1433409"/>
      </dsp:txXfrm>
    </dsp:sp>
    <dsp:sp modelId="{2EF4D823-1F4B-44A5-8F35-EF5A26C9A05C}">
      <dsp:nvSpPr>
        <dsp:cNvPr id="0" name=""/>
        <dsp:cNvSpPr/>
      </dsp:nvSpPr>
      <dsp:spPr>
        <a:xfrm>
          <a:off x="4269566" y="2016223"/>
          <a:ext cx="2621091" cy="143340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9933876"/>
              <a:satOff val="39811"/>
              <a:lumOff val="862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2. Treaty of contractual character.</a:t>
          </a:r>
          <a:endParaRPr lang="ar-IQ" sz="2600" kern="1200" dirty="0"/>
        </a:p>
      </dsp:txBody>
      <dsp:txXfrm>
        <a:off x="4269566" y="2016223"/>
        <a:ext cx="2621091" cy="1433409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5C75CEE-C649-4BF6-89B8-E7976BE0F544}">
      <dsp:nvSpPr>
        <dsp:cNvPr id="0" name=""/>
        <dsp:cNvSpPr/>
      </dsp:nvSpPr>
      <dsp:spPr>
        <a:xfrm>
          <a:off x="0" y="685799"/>
          <a:ext cx="5486400" cy="5486400"/>
        </a:xfrm>
        <a:prstGeom prst="pie">
          <a:avLst>
            <a:gd name="adj1" fmla="val 5400000"/>
            <a:gd name="adj2" fmla="val 1620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0A162F4-1733-4474-8EB0-5483AC343281}">
      <dsp:nvSpPr>
        <dsp:cNvPr id="0" name=""/>
        <dsp:cNvSpPr/>
      </dsp:nvSpPr>
      <dsp:spPr>
        <a:xfrm>
          <a:off x="2743200" y="685799"/>
          <a:ext cx="6400799" cy="5486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1.treaty requires  an expression of consent, while custom requires a tacit consent of state.</a:t>
          </a:r>
          <a:endParaRPr lang="ar-IQ" sz="3600" kern="1200" dirty="0"/>
        </a:p>
      </dsp:txBody>
      <dsp:txXfrm>
        <a:off x="2743200" y="685799"/>
        <a:ext cx="6400799" cy="2606040"/>
      </dsp:txXfrm>
    </dsp:sp>
    <dsp:sp modelId="{AADD57F8-201F-4070-B7E2-129B2B2812D8}">
      <dsp:nvSpPr>
        <dsp:cNvPr id="0" name=""/>
        <dsp:cNvSpPr/>
      </dsp:nvSpPr>
      <dsp:spPr>
        <a:xfrm>
          <a:off x="1440180" y="3291840"/>
          <a:ext cx="2606040" cy="2606040"/>
        </a:xfrm>
        <a:prstGeom prst="pie">
          <a:avLst>
            <a:gd name="adj1" fmla="val 5400000"/>
            <a:gd name="adj2" fmla="val 1620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D08BC43-D732-4E43-81F7-C05071CEB108}">
      <dsp:nvSpPr>
        <dsp:cNvPr id="0" name=""/>
        <dsp:cNvSpPr/>
      </dsp:nvSpPr>
      <dsp:spPr>
        <a:xfrm>
          <a:off x="2743200" y="3291840"/>
          <a:ext cx="6400799" cy="260604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3.treaty may be modified or abolished by a recurrent practice of state which means their observance of a certain custom.</a:t>
          </a:r>
          <a:endParaRPr lang="ar-IQ" sz="3600" kern="1200" dirty="0"/>
        </a:p>
      </dsp:txBody>
      <dsp:txXfrm>
        <a:off x="2743200" y="3291840"/>
        <a:ext cx="6400799" cy="26060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67C1D-6E42-4462-A3B7-0E69BF9E6572}" type="datetimeFigureOut">
              <a:rPr lang="ar-IQ" smtClean="0"/>
              <a:t>18/05/1439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CE399-EF1C-4240-B681-4DE401326F8C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67C1D-6E42-4462-A3B7-0E69BF9E6572}" type="datetimeFigureOut">
              <a:rPr lang="ar-IQ" smtClean="0"/>
              <a:t>18/05/1439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CE399-EF1C-4240-B681-4DE401326F8C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67C1D-6E42-4462-A3B7-0E69BF9E6572}" type="datetimeFigureOut">
              <a:rPr lang="ar-IQ" smtClean="0"/>
              <a:t>18/05/1439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CE399-EF1C-4240-B681-4DE401326F8C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67C1D-6E42-4462-A3B7-0E69BF9E6572}" type="datetimeFigureOut">
              <a:rPr lang="ar-IQ" smtClean="0"/>
              <a:t>18/05/1439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CE399-EF1C-4240-B681-4DE401326F8C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67C1D-6E42-4462-A3B7-0E69BF9E6572}" type="datetimeFigureOut">
              <a:rPr lang="ar-IQ" smtClean="0"/>
              <a:t>18/05/1439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CE399-EF1C-4240-B681-4DE401326F8C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67C1D-6E42-4462-A3B7-0E69BF9E6572}" type="datetimeFigureOut">
              <a:rPr lang="ar-IQ" smtClean="0"/>
              <a:t>18/05/1439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CE399-EF1C-4240-B681-4DE401326F8C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67C1D-6E42-4462-A3B7-0E69BF9E6572}" type="datetimeFigureOut">
              <a:rPr lang="ar-IQ" smtClean="0"/>
              <a:t>18/05/1439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CE399-EF1C-4240-B681-4DE401326F8C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67C1D-6E42-4462-A3B7-0E69BF9E6572}" type="datetimeFigureOut">
              <a:rPr lang="ar-IQ" smtClean="0"/>
              <a:t>18/05/1439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CE399-EF1C-4240-B681-4DE401326F8C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67C1D-6E42-4462-A3B7-0E69BF9E6572}" type="datetimeFigureOut">
              <a:rPr lang="ar-IQ" smtClean="0"/>
              <a:t>18/05/1439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CE399-EF1C-4240-B681-4DE401326F8C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67C1D-6E42-4462-A3B7-0E69BF9E6572}" type="datetimeFigureOut">
              <a:rPr lang="ar-IQ" smtClean="0"/>
              <a:t>18/05/1439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CE399-EF1C-4240-B681-4DE401326F8C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67C1D-6E42-4462-A3B7-0E69BF9E6572}" type="datetimeFigureOut">
              <a:rPr lang="ar-IQ" smtClean="0"/>
              <a:t>18/05/1439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CE399-EF1C-4240-B681-4DE401326F8C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D67C1D-6E42-4462-A3B7-0E69BF9E6572}" type="datetimeFigureOut">
              <a:rPr lang="ar-IQ" smtClean="0"/>
              <a:t>18/05/1439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5CE399-EF1C-4240-B681-4DE401326F8C}" type="slidenum">
              <a:rPr lang="ar-IQ" smtClean="0"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 descr="51-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332656"/>
            <a:ext cx="7772400" cy="324036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/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6700" dirty="0" smtClean="0"/>
              <a:t>Public International Law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sz="5300" dirty="0" smtClean="0"/>
              <a:t>Third Class</a:t>
            </a:r>
            <a:r>
              <a:rPr lang="en-US" dirty="0" smtClean="0">
                <a:solidFill>
                  <a:schemeClr val="bg1"/>
                </a:solidFill>
              </a:rPr>
              <a:t/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sz="3100" dirty="0" smtClean="0"/>
              <a:t>product by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00" dirty="0" smtClean="0">
                <a:solidFill>
                  <a:schemeClr val="bg1"/>
                </a:solidFill>
              </a:rPr>
              <a:t>y</a:t>
            </a: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395536" y="3886200"/>
            <a:ext cx="8208912" cy="29718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Assistant Lecturer</a:t>
            </a:r>
          </a:p>
          <a:p>
            <a:r>
              <a:rPr lang="en-US" sz="4400" b="1" dirty="0" err="1" smtClean="0">
                <a:solidFill>
                  <a:schemeClr val="tx1"/>
                </a:solidFill>
              </a:rPr>
              <a:t>Anfal</a:t>
            </a:r>
            <a:r>
              <a:rPr lang="en-US" sz="4400" b="1" dirty="0" smtClean="0">
                <a:solidFill>
                  <a:schemeClr val="tx1"/>
                </a:solidFill>
              </a:rPr>
              <a:t> </a:t>
            </a:r>
            <a:r>
              <a:rPr lang="en-US" sz="4400" b="1" dirty="0" err="1" smtClean="0">
                <a:solidFill>
                  <a:schemeClr val="tx1"/>
                </a:solidFill>
              </a:rPr>
              <a:t>Esam</a:t>
            </a:r>
            <a:r>
              <a:rPr lang="en-US" sz="4400" b="1" dirty="0" smtClean="0">
                <a:solidFill>
                  <a:schemeClr val="tx1"/>
                </a:solidFill>
              </a:rPr>
              <a:t> Ali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College of Law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Al-</a:t>
            </a:r>
            <a:r>
              <a:rPr lang="en-US" b="1" dirty="0" err="1" smtClean="0">
                <a:solidFill>
                  <a:schemeClr val="tx1"/>
                </a:solidFill>
              </a:rPr>
              <a:t>Mustansiriyah</a:t>
            </a:r>
            <a:r>
              <a:rPr lang="en-US" b="1" dirty="0" smtClean="0">
                <a:solidFill>
                  <a:schemeClr val="tx1"/>
                </a:solidFill>
              </a:rPr>
              <a:t> University</a:t>
            </a:r>
          </a:p>
          <a:p>
            <a:endParaRPr lang="ar-IQ" dirty="0" smtClean="0"/>
          </a:p>
          <a:p>
            <a:endParaRPr lang="ar-IQ" dirty="0" smtClean="0"/>
          </a:p>
          <a:p>
            <a:endParaRPr lang="ar-IQ" dirty="0" smtClean="0"/>
          </a:p>
          <a:p>
            <a:endParaRPr lang="ar-IQ" dirty="0" smtClean="0"/>
          </a:p>
          <a:p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3600451"/>
          </a:xfrm>
          <a:blipFill>
            <a:blip r:embed="rId2" cstate="print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en-US" sz="5400" b="1" dirty="0"/>
              <a:t>Sources Of </a:t>
            </a:r>
            <a:r>
              <a:rPr lang="en-US" sz="5400" b="1" dirty="0" smtClean="0"/>
              <a:t>International Law 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 Main sources</a:t>
            </a:r>
            <a:r>
              <a:rPr lang="ar-IQ" b="1" dirty="0" smtClean="0"/>
              <a:t> </a:t>
            </a:r>
            <a:r>
              <a:rPr lang="en-US" dirty="0"/>
              <a:t/>
            </a:r>
            <a:br>
              <a:rPr lang="en-US" dirty="0"/>
            </a:b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0" y="3573016"/>
            <a:ext cx="9144000" cy="3284984"/>
          </a:xfrm>
          <a:solidFill>
            <a:srgbClr val="00B050"/>
          </a:solidFill>
        </p:spPr>
        <p:txBody>
          <a:bodyPr anchor="t">
            <a:normAutofit lnSpcReduction="10000"/>
          </a:bodyPr>
          <a:lstStyle/>
          <a:p>
            <a:endParaRPr lang="ar-IQ" sz="4000" b="1" dirty="0" smtClean="0">
              <a:solidFill>
                <a:schemeClr val="tx1"/>
              </a:solidFill>
            </a:endParaRPr>
          </a:p>
          <a:p>
            <a:r>
              <a:rPr lang="en-US" sz="4000" b="1" dirty="0" smtClean="0">
                <a:solidFill>
                  <a:schemeClr val="tx1"/>
                </a:solidFill>
              </a:rPr>
              <a:t>The </a:t>
            </a:r>
            <a:r>
              <a:rPr lang="en-US" sz="4000" b="1" dirty="0">
                <a:solidFill>
                  <a:schemeClr val="tx1"/>
                </a:solidFill>
              </a:rPr>
              <a:t>Second Lecture </a:t>
            </a:r>
            <a:r>
              <a:rPr lang="en-US" sz="4000" b="1" dirty="0" smtClean="0">
                <a:solidFill>
                  <a:schemeClr val="tx1"/>
                </a:solidFill>
              </a:rPr>
              <a:t>Contents</a:t>
            </a:r>
          </a:p>
          <a:p>
            <a:endParaRPr lang="en-US" sz="4000" b="1" dirty="0" smtClean="0">
              <a:solidFill>
                <a:schemeClr val="tx1"/>
              </a:solidFill>
            </a:endParaRPr>
          </a:p>
          <a:p>
            <a:endParaRPr lang="ar-IQ" sz="4000" b="1" dirty="0" smtClean="0">
              <a:solidFill>
                <a:schemeClr val="tx1"/>
              </a:solidFill>
            </a:endParaRPr>
          </a:p>
          <a:p>
            <a:r>
              <a:rPr lang="ar-IQ" b="1" dirty="0" err="1" smtClean="0"/>
              <a:t>-</a:t>
            </a:r>
            <a:endParaRPr lang="en-US" dirty="0"/>
          </a:p>
          <a:p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3600450"/>
          </a:xfrm>
          <a:solidFill>
            <a:schemeClr val="accent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n-US" sz="4800" b="1" dirty="0"/>
              <a:t>International </a:t>
            </a:r>
            <a:r>
              <a:rPr lang="en-US" sz="4800" b="1" dirty="0" smtClean="0"/>
              <a:t>treaty</a:t>
            </a:r>
            <a:endParaRPr lang="ar-IQ" sz="4800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IQ" dirty="0"/>
          </a:p>
        </p:txBody>
      </p:sp>
      <p:pic>
        <p:nvPicPr>
          <p:cNvPr id="4" name="صورة 3" descr="walking-ladder-success-1330894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3501008"/>
            <a:ext cx="9144000" cy="335699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8000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n-US" b="1" dirty="0"/>
              <a:t>International treaty:- </a:t>
            </a:r>
            <a:r>
              <a:rPr lang="en-US" dirty="0"/>
              <a:t>it is a written agreement for a mutual understanding between two or more than two states or international organizations as well, expressing their rights and obligations.</a:t>
            </a:r>
            <a:br>
              <a:rPr lang="en-US" dirty="0"/>
            </a:b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IQ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0" y="764705"/>
            <a:ext cx="9144000" cy="1440159"/>
          </a:xfrm>
          <a:solidFill>
            <a:srgbClr val="FFFF00"/>
          </a:solidFill>
        </p:spPr>
        <p:txBody>
          <a:bodyPr/>
          <a:lstStyle/>
          <a:p>
            <a:r>
              <a:rPr lang="en-US" b="1" dirty="0"/>
              <a:t>Kinds of international </a:t>
            </a:r>
            <a:r>
              <a:rPr lang="en-US" b="1" dirty="0" smtClean="0"/>
              <a:t>treaties</a:t>
            </a:r>
            <a:endParaRPr lang="ar-IQ" dirty="0"/>
          </a:p>
        </p:txBody>
      </p:sp>
      <p:graphicFrame>
        <p:nvGraphicFramePr>
          <p:cNvPr id="4" name="رسم تخطيطي 3"/>
          <p:cNvGraphicFramePr/>
          <p:nvPr/>
        </p:nvGraphicFramePr>
        <p:xfrm>
          <a:off x="0" y="2564904"/>
          <a:ext cx="9144000" cy="40324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3600451"/>
          </a:xfrm>
          <a:solidFill>
            <a:schemeClr val="accent4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n-US" b="1" dirty="0"/>
              <a:t>The distinction between the international custom and the treaty. international</a:t>
            </a:r>
            <a:r>
              <a:rPr lang="en-US" dirty="0"/>
              <a:t/>
            </a:r>
            <a:br>
              <a:rPr lang="en-US" dirty="0"/>
            </a:b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IQ" dirty="0"/>
          </a:p>
        </p:txBody>
      </p:sp>
      <p:pic>
        <p:nvPicPr>
          <p:cNvPr id="4" name="صورة 3" descr="unnamed-file-25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43608" y="3789040"/>
            <a:ext cx="7200800" cy="2857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 dirty="0"/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8000"/>
          </a:xfrm>
          <a:solidFill>
            <a:schemeClr val="accent5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n-US" b="1" dirty="0"/>
              <a:t>Mere usage:-</a:t>
            </a:r>
            <a:r>
              <a:rPr lang="en-US" dirty="0"/>
              <a:t> which is understood to mean a recurrent practice by states of certain rules- but because of its short-time adherence by these states so these rules have no legally binding force.</a:t>
            </a:r>
            <a:br>
              <a:rPr lang="en-US" dirty="0"/>
            </a:b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IQ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4" name="صورة 3" descr="images (5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مربع نص 4"/>
          <p:cNvSpPr txBox="1"/>
          <p:nvPr/>
        </p:nvSpPr>
        <p:spPr>
          <a:xfrm>
            <a:off x="611560" y="2708920"/>
            <a:ext cx="3462807" cy="1015663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/>
            <a:r>
              <a:rPr lang="en-US" sz="6000" dirty="0" smtClean="0">
                <a:solidFill>
                  <a:schemeClr val="bg1"/>
                </a:solidFill>
              </a:rPr>
              <a:t>Good Luck</a:t>
            </a:r>
            <a:endParaRPr lang="ar-IQ" sz="6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152</Words>
  <Application>Microsoft Office PowerPoint</Application>
  <PresentationFormat>عرض على الشاشة (3:4)‏</PresentationFormat>
  <Paragraphs>24</Paragraphs>
  <Slides>9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0" baseType="lpstr">
      <vt:lpstr>سمة Office</vt:lpstr>
      <vt:lpstr>  Public International Law  Third Class product by y</vt:lpstr>
      <vt:lpstr>Sources Of International Law   Main sources  </vt:lpstr>
      <vt:lpstr>International treaty</vt:lpstr>
      <vt:lpstr>International treaty:- it is a written agreement for a mutual understanding between two or more than two states or international organizations as well, expressing their rights and obligations. </vt:lpstr>
      <vt:lpstr>Kinds of international treaties</vt:lpstr>
      <vt:lpstr>The distinction between the international custom and the treaty. international </vt:lpstr>
      <vt:lpstr>الشريحة 7</vt:lpstr>
      <vt:lpstr>Mere usage:- which is understood to mean a recurrent practice by states of certain rules- but because of its short-time adherence by these states so these rules have no legally binding force. </vt:lpstr>
      <vt:lpstr>الشريحة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Public International Law  Third Class product by y</dc:title>
  <dc:creator>acer</dc:creator>
  <cp:lastModifiedBy>acer</cp:lastModifiedBy>
  <cp:revision>2</cp:revision>
  <dcterms:created xsi:type="dcterms:W3CDTF">2018-02-03T07:59:31Z</dcterms:created>
  <dcterms:modified xsi:type="dcterms:W3CDTF">2018-02-03T08:19:04Z</dcterms:modified>
</cp:coreProperties>
</file>