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8320B-B65A-43CB-87BC-34F569641CE3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42532FCD-72CA-4506-A486-57AFB872390E}">
      <dgm:prSet/>
      <dgm:spPr/>
      <dgm:t>
        <a:bodyPr/>
        <a:lstStyle/>
        <a:p>
          <a:pPr rtl="0"/>
          <a:r>
            <a:rPr lang="en-US" dirty="0" smtClean="0"/>
            <a:t>1. doctrine of voluntary and equal basis</a:t>
          </a:r>
          <a:br>
            <a:rPr lang="en-US" dirty="0" smtClean="0"/>
          </a:br>
          <a:r>
            <a:rPr lang="en-US" dirty="0" smtClean="0"/>
            <a:t>2.theory of auto limitation</a:t>
          </a:r>
          <a:br>
            <a:rPr lang="en-US" dirty="0" smtClean="0"/>
          </a:br>
          <a:r>
            <a:rPr lang="en-US" dirty="0" smtClean="0"/>
            <a:t>3.doctrine of voluntary common will</a:t>
          </a:r>
          <a:br>
            <a:rPr lang="en-US" dirty="0" smtClean="0"/>
          </a:br>
          <a:r>
            <a:rPr lang="en-US" dirty="0" smtClean="0"/>
            <a:t>4.theory of objectivism</a:t>
          </a:r>
          <a:br>
            <a:rPr lang="en-US" dirty="0" smtClean="0"/>
          </a:br>
          <a:r>
            <a:rPr lang="en-US" dirty="0" smtClean="0"/>
            <a:t>5.theory of social solidarity</a:t>
          </a:r>
          <a:br>
            <a:rPr lang="en-US" dirty="0" smtClean="0"/>
          </a:br>
          <a:r>
            <a:rPr lang="en-US" dirty="0" smtClean="0"/>
            <a:t>6.theory of natural law</a:t>
          </a:r>
          <a:br>
            <a:rPr lang="en-US" dirty="0" smtClean="0"/>
          </a:br>
          <a:r>
            <a:rPr lang="en-US" dirty="0" smtClean="0"/>
            <a:t>7.socialist theory</a:t>
          </a:r>
          <a:br>
            <a:rPr lang="en-US" dirty="0" smtClean="0"/>
          </a:br>
          <a:r>
            <a:rPr lang="en-US" dirty="0" smtClean="0"/>
            <a:t> </a:t>
          </a:r>
          <a:br>
            <a:rPr lang="en-US" dirty="0" smtClean="0"/>
          </a:br>
          <a:endParaRPr lang="ar-IQ" dirty="0"/>
        </a:p>
      </dgm:t>
    </dgm:pt>
    <dgm:pt modelId="{BE5CB440-8AD0-45DC-B752-5E1B45CF2FAB}" type="parTrans" cxnId="{AF6F1935-3802-4AA2-8D9D-91F6DFCA7113}">
      <dgm:prSet/>
      <dgm:spPr/>
      <dgm:t>
        <a:bodyPr/>
        <a:lstStyle/>
        <a:p>
          <a:pPr rtl="1"/>
          <a:endParaRPr lang="ar-IQ"/>
        </a:p>
      </dgm:t>
    </dgm:pt>
    <dgm:pt modelId="{31BE1D81-4471-4B40-A390-FF3536E07803}" type="sibTrans" cxnId="{AF6F1935-3802-4AA2-8D9D-91F6DFCA7113}">
      <dgm:prSet/>
      <dgm:spPr/>
      <dgm:t>
        <a:bodyPr/>
        <a:lstStyle/>
        <a:p>
          <a:pPr rtl="1"/>
          <a:endParaRPr lang="ar-IQ"/>
        </a:p>
      </dgm:t>
    </dgm:pt>
    <dgm:pt modelId="{D24452E0-A7A4-47A9-9300-E0BF7A208685}" type="pres">
      <dgm:prSet presAssocID="{0228320B-B65A-43CB-87BC-34F569641CE3}" presName="compositeShape" presStyleCnt="0">
        <dgm:presLayoutVars>
          <dgm:dir/>
          <dgm:resizeHandles/>
        </dgm:presLayoutVars>
      </dgm:prSet>
      <dgm:spPr/>
    </dgm:pt>
    <dgm:pt modelId="{F3770818-9F3E-4230-955E-8163D70BDFD5}" type="pres">
      <dgm:prSet presAssocID="{0228320B-B65A-43CB-87BC-34F569641CE3}" presName="pyramid" presStyleLbl="node1" presStyleIdx="0" presStyleCnt="1" custScaleX="123636"/>
      <dgm:spPr/>
    </dgm:pt>
    <dgm:pt modelId="{73C83495-6D97-47F4-A417-5E6CAE78DBC4}" type="pres">
      <dgm:prSet presAssocID="{0228320B-B65A-43CB-87BC-34F569641CE3}" presName="theList" presStyleCnt="0"/>
      <dgm:spPr/>
    </dgm:pt>
    <dgm:pt modelId="{13812136-9C53-44B5-8AF6-775F31A3C38F}" type="pres">
      <dgm:prSet presAssocID="{42532FCD-72CA-4506-A486-57AFB872390E}" presName="aNode" presStyleLbl="fgAcc1" presStyleIdx="0" presStyleCnt="1">
        <dgm:presLayoutVars>
          <dgm:bulletEnabled val="1"/>
        </dgm:presLayoutVars>
      </dgm:prSet>
      <dgm:spPr/>
    </dgm:pt>
    <dgm:pt modelId="{6CBC06AF-44CF-4759-99B8-8302D125B16D}" type="pres">
      <dgm:prSet presAssocID="{42532FCD-72CA-4506-A486-57AFB872390E}" presName="aSpace" presStyleCnt="0"/>
      <dgm:spPr/>
    </dgm:pt>
  </dgm:ptLst>
  <dgm:cxnLst>
    <dgm:cxn modelId="{02B5CCFA-448E-45E1-9394-74047340DFE6}" type="presOf" srcId="{42532FCD-72CA-4506-A486-57AFB872390E}" destId="{13812136-9C53-44B5-8AF6-775F31A3C38F}" srcOrd="0" destOrd="0" presId="urn:microsoft.com/office/officeart/2005/8/layout/pyramid2"/>
    <dgm:cxn modelId="{AF6F1935-3802-4AA2-8D9D-91F6DFCA7113}" srcId="{0228320B-B65A-43CB-87BC-34F569641CE3}" destId="{42532FCD-72CA-4506-A486-57AFB872390E}" srcOrd="0" destOrd="0" parTransId="{BE5CB440-8AD0-45DC-B752-5E1B45CF2FAB}" sibTransId="{31BE1D81-4471-4B40-A390-FF3536E07803}"/>
    <dgm:cxn modelId="{1860F774-0F9D-4EEA-B2CC-5653D1FE1CBF}" type="presOf" srcId="{0228320B-B65A-43CB-87BC-34F569641CE3}" destId="{D24452E0-A7A4-47A9-9300-E0BF7A208685}" srcOrd="0" destOrd="0" presId="urn:microsoft.com/office/officeart/2005/8/layout/pyramid2"/>
    <dgm:cxn modelId="{5303052F-1AE0-4DF3-AEBE-BBCF559F1EF7}" type="presParOf" srcId="{D24452E0-A7A4-47A9-9300-E0BF7A208685}" destId="{F3770818-9F3E-4230-955E-8163D70BDFD5}" srcOrd="0" destOrd="0" presId="urn:microsoft.com/office/officeart/2005/8/layout/pyramid2"/>
    <dgm:cxn modelId="{3E84808E-C120-42B9-9BF3-021E4BE7B679}" type="presParOf" srcId="{D24452E0-A7A4-47A9-9300-E0BF7A208685}" destId="{73C83495-6D97-47F4-A417-5E6CAE78DBC4}" srcOrd="1" destOrd="0" presId="urn:microsoft.com/office/officeart/2005/8/layout/pyramid2"/>
    <dgm:cxn modelId="{D7E6043A-DBA0-43A5-A0BE-67763DA4253C}" type="presParOf" srcId="{73C83495-6D97-47F4-A417-5E6CAE78DBC4}" destId="{13812136-9C53-44B5-8AF6-775F31A3C38F}" srcOrd="0" destOrd="0" presId="urn:microsoft.com/office/officeart/2005/8/layout/pyramid2"/>
    <dgm:cxn modelId="{01A1E3D2-95D3-44BE-BB66-1ACC098855BD}" type="presParOf" srcId="{73C83495-6D97-47F4-A417-5E6CAE78DBC4}" destId="{6CBC06AF-44CF-4759-99B8-8302D125B16D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D1969E-E629-4B7A-8755-9692D45E661E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862CBF89-C6DF-4258-9DBC-F8DFB825B5D4}">
      <dgm:prSet/>
      <dgm:spPr/>
      <dgm:t>
        <a:bodyPr/>
        <a:lstStyle/>
        <a:p>
          <a:pPr rtl="1"/>
          <a:r>
            <a:rPr lang="en-US" dirty="0" smtClean="0"/>
            <a:t>1. The dualist view.</a:t>
          </a:r>
          <a:br>
            <a:rPr lang="en-US" dirty="0" smtClean="0"/>
          </a:br>
          <a:r>
            <a:rPr lang="en-US" dirty="0" smtClean="0"/>
            <a:t>2. The foreign </a:t>
          </a:r>
          <a:r>
            <a:rPr lang="ar-IQ" dirty="0" smtClean="0"/>
            <a:t> </a:t>
          </a:r>
          <a:r>
            <a:rPr lang="en-US" dirty="0" smtClean="0"/>
            <a:t>state law view.</a:t>
          </a:r>
          <a:br>
            <a:rPr lang="en-US" dirty="0" smtClean="0"/>
          </a:br>
          <a:r>
            <a:rPr lang="en-US" dirty="0" smtClean="0"/>
            <a:t>3.The view of equal significance</a:t>
          </a:r>
          <a:endParaRPr lang="ar-IQ" dirty="0"/>
        </a:p>
      </dgm:t>
    </dgm:pt>
    <dgm:pt modelId="{37B9AC5F-5B1D-41DC-99F9-ABF6E6C6ACA1}" type="parTrans" cxnId="{5A06BCE2-82FF-4F61-9759-BF557B59DA1B}">
      <dgm:prSet/>
      <dgm:spPr/>
      <dgm:t>
        <a:bodyPr/>
        <a:lstStyle/>
        <a:p>
          <a:pPr rtl="1"/>
          <a:endParaRPr lang="ar-IQ"/>
        </a:p>
      </dgm:t>
    </dgm:pt>
    <dgm:pt modelId="{D9F69642-D79F-4E06-A60D-943B1A2CCF90}" type="sibTrans" cxnId="{5A06BCE2-82FF-4F61-9759-BF557B59DA1B}">
      <dgm:prSet/>
      <dgm:spPr/>
      <dgm:t>
        <a:bodyPr/>
        <a:lstStyle/>
        <a:p>
          <a:pPr rtl="1"/>
          <a:endParaRPr lang="ar-IQ"/>
        </a:p>
      </dgm:t>
    </dgm:pt>
    <dgm:pt modelId="{557543A8-0957-4267-A5B6-8A90BE0F4295}" type="pres">
      <dgm:prSet presAssocID="{E8D1969E-E629-4B7A-8755-9692D45E661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45307E6-AB66-4954-9BBC-D3E8F98C5EF3}" type="pres">
      <dgm:prSet presAssocID="{862CBF89-C6DF-4258-9DBC-F8DFB825B5D4}" presName="circle1" presStyleLbl="node1" presStyleIdx="0" presStyleCnt="1"/>
      <dgm:spPr/>
    </dgm:pt>
    <dgm:pt modelId="{BF99D655-7151-45BF-ABCC-1B163D4B87DD}" type="pres">
      <dgm:prSet presAssocID="{862CBF89-C6DF-4258-9DBC-F8DFB825B5D4}" presName="space" presStyleCnt="0"/>
      <dgm:spPr/>
    </dgm:pt>
    <dgm:pt modelId="{028F9614-1C46-4F8A-AA83-A8364A80AB25}" type="pres">
      <dgm:prSet presAssocID="{862CBF89-C6DF-4258-9DBC-F8DFB825B5D4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F639C9A2-D977-4FC0-94CE-6307EAB7D8B4}" type="pres">
      <dgm:prSet presAssocID="{862CBF89-C6DF-4258-9DBC-F8DFB825B5D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0FFDBF9-EBDE-4FE7-96DE-535B3907D1D1}" type="presOf" srcId="{862CBF89-C6DF-4258-9DBC-F8DFB825B5D4}" destId="{028F9614-1C46-4F8A-AA83-A8364A80AB25}" srcOrd="0" destOrd="0" presId="urn:microsoft.com/office/officeart/2005/8/layout/target3"/>
    <dgm:cxn modelId="{5A06BCE2-82FF-4F61-9759-BF557B59DA1B}" srcId="{E8D1969E-E629-4B7A-8755-9692D45E661E}" destId="{862CBF89-C6DF-4258-9DBC-F8DFB825B5D4}" srcOrd="0" destOrd="0" parTransId="{37B9AC5F-5B1D-41DC-99F9-ABF6E6C6ACA1}" sibTransId="{D9F69642-D79F-4E06-A60D-943B1A2CCF90}"/>
    <dgm:cxn modelId="{691AD47C-2C7A-4BEA-9DA8-CE07FD539035}" type="presOf" srcId="{862CBF89-C6DF-4258-9DBC-F8DFB825B5D4}" destId="{F639C9A2-D977-4FC0-94CE-6307EAB7D8B4}" srcOrd="1" destOrd="0" presId="urn:microsoft.com/office/officeart/2005/8/layout/target3"/>
    <dgm:cxn modelId="{603FC3CE-93B9-4BDE-8C9F-A8E6E6A4907D}" type="presOf" srcId="{E8D1969E-E629-4B7A-8755-9692D45E661E}" destId="{557543A8-0957-4267-A5B6-8A90BE0F4295}" srcOrd="0" destOrd="0" presId="urn:microsoft.com/office/officeart/2005/8/layout/target3"/>
    <dgm:cxn modelId="{8EF188BD-200E-4B30-A088-CDC0CBF996C9}" type="presParOf" srcId="{557543A8-0957-4267-A5B6-8A90BE0F4295}" destId="{D45307E6-AB66-4954-9BBC-D3E8F98C5EF3}" srcOrd="0" destOrd="0" presId="urn:microsoft.com/office/officeart/2005/8/layout/target3"/>
    <dgm:cxn modelId="{92CF311F-E444-4EAC-8182-CC1150E655D9}" type="presParOf" srcId="{557543A8-0957-4267-A5B6-8A90BE0F4295}" destId="{BF99D655-7151-45BF-ABCC-1B163D4B87DD}" srcOrd="1" destOrd="0" presId="urn:microsoft.com/office/officeart/2005/8/layout/target3"/>
    <dgm:cxn modelId="{3DBB555D-4504-40A6-BF3F-5D98F12A2B3D}" type="presParOf" srcId="{557543A8-0957-4267-A5B6-8A90BE0F4295}" destId="{028F9614-1C46-4F8A-AA83-A8364A80AB25}" srcOrd="2" destOrd="0" presId="urn:microsoft.com/office/officeart/2005/8/layout/target3"/>
    <dgm:cxn modelId="{137A3607-74FA-41AC-A925-133862FD5F1B}" type="presParOf" srcId="{557543A8-0957-4267-A5B6-8A90BE0F4295}" destId="{F639C9A2-D977-4FC0-94CE-6307EAB7D8B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770818-9F3E-4230-955E-8163D70BDFD5}">
      <dsp:nvSpPr>
        <dsp:cNvPr id="0" name=""/>
        <dsp:cNvSpPr/>
      </dsp:nvSpPr>
      <dsp:spPr>
        <a:xfrm>
          <a:off x="223410" y="0"/>
          <a:ext cx="8478956" cy="68580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12136-9C53-44B5-8AF6-775F31A3C38F}">
      <dsp:nvSpPr>
        <dsp:cNvPr id="0" name=""/>
        <dsp:cNvSpPr/>
      </dsp:nvSpPr>
      <dsp:spPr>
        <a:xfrm>
          <a:off x="4462889" y="686469"/>
          <a:ext cx="4457700" cy="48756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1. doctrine of voluntary and equal basis</a:t>
          </a:r>
          <a:br>
            <a:rPr lang="en-US" sz="2700" kern="1200" dirty="0" smtClean="0"/>
          </a:br>
          <a:r>
            <a:rPr lang="en-US" sz="2700" kern="1200" dirty="0" smtClean="0"/>
            <a:t>2.theory of auto limitation</a:t>
          </a:r>
          <a:br>
            <a:rPr lang="en-US" sz="2700" kern="1200" dirty="0" smtClean="0"/>
          </a:br>
          <a:r>
            <a:rPr lang="en-US" sz="2700" kern="1200" dirty="0" smtClean="0"/>
            <a:t>3.doctrine of voluntary common will</a:t>
          </a:r>
          <a:br>
            <a:rPr lang="en-US" sz="2700" kern="1200" dirty="0" smtClean="0"/>
          </a:br>
          <a:r>
            <a:rPr lang="en-US" sz="2700" kern="1200" dirty="0" smtClean="0"/>
            <a:t>4.theory of objectivism</a:t>
          </a:r>
          <a:br>
            <a:rPr lang="en-US" sz="2700" kern="1200" dirty="0" smtClean="0"/>
          </a:br>
          <a:r>
            <a:rPr lang="en-US" sz="2700" kern="1200" dirty="0" smtClean="0"/>
            <a:t>5.theory of social solidarity</a:t>
          </a:r>
          <a:br>
            <a:rPr lang="en-US" sz="2700" kern="1200" dirty="0" smtClean="0"/>
          </a:br>
          <a:r>
            <a:rPr lang="en-US" sz="2700" kern="1200" dirty="0" smtClean="0"/>
            <a:t>6.theory of natural law</a:t>
          </a:r>
          <a:br>
            <a:rPr lang="en-US" sz="2700" kern="1200" dirty="0" smtClean="0"/>
          </a:br>
          <a:r>
            <a:rPr lang="en-US" sz="2700" kern="1200" dirty="0" smtClean="0"/>
            <a:t>7.socialist theory</a:t>
          </a:r>
          <a:br>
            <a:rPr lang="en-US" sz="2700" kern="1200" dirty="0" smtClean="0"/>
          </a:br>
          <a:r>
            <a:rPr lang="en-US" sz="2700" kern="1200" dirty="0" smtClean="0"/>
            <a:t> </a:t>
          </a:r>
          <a:br>
            <a:rPr lang="en-US" sz="2700" kern="1200" dirty="0" smtClean="0"/>
          </a:br>
          <a:endParaRPr lang="ar-IQ" sz="2700" kern="1200" dirty="0"/>
        </a:p>
      </dsp:txBody>
      <dsp:txXfrm>
        <a:off x="4462889" y="686469"/>
        <a:ext cx="4457700" cy="48756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5307E6-AB66-4954-9BBC-D3E8F98C5EF3}">
      <dsp:nvSpPr>
        <dsp:cNvPr id="0" name=""/>
        <dsp:cNvSpPr/>
      </dsp:nvSpPr>
      <dsp:spPr>
        <a:xfrm>
          <a:off x="0" y="685799"/>
          <a:ext cx="5486400" cy="54864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F9614-1C46-4F8A-AA83-A8364A80AB25}">
      <dsp:nvSpPr>
        <dsp:cNvPr id="0" name=""/>
        <dsp:cNvSpPr/>
      </dsp:nvSpPr>
      <dsp:spPr>
        <a:xfrm>
          <a:off x="2743200" y="685799"/>
          <a:ext cx="6400799" cy="548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1. The dualist view.</a:t>
          </a:r>
          <a:br>
            <a:rPr lang="en-US" sz="6000" kern="1200" dirty="0" smtClean="0"/>
          </a:br>
          <a:r>
            <a:rPr lang="en-US" sz="6000" kern="1200" dirty="0" smtClean="0"/>
            <a:t>2. The foreign </a:t>
          </a:r>
          <a:r>
            <a:rPr lang="ar-IQ" sz="6000" kern="1200" dirty="0" smtClean="0"/>
            <a:t> </a:t>
          </a:r>
          <a:r>
            <a:rPr lang="en-US" sz="6000" kern="1200" dirty="0" smtClean="0"/>
            <a:t>state law view.</a:t>
          </a:r>
          <a:br>
            <a:rPr lang="en-US" sz="6000" kern="1200" dirty="0" smtClean="0"/>
          </a:br>
          <a:r>
            <a:rPr lang="en-US" sz="6000" kern="1200" dirty="0" smtClean="0"/>
            <a:t>3.The view of equal significance</a:t>
          </a:r>
          <a:endParaRPr lang="ar-IQ" sz="6000" kern="1200" dirty="0"/>
        </a:p>
      </dsp:txBody>
      <dsp:txXfrm>
        <a:off x="2743200" y="685799"/>
        <a:ext cx="6400799" cy="548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ED96-70A3-463E-8C12-73509C9043CE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DB41-03FB-4BE1-A8B1-79A4AACDF6A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3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Public International Law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300" dirty="0" smtClean="0"/>
              <a:t>Third Class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100" dirty="0" smtClean="0"/>
              <a:t>product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" dirty="0" smtClean="0">
                <a:solidFill>
                  <a:schemeClr val="bg1"/>
                </a:solidFill>
              </a:rPr>
              <a:t>y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208912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Assistant Lecturer</a:t>
            </a:r>
          </a:p>
          <a:p>
            <a:r>
              <a:rPr lang="en-US" sz="4400" b="1" dirty="0" err="1" smtClean="0">
                <a:solidFill>
                  <a:schemeClr val="tx1"/>
                </a:solidFill>
              </a:rPr>
              <a:t>Anfal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Esam</a:t>
            </a:r>
            <a:r>
              <a:rPr lang="en-US" sz="4400" b="1" dirty="0" smtClean="0">
                <a:solidFill>
                  <a:schemeClr val="tx1"/>
                </a:solidFill>
              </a:rPr>
              <a:t> Ali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College of Law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Al-</a:t>
            </a:r>
            <a:r>
              <a:rPr lang="en-US" b="1" dirty="0" err="1" smtClean="0">
                <a:solidFill>
                  <a:schemeClr val="tx1"/>
                </a:solidFill>
              </a:rPr>
              <a:t>Mustansiriyah</a:t>
            </a:r>
            <a:r>
              <a:rPr lang="en-US" b="1" dirty="0" smtClean="0">
                <a:solidFill>
                  <a:schemeClr val="tx1"/>
                </a:solidFill>
              </a:rPr>
              <a:t> University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IQ" b="1" dirty="0" err="1" smtClean="0"/>
              <a:t>(</a:t>
            </a:r>
            <a:r>
              <a:rPr lang="en-US" b="1" dirty="0"/>
              <a:t>International Law </a:t>
            </a:r>
            <a:r>
              <a:rPr lang="ar-IQ" b="1" dirty="0" err="1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 Definition 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en-US" b="1" dirty="0"/>
              <a:t> Views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 the basis of obligation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328498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 First Lecture </a:t>
            </a:r>
            <a:r>
              <a:rPr lang="en-US" sz="4000" b="1" dirty="0" smtClean="0">
                <a:solidFill>
                  <a:schemeClr val="tx1"/>
                </a:solidFill>
              </a:rPr>
              <a:t>Contents-</a:t>
            </a:r>
            <a:r>
              <a:rPr lang="ar-IQ" sz="4000" b="1" dirty="0" err="1" smtClean="0">
                <a:solidFill>
                  <a:schemeClr val="tx1"/>
                </a:solidFill>
              </a:rPr>
              <a:t>-</a:t>
            </a:r>
            <a:endParaRPr lang="ar-IQ" sz="4000" b="1" dirty="0" smtClean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85293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b="1" dirty="0"/>
              <a:t>Definition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9144000" cy="414908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 is a body of rules which they are governing the relations  between sovereign states, </a:t>
            </a:r>
            <a:r>
              <a:rPr lang="en-US" dirty="0" smtClean="0">
                <a:solidFill>
                  <a:schemeClr val="tx1"/>
                </a:solidFill>
              </a:rPr>
              <a:t>and between </a:t>
            </a:r>
            <a:r>
              <a:rPr lang="en-US" dirty="0" smtClean="0">
                <a:solidFill>
                  <a:schemeClr val="tx1"/>
                </a:solidFill>
              </a:rPr>
              <a:t>states and international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between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Organizations</a:t>
            </a:r>
            <a:r>
              <a:rPr lang="ar-IQ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Organizations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international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Themselves.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Views  </a:t>
            </a:r>
            <a:r>
              <a:rPr lang="en-US" b="1" dirty="0" smtClean="0"/>
              <a:t>which are discussed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the </a:t>
            </a:r>
            <a:r>
              <a:rPr lang="en-US" b="1" dirty="0"/>
              <a:t>basis of obligation with International law?</a:t>
            </a:r>
            <a:r>
              <a:rPr lang="en-US" b="1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2438b918f0a302f0945a3944ca099b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1008"/>
            <a:ext cx="9144000" cy="335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712968" cy="319578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Views which are discussed of </a:t>
            </a:r>
            <a:r>
              <a:rPr lang="en-US" b="1" dirty="0"/>
              <a:t>International law to Municipal law.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 question of the relation between international law to municipal law is still unsolved by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codified rules.</a:t>
            </a:r>
            <a:br>
              <a:rPr lang="en-US" dirty="0" smtClean="0"/>
            </a:br>
            <a:r>
              <a:rPr lang="en-US" dirty="0" smtClean="0"/>
              <a:t>There exists three main views concerning this problem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9-5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مربع نص 4"/>
          <p:cNvSpPr txBox="1"/>
          <p:nvPr/>
        </p:nvSpPr>
        <p:spPr>
          <a:xfrm>
            <a:off x="2051720" y="2348880"/>
            <a:ext cx="3786614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600" dirty="0" smtClean="0"/>
              <a:t>Good Luck</a:t>
            </a:r>
            <a:endParaRPr lang="ar-IQ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94</Words>
  <Application>Microsoft Office PowerPoint</Application>
  <PresentationFormat>عرض على الشاشة (3:4)‏</PresentationFormat>
  <Paragraphs>21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  Public International Law  Third Class product by y</vt:lpstr>
      <vt:lpstr>(International Law )  Definition   Views   the basis of obligation  </vt:lpstr>
      <vt:lpstr>Definition</vt:lpstr>
      <vt:lpstr>Views  which are discussed  the basis of obligation with International law? </vt:lpstr>
      <vt:lpstr>الشريحة 5</vt:lpstr>
      <vt:lpstr>Views which are discussed of International law to Municipal law.</vt:lpstr>
      <vt:lpstr>The question of the relation between international law to municipal law is still unsolved by  codified rules. There exists three main views concerning this problem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International Law  Third Class product by y</dc:title>
  <dc:creator>acer</dc:creator>
  <cp:lastModifiedBy>acer</cp:lastModifiedBy>
  <cp:revision>4</cp:revision>
  <dcterms:created xsi:type="dcterms:W3CDTF">2018-02-03T08:21:56Z</dcterms:created>
  <dcterms:modified xsi:type="dcterms:W3CDTF">2018-02-03T09:01:03Z</dcterms:modified>
</cp:coreProperties>
</file>