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55"/>
  </p:notesMasterIdLst>
  <p:sldIdLst>
    <p:sldId id="256" r:id="rId2"/>
    <p:sldId id="258" r:id="rId3"/>
    <p:sldId id="257" r:id="rId4"/>
    <p:sldId id="259" r:id="rId5"/>
    <p:sldId id="260" r:id="rId6"/>
    <p:sldId id="265" r:id="rId7"/>
    <p:sldId id="261" r:id="rId8"/>
    <p:sldId id="284" r:id="rId9"/>
    <p:sldId id="270" r:id="rId10"/>
    <p:sldId id="289" r:id="rId11"/>
    <p:sldId id="262" r:id="rId12"/>
    <p:sldId id="263" r:id="rId13"/>
    <p:sldId id="285" r:id="rId14"/>
    <p:sldId id="286" r:id="rId15"/>
    <p:sldId id="287" r:id="rId16"/>
    <p:sldId id="290" r:id="rId17"/>
    <p:sldId id="293" r:id="rId18"/>
    <p:sldId id="292" r:id="rId19"/>
    <p:sldId id="294" r:id="rId20"/>
    <p:sldId id="283" r:id="rId21"/>
    <p:sldId id="295" r:id="rId22"/>
    <p:sldId id="296" r:id="rId23"/>
    <p:sldId id="297" r:id="rId24"/>
    <p:sldId id="267" r:id="rId25"/>
    <p:sldId id="291" r:id="rId26"/>
    <p:sldId id="299" r:id="rId27"/>
    <p:sldId id="300" r:id="rId28"/>
    <p:sldId id="301" r:id="rId29"/>
    <p:sldId id="298" r:id="rId30"/>
    <p:sldId id="302" r:id="rId31"/>
    <p:sldId id="303" r:id="rId32"/>
    <p:sldId id="305" r:id="rId33"/>
    <p:sldId id="307" r:id="rId34"/>
    <p:sldId id="308" r:id="rId35"/>
    <p:sldId id="309" r:id="rId36"/>
    <p:sldId id="271" r:id="rId37"/>
    <p:sldId id="272" r:id="rId38"/>
    <p:sldId id="310" r:id="rId39"/>
    <p:sldId id="311" r:id="rId40"/>
    <p:sldId id="304" r:id="rId41"/>
    <p:sldId id="313" r:id="rId42"/>
    <p:sldId id="314" r:id="rId43"/>
    <p:sldId id="315" r:id="rId44"/>
    <p:sldId id="317" r:id="rId45"/>
    <p:sldId id="306" r:id="rId46"/>
    <p:sldId id="318" r:id="rId47"/>
    <p:sldId id="319" r:id="rId48"/>
    <p:sldId id="320" r:id="rId49"/>
    <p:sldId id="312" r:id="rId50"/>
    <p:sldId id="266" r:id="rId51"/>
    <p:sldId id="288" r:id="rId52"/>
    <p:sldId id="264" r:id="rId53"/>
    <p:sldId id="279" r:id="rId54"/>
  </p:sldIdLst>
  <p:sldSz cx="9144000" cy="5143500" type="screen16x9"/>
  <p:notesSz cx="6858000" cy="9144000"/>
  <p:embeddedFontLst>
    <p:embeddedFont>
      <p:font typeface="Nixie One" charset="0"/>
      <p:regular r:id="rId56"/>
    </p:embeddedFont>
    <p:embeddedFont>
      <p:font typeface="Inconsolata"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5BF40A2-F2C9-4575-931B-526EB97B6645}">
  <a:tblStyle styleId="{95BF40A2-F2C9-4575-931B-526EB97B664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564" y="6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32E64"/>
        </a:solidFill>
        <a:effectLst/>
      </p:bgPr>
    </p:bg>
    <p:spTree>
      <p:nvGrpSpPr>
        <p:cNvPr id="1" name="Shape 8"/>
        <p:cNvGrpSpPr/>
        <p:nvPr/>
      </p:nvGrpSpPr>
      <p:grpSpPr>
        <a:xfrm>
          <a:off x="0" y="0"/>
          <a:ext cx="0" cy="0"/>
          <a:chOff x="0" y="0"/>
          <a:chExt cx="0" cy="0"/>
        </a:xfrm>
      </p:grpSpPr>
      <p:sp>
        <p:nvSpPr>
          <p:cNvPr id="9" name="Shape 9"/>
          <p:cNvSpPr/>
          <p:nvPr/>
        </p:nvSpPr>
        <p:spPr>
          <a:xfrm>
            <a:off x="5642650" y="1196950"/>
            <a:ext cx="1796700" cy="17967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8761400" y="1539876"/>
            <a:ext cx="505800" cy="505800"/>
          </a:xfrm>
          <a:prstGeom prst="ellipse">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55250" y="3661200"/>
            <a:ext cx="1159800" cy="1159800"/>
          </a:xfrm>
          <a:prstGeom prst="ellipse">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7845352" y="1685552"/>
            <a:ext cx="1559612" cy="155961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3" name="Shape 13"/>
          <p:cNvSpPr/>
          <p:nvPr/>
        </p:nvSpPr>
        <p:spPr>
          <a:xfrm>
            <a:off x="6736351" y="1301392"/>
            <a:ext cx="1159800" cy="1003500"/>
          </a:xfrm>
          <a:prstGeom prst="triangle">
            <a:avLst>
              <a:gd name="adj" fmla="val 50000"/>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10799123">
            <a:off x="-359856" y="1954148"/>
            <a:ext cx="1176000" cy="1117800"/>
          </a:xfrm>
          <a:prstGeom prst="pentagon">
            <a:avLst>
              <a:gd name="hf" fmla="val 105146"/>
              <a:gd name="vf" fmla="val 110557"/>
            </a:avLst>
          </a:prstGeom>
          <a:noFill/>
          <a:ln w="114300" cap="flat" cmpd="sng">
            <a:solidFill>
              <a:srgbClr val="FF99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899880">
            <a:off x="1365793" y="1978994"/>
            <a:ext cx="1829316" cy="1738722"/>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1592400" y="904800"/>
            <a:ext cx="1796700" cy="1796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29200" y="3014525"/>
            <a:ext cx="1226592" cy="1226592"/>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96172" y="1378560"/>
            <a:ext cx="1424722" cy="142472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00B4C2"/>
              </a:solidFill>
            </a:endParaRPr>
          </a:p>
        </p:txBody>
      </p:sp>
      <p:sp>
        <p:nvSpPr>
          <p:cNvPr id="19" name="Shape 19"/>
          <p:cNvSpPr/>
          <p:nvPr/>
        </p:nvSpPr>
        <p:spPr>
          <a:xfrm>
            <a:off x="2694350" y="694075"/>
            <a:ext cx="3755100" cy="3755100"/>
          </a:xfrm>
          <a:prstGeom prst="ellipse">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Shape 21"/>
          <p:cNvSpPr/>
          <p:nvPr/>
        </p:nvSpPr>
        <p:spPr>
          <a:xfrm>
            <a:off x="2378899" y="2701499"/>
            <a:ext cx="462000" cy="4620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2320850" y="3525150"/>
            <a:ext cx="462000" cy="3996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10800000">
            <a:off x="2025975" y="1258251"/>
            <a:ext cx="584400" cy="5058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rot="10800000">
            <a:off x="7439350" y="1196950"/>
            <a:ext cx="425700" cy="3684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5587275" y="808800"/>
            <a:ext cx="731400" cy="731400"/>
          </a:xfrm>
          <a:prstGeom prst="donut">
            <a:avLst>
              <a:gd name="adj" fmla="val 10551"/>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3218800" y="3924750"/>
            <a:ext cx="632700" cy="632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6056000" y="3149475"/>
            <a:ext cx="1383355" cy="1058469"/>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rot="1372">
            <a:off x="7518650" y="3105312"/>
            <a:ext cx="751500" cy="714300"/>
          </a:xfrm>
          <a:prstGeom prst="pentagon">
            <a:avLst>
              <a:gd name="hf" fmla="val 105146"/>
              <a:gd name="vf" fmla="val 110557"/>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9"/>
        <p:cNvGrpSpPr/>
        <p:nvPr/>
      </p:nvGrpSpPr>
      <p:grpSpPr>
        <a:xfrm>
          <a:off x="0" y="0"/>
          <a:ext cx="0" cy="0"/>
          <a:chOff x="0" y="0"/>
          <a:chExt cx="0" cy="0"/>
        </a:xfrm>
      </p:grpSpPr>
      <p:grpSp>
        <p:nvGrpSpPr>
          <p:cNvPr id="30" name="Shape 30"/>
          <p:cNvGrpSpPr/>
          <p:nvPr/>
        </p:nvGrpSpPr>
        <p:grpSpPr>
          <a:xfrm>
            <a:off x="-76804" y="-364106"/>
            <a:ext cx="9492216" cy="5864919"/>
            <a:chOff x="-76804" y="-364106"/>
            <a:chExt cx="9492216" cy="5864919"/>
          </a:xfrm>
        </p:grpSpPr>
        <p:sp>
          <p:nvSpPr>
            <p:cNvPr id="31" name="Shape 31"/>
            <p:cNvSpPr/>
            <p:nvPr/>
          </p:nvSpPr>
          <p:spPr>
            <a:xfrm>
              <a:off x="0" y="0"/>
              <a:ext cx="9144000" cy="35280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4343698" y="3286144"/>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38" name="Shape 38"/>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flipH="1">
              <a:off x="4456350" y="3414379"/>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3" name="Shape 53"/>
          <p:cNvSpPr txBox="1">
            <a:spLocks noGrp="1"/>
          </p:cNvSpPr>
          <p:nvPr>
            <p:ph type="ctrTitle"/>
          </p:nvPr>
        </p:nvSpPr>
        <p:spPr>
          <a:xfrm>
            <a:off x="1737625" y="1659550"/>
            <a:ext cx="5668800" cy="1159800"/>
          </a:xfrm>
          <a:prstGeom prst="rect">
            <a:avLst/>
          </a:prstGeom>
        </p:spPr>
        <p:txBody>
          <a:bodyPr spcFirstLastPara="1" wrap="square" lIns="91425" tIns="91425" rIns="91425" bIns="91425" anchor="b" anchorCtr="0"/>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4" name="Shape 54"/>
          <p:cNvSpPr txBox="1">
            <a:spLocks noGrp="1"/>
          </p:cNvSpPr>
          <p:nvPr>
            <p:ph type="subTitle" idx="1"/>
          </p:nvPr>
        </p:nvSpPr>
        <p:spPr>
          <a:xfrm>
            <a:off x="1737625" y="2687653"/>
            <a:ext cx="5668800" cy="496500"/>
          </a:xfrm>
          <a:prstGeom prst="rect">
            <a:avLst/>
          </a:prstGeom>
        </p:spPr>
        <p:txBody>
          <a:bodyPr spcFirstLastPara="1" wrap="square" lIns="91425" tIns="91425" rIns="91425" bIns="91425" anchor="t" anchorCtr="0"/>
          <a:lstStyle>
            <a:lvl1pPr lvl="0" algn="ctr" rtl="0">
              <a:spcBef>
                <a:spcPts val="0"/>
              </a:spcBef>
              <a:spcAft>
                <a:spcPts val="0"/>
              </a:spcAft>
              <a:buClr>
                <a:srgbClr val="FF9900"/>
              </a:buClr>
              <a:buSzPts val="1400"/>
              <a:buNone/>
              <a:defRPr sz="1400">
                <a:solidFill>
                  <a:srgbClr val="FF9900"/>
                </a:solidFill>
              </a:defRPr>
            </a:lvl1pPr>
            <a:lvl2pPr lvl="1" algn="ctr" rtl="0">
              <a:spcBef>
                <a:spcPts val="0"/>
              </a:spcBef>
              <a:spcAft>
                <a:spcPts val="0"/>
              </a:spcAft>
              <a:buClr>
                <a:srgbClr val="FF9900"/>
              </a:buClr>
              <a:buSzPts val="1400"/>
              <a:buNone/>
              <a:defRPr sz="1400">
                <a:solidFill>
                  <a:srgbClr val="FF9900"/>
                </a:solidFill>
              </a:defRPr>
            </a:lvl2pPr>
            <a:lvl3pPr lvl="2" algn="ctr" rtl="0">
              <a:spcBef>
                <a:spcPts val="0"/>
              </a:spcBef>
              <a:spcAft>
                <a:spcPts val="0"/>
              </a:spcAft>
              <a:buClr>
                <a:srgbClr val="FF9900"/>
              </a:buClr>
              <a:buSzPts val="1400"/>
              <a:buNone/>
              <a:defRPr sz="1400">
                <a:solidFill>
                  <a:srgbClr val="FF9900"/>
                </a:solidFill>
              </a:defRPr>
            </a:lvl3pPr>
            <a:lvl4pPr lvl="3" algn="ctr" rtl="0">
              <a:spcBef>
                <a:spcPts val="0"/>
              </a:spcBef>
              <a:spcAft>
                <a:spcPts val="0"/>
              </a:spcAft>
              <a:buClr>
                <a:srgbClr val="FF9900"/>
              </a:buClr>
              <a:buSzPts val="1400"/>
              <a:buNone/>
              <a:defRPr sz="1400">
                <a:solidFill>
                  <a:srgbClr val="FF9900"/>
                </a:solidFill>
              </a:defRPr>
            </a:lvl4pPr>
            <a:lvl5pPr lvl="4" algn="ctr" rtl="0">
              <a:spcBef>
                <a:spcPts val="0"/>
              </a:spcBef>
              <a:spcAft>
                <a:spcPts val="0"/>
              </a:spcAft>
              <a:buClr>
                <a:srgbClr val="FF9900"/>
              </a:buClr>
              <a:buSzPts val="1400"/>
              <a:buNone/>
              <a:defRPr sz="1400">
                <a:solidFill>
                  <a:srgbClr val="FF9900"/>
                </a:solidFill>
              </a:defRPr>
            </a:lvl5pPr>
            <a:lvl6pPr lvl="5" algn="ctr" rtl="0">
              <a:spcBef>
                <a:spcPts val="0"/>
              </a:spcBef>
              <a:spcAft>
                <a:spcPts val="0"/>
              </a:spcAft>
              <a:buClr>
                <a:srgbClr val="FF9900"/>
              </a:buClr>
              <a:buSzPts val="1400"/>
              <a:buNone/>
              <a:defRPr sz="1400">
                <a:solidFill>
                  <a:srgbClr val="FF9900"/>
                </a:solidFill>
              </a:defRPr>
            </a:lvl6pPr>
            <a:lvl7pPr lvl="6" algn="ctr" rtl="0">
              <a:spcBef>
                <a:spcPts val="0"/>
              </a:spcBef>
              <a:spcAft>
                <a:spcPts val="0"/>
              </a:spcAft>
              <a:buClr>
                <a:srgbClr val="FF9900"/>
              </a:buClr>
              <a:buSzPts val="1400"/>
              <a:buNone/>
              <a:defRPr sz="1400">
                <a:solidFill>
                  <a:srgbClr val="FF9900"/>
                </a:solidFill>
              </a:defRPr>
            </a:lvl7pPr>
            <a:lvl8pPr lvl="7" algn="ctr" rtl="0">
              <a:spcBef>
                <a:spcPts val="0"/>
              </a:spcBef>
              <a:spcAft>
                <a:spcPts val="0"/>
              </a:spcAft>
              <a:buClr>
                <a:srgbClr val="FF9900"/>
              </a:buClr>
              <a:buSzPts val="1400"/>
              <a:buNone/>
              <a:defRPr sz="1400">
                <a:solidFill>
                  <a:srgbClr val="FF9900"/>
                </a:solidFill>
              </a:defRPr>
            </a:lvl8pPr>
            <a:lvl9pPr lvl="8" algn="ctr" rtl="0">
              <a:spcBef>
                <a:spcPts val="0"/>
              </a:spcBef>
              <a:spcAft>
                <a:spcPts val="0"/>
              </a:spcAft>
              <a:buClr>
                <a:srgbClr val="FF9900"/>
              </a:buClr>
              <a:buSzPts val="1400"/>
              <a:buNone/>
              <a:defRPr sz="1400">
                <a:solidFill>
                  <a:srgbClr val="FF99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5"/>
        <p:cNvGrpSpPr/>
        <p:nvPr/>
      </p:nvGrpSpPr>
      <p:grpSpPr>
        <a:xfrm>
          <a:off x="0" y="0"/>
          <a:ext cx="0" cy="0"/>
          <a:chOff x="0" y="0"/>
          <a:chExt cx="0" cy="0"/>
        </a:xfrm>
      </p:grpSpPr>
      <p:grpSp>
        <p:nvGrpSpPr>
          <p:cNvPr id="56" name="Shape 56"/>
          <p:cNvGrpSpPr/>
          <p:nvPr/>
        </p:nvGrpSpPr>
        <p:grpSpPr>
          <a:xfrm>
            <a:off x="-76804" y="-364106"/>
            <a:ext cx="9492216" cy="5864919"/>
            <a:chOff x="-76804" y="-364106"/>
            <a:chExt cx="9492216" cy="5864919"/>
          </a:xfrm>
        </p:grpSpPr>
        <p:sp>
          <p:nvSpPr>
            <p:cNvPr id="57" name="Shape 57"/>
            <p:cNvSpPr/>
            <p:nvPr/>
          </p:nvSpPr>
          <p:spPr>
            <a:xfrm>
              <a:off x="1156225" y="1135700"/>
              <a:ext cx="6831600" cy="28722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64" name="Shape 64"/>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8" name="Shape 78"/>
          <p:cNvSpPr txBox="1">
            <a:spLocks noGrp="1"/>
          </p:cNvSpPr>
          <p:nvPr>
            <p:ph type="body" idx="1"/>
          </p:nvPr>
        </p:nvSpPr>
        <p:spPr>
          <a:xfrm>
            <a:off x="1724400" y="1375150"/>
            <a:ext cx="5695200" cy="2393100"/>
          </a:xfrm>
          <a:prstGeom prst="rect">
            <a:avLst/>
          </a:prstGeom>
        </p:spPr>
        <p:txBody>
          <a:bodyPr spcFirstLastPara="1" wrap="square" lIns="91425" tIns="91425" rIns="91425" bIns="91425" anchor="ctr" anchorCtr="0"/>
          <a:lstStyle>
            <a:lvl1pPr marL="457200" lvl="0" indent="-355600" algn="ctr" rtl="0">
              <a:spcBef>
                <a:spcPts val="600"/>
              </a:spcBef>
              <a:spcAft>
                <a:spcPts val="0"/>
              </a:spcAft>
              <a:buSzPts val="2000"/>
              <a:buFont typeface="Nixie One"/>
              <a:buChar char="◍"/>
              <a:defRPr>
                <a:latin typeface="Nixie One"/>
                <a:ea typeface="Nixie One"/>
                <a:cs typeface="Nixie One"/>
                <a:sym typeface="Nixie One"/>
              </a:defRPr>
            </a:lvl1pPr>
            <a:lvl2pPr marL="914400" lvl="1" indent="-355600" algn="ctr" rtl="0">
              <a:spcBef>
                <a:spcPts val="0"/>
              </a:spcBef>
              <a:spcAft>
                <a:spcPts val="0"/>
              </a:spcAft>
              <a:buSzPts val="2000"/>
              <a:buFont typeface="Nixie One"/>
              <a:buChar char="◌"/>
              <a:defRPr>
                <a:latin typeface="Nixie One"/>
                <a:ea typeface="Nixie One"/>
                <a:cs typeface="Nixie One"/>
                <a:sym typeface="Nixie One"/>
              </a:defRPr>
            </a:lvl2pPr>
            <a:lvl3pPr marL="1371600" lvl="2" indent="-355600" algn="ctr" rtl="0">
              <a:spcBef>
                <a:spcPts val="0"/>
              </a:spcBef>
              <a:spcAft>
                <a:spcPts val="0"/>
              </a:spcAft>
              <a:buSzPts val="2000"/>
              <a:buFont typeface="Nixie One"/>
              <a:buChar char="◌"/>
              <a:defRPr>
                <a:latin typeface="Nixie One"/>
                <a:ea typeface="Nixie One"/>
                <a:cs typeface="Nixie One"/>
                <a:sym typeface="Nixie One"/>
              </a:defRPr>
            </a:lvl3pPr>
            <a:lvl4pPr marL="1828800" lvl="3" indent="-355600" algn="ctr" rtl="0">
              <a:spcBef>
                <a:spcPts val="0"/>
              </a:spcBef>
              <a:spcAft>
                <a:spcPts val="0"/>
              </a:spcAft>
              <a:buSzPts val="2000"/>
              <a:buFont typeface="Nixie One"/>
              <a:buChar char="◌"/>
              <a:defRPr>
                <a:latin typeface="Nixie One"/>
                <a:ea typeface="Nixie One"/>
                <a:cs typeface="Nixie One"/>
                <a:sym typeface="Nixie One"/>
              </a:defRPr>
            </a:lvl4pPr>
            <a:lvl5pPr marL="2286000" lvl="4" indent="-355600" algn="ctr" rtl="0">
              <a:spcBef>
                <a:spcPts val="0"/>
              </a:spcBef>
              <a:spcAft>
                <a:spcPts val="0"/>
              </a:spcAft>
              <a:buSzPts val="2000"/>
              <a:buFont typeface="Nixie One"/>
              <a:buChar char="◌"/>
              <a:defRPr>
                <a:latin typeface="Nixie One"/>
                <a:ea typeface="Nixie One"/>
                <a:cs typeface="Nixie One"/>
                <a:sym typeface="Nixie One"/>
              </a:defRPr>
            </a:lvl5pPr>
            <a:lvl6pPr marL="2743200" lvl="5" indent="-355600" algn="ctr" rtl="0">
              <a:spcBef>
                <a:spcPts val="0"/>
              </a:spcBef>
              <a:spcAft>
                <a:spcPts val="0"/>
              </a:spcAft>
              <a:buSzPts val="2000"/>
              <a:buFont typeface="Nixie One"/>
              <a:buChar char="◌"/>
              <a:defRPr>
                <a:latin typeface="Nixie One"/>
                <a:ea typeface="Nixie One"/>
                <a:cs typeface="Nixie One"/>
                <a:sym typeface="Nixie One"/>
              </a:defRPr>
            </a:lvl6pPr>
            <a:lvl7pPr marL="3200400" lvl="6" indent="-355600" algn="ctr" rtl="0">
              <a:spcBef>
                <a:spcPts val="0"/>
              </a:spcBef>
              <a:spcAft>
                <a:spcPts val="0"/>
              </a:spcAft>
              <a:buSzPts val="2000"/>
              <a:buFont typeface="Nixie One"/>
              <a:buChar char="◌"/>
              <a:defRPr>
                <a:latin typeface="Nixie One"/>
                <a:ea typeface="Nixie One"/>
                <a:cs typeface="Nixie One"/>
                <a:sym typeface="Nixie One"/>
              </a:defRPr>
            </a:lvl7pPr>
            <a:lvl8pPr marL="3657600" lvl="7" indent="-355600" algn="ctr" rtl="0">
              <a:spcBef>
                <a:spcPts val="0"/>
              </a:spcBef>
              <a:spcAft>
                <a:spcPts val="0"/>
              </a:spcAft>
              <a:buSzPts val="2000"/>
              <a:buFont typeface="Nixie One"/>
              <a:buChar char="◌"/>
              <a:defRPr>
                <a:latin typeface="Nixie One"/>
                <a:ea typeface="Nixie One"/>
                <a:cs typeface="Nixie One"/>
                <a:sym typeface="Nixie One"/>
              </a:defRPr>
            </a:lvl8pPr>
            <a:lvl9pPr marL="4114800" lvl="8" indent="-355600" algn="ctr">
              <a:spcBef>
                <a:spcPts val="0"/>
              </a:spcBef>
              <a:spcAft>
                <a:spcPts val="0"/>
              </a:spcAft>
              <a:buSzPts val="2000"/>
              <a:buFont typeface="Nixie One"/>
              <a:buChar char="◌"/>
              <a:defRPr>
                <a:latin typeface="Nixie One"/>
                <a:ea typeface="Nixie One"/>
                <a:cs typeface="Nixie One"/>
                <a:sym typeface="Nixie One"/>
              </a:defRPr>
            </a:lvl9pPr>
          </a:lstStyle>
          <a:p>
            <a:endParaRPr/>
          </a:p>
        </p:txBody>
      </p:sp>
      <p:sp>
        <p:nvSpPr>
          <p:cNvPr id="79" name="Shape 79"/>
          <p:cNvSpPr txBox="1"/>
          <p:nvPr/>
        </p:nvSpPr>
        <p:spPr>
          <a:xfrm>
            <a:off x="4261450" y="1149165"/>
            <a:ext cx="621000" cy="421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7200">
                <a:solidFill>
                  <a:srgbClr val="FF9900"/>
                </a:solidFill>
                <a:latin typeface="Nixie One"/>
                <a:ea typeface="Nixie One"/>
                <a:cs typeface="Nixie One"/>
                <a:sym typeface="Nixie One"/>
              </a:rPr>
              <a:t>“</a:t>
            </a:r>
            <a:endParaRPr sz="7200">
              <a:solidFill>
                <a:srgbClr val="FF9900"/>
              </a:solidFill>
              <a:latin typeface="Nixie One"/>
              <a:ea typeface="Nixie One"/>
              <a:cs typeface="Nixie One"/>
              <a:sym typeface="Nixie On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0"/>
        <p:cNvGrpSpPr/>
        <p:nvPr/>
      </p:nvGrpSpPr>
      <p:grpSpPr>
        <a:xfrm>
          <a:off x="0" y="0"/>
          <a:ext cx="0" cy="0"/>
          <a:chOff x="0" y="0"/>
          <a:chExt cx="0" cy="0"/>
        </a:xfrm>
      </p:grpSpPr>
      <p:grpSp>
        <p:nvGrpSpPr>
          <p:cNvPr id="81" name="Shape 81"/>
          <p:cNvGrpSpPr/>
          <p:nvPr/>
        </p:nvGrpSpPr>
        <p:grpSpPr>
          <a:xfrm>
            <a:off x="-76804" y="-364106"/>
            <a:ext cx="9492216" cy="5864919"/>
            <a:chOff x="-76804" y="-364106"/>
            <a:chExt cx="9492216" cy="5864919"/>
          </a:xfrm>
        </p:grpSpPr>
        <p:sp>
          <p:nvSpPr>
            <p:cNvPr id="82" name="Shape 82"/>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89" name="Shape 89"/>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4" name="Shape 104"/>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05" name="Shape 105"/>
          <p:cNvSpPr txBox="1">
            <a:spLocks noGrp="1"/>
          </p:cNvSpPr>
          <p:nvPr>
            <p:ph type="body" idx="1"/>
          </p:nvPr>
        </p:nvSpPr>
        <p:spPr>
          <a:xfrm>
            <a:off x="1750800" y="1513000"/>
            <a:ext cx="5642400" cy="3099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grpSp>
        <p:nvGrpSpPr>
          <p:cNvPr id="107" name="Shape 107"/>
          <p:cNvGrpSpPr/>
          <p:nvPr/>
        </p:nvGrpSpPr>
        <p:grpSpPr>
          <a:xfrm>
            <a:off x="-76804" y="-364106"/>
            <a:ext cx="9492216" cy="5864919"/>
            <a:chOff x="-76804" y="-364106"/>
            <a:chExt cx="9492216" cy="5864919"/>
          </a:xfrm>
        </p:grpSpPr>
        <p:sp>
          <p:nvSpPr>
            <p:cNvPr id="108" name="Shape 108"/>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15" name="Shape 115"/>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0" name="Shape 130"/>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1" name="Shape 131"/>
          <p:cNvSpPr txBox="1">
            <a:spLocks noGrp="1"/>
          </p:cNvSpPr>
          <p:nvPr>
            <p:ph type="body" idx="1"/>
          </p:nvPr>
        </p:nvSpPr>
        <p:spPr>
          <a:xfrm>
            <a:off x="1248675" y="1519600"/>
            <a:ext cx="3226200" cy="3007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32" name="Shape 132"/>
          <p:cNvSpPr txBox="1">
            <a:spLocks noGrp="1"/>
          </p:cNvSpPr>
          <p:nvPr>
            <p:ph type="body" idx="2"/>
          </p:nvPr>
        </p:nvSpPr>
        <p:spPr>
          <a:xfrm>
            <a:off x="4669128" y="1519600"/>
            <a:ext cx="3226200" cy="3007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3"/>
        <p:cNvGrpSpPr/>
        <p:nvPr/>
      </p:nvGrpSpPr>
      <p:grpSpPr>
        <a:xfrm>
          <a:off x="0" y="0"/>
          <a:ext cx="0" cy="0"/>
          <a:chOff x="0" y="0"/>
          <a:chExt cx="0" cy="0"/>
        </a:xfrm>
      </p:grpSpPr>
      <p:grpSp>
        <p:nvGrpSpPr>
          <p:cNvPr id="134" name="Shape 134"/>
          <p:cNvGrpSpPr/>
          <p:nvPr/>
        </p:nvGrpSpPr>
        <p:grpSpPr>
          <a:xfrm>
            <a:off x="-76804" y="-364106"/>
            <a:ext cx="9492216" cy="5864919"/>
            <a:chOff x="-76804" y="-364106"/>
            <a:chExt cx="9492216" cy="5864919"/>
          </a:xfrm>
        </p:grpSpPr>
        <p:sp>
          <p:nvSpPr>
            <p:cNvPr id="135" name="Shape 135"/>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42" name="Shape 142"/>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7" name="Shape 157"/>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58" name="Shape 158"/>
          <p:cNvSpPr txBox="1">
            <a:spLocks noGrp="1"/>
          </p:cNvSpPr>
          <p:nvPr>
            <p:ph type="body" idx="1"/>
          </p:nvPr>
        </p:nvSpPr>
        <p:spPr>
          <a:xfrm>
            <a:off x="801325" y="1520975"/>
            <a:ext cx="2410200" cy="3084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59" name="Shape 159"/>
          <p:cNvSpPr txBox="1">
            <a:spLocks noGrp="1"/>
          </p:cNvSpPr>
          <p:nvPr>
            <p:ph type="body" idx="2"/>
          </p:nvPr>
        </p:nvSpPr>
        <p:spPr>
          <a:xfrm>
            <a:off x="3334886" y="1520975"/>
            <a:ext cx="2410200" cy="3084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60" name="Shape 160"/>
          <p:cNvSpPr txBox="1">
            <a:spLocks noGrp="1"/>
          </p:cNvSpPr>
          <p:nvPr>
            <p:ph type="body" idx="3"/>
          </p:nvPr>
        </p:nvSpPr>
        <p:spPr>
          <a:xfrm>
            <a:off x="5868447" y="1520975"/>
            <a:ext cx="2410200" cy="3084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grpSp>
        <p:nvGrpSpPr>
          <p:cNvPr id="162" name="Shape 162"/>
          <p:cNvGrpSpPr/>
          <p:nvPr/>
        </p:nvGrpSpPr>
        <p:grpSpPr>
          <a:xfrm>
            <a:off x="-76804" y="-364106"/>
            <a:ext cx="9492216" cy="5864919"/>
            <a:chOff x="-76804" y="-364106"/>
            <a:chExt cx="9492216" cy="5864919"/>
          </a:xfrm>
        </p:grpSpPr>
        <p:sp>
          <p:nvSpPr>
            <p:cNvPr id="163" name="Shape 163"/>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70" name="Shape 170"/>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5" name="Shape 18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grpSp>
        <p:nvGrpSpPr>
          <p:cNvPr id="212" name="Shape 212"/>
          <p:cNvGrpSpPr/>
          <p:nvPr/>
        </p:nvGrpSpPr>
        <p:grpSpPr>
          <a:xfrm>
            <a:off x="-76804" y="-364106"/>
            <a:ext cx="9492216" cy="5864919"/>
            <a:chOff x="-76804" y="-364106"/>
            <a:chExt cx="9492216" cy="5864919"/>
          </a:xfrm>
        </p:grpSpPr>
        <p:sp>
          <p:nvSpPr>
            <p:cNvPr id="213" name="Shape 213"/>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218" name="Shape 218"/>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32E6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047950" y="0"/>
            <a:ext cx="5048100" cy="11478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1pPr>
            <a:lvl2pPr lvl="1"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2pPr>
            <a:lvl3pPr lvl="2"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3pPr>
            <a:lvl4pPr lvl="3"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4pPr>
            <a:lvl5pPr lvl="4"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5pPr>
            <a:lvl6pPr lvl="5"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6pPr>
            <a:lvl7pPr lvl="6"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7pPr>
            <a:lvl8pPr lvl="7"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8pPr>
            <a:lvl9pPr lvl="8"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1750800" y="1513000"/>
            <a:ext cx="5642400" cy="30999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1pPr>
            <a:lvl2pPr marL="914400" lvl="1"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2pPr>
            <a:lvl3pPr marL="1371600" lvl="2"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3pPr>
            <a:lvl4pPr marL="1828800" lvl="3"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4pPr>
            <a:lvl5pPr marL="2286000" lvl="4"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5pPr>
            <a:lvl6pPr marL="2743200" lvl="5"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6pPr>
            <a:lvl7pPr marL="3200400" lvl="6"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7pPr>
            <a:lvl8pPr marL="3657600" lvl="7"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8pPr>
            <a:lvl9pPr marL="4114800" lvl="8"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2483768" y="555526"/>
            <a:ext cx="4176464" cy="4320480"/>
          </a:xfrm>
          <a:prstGeom prst="rect">
            <a:avLst/>
          </a:prstGeom>
        </p:spPr>
        <p:txBody>
          <a:bodyPr spcFirstLastPara="1" wrap="square" lIns="91425" tIns="91425" rIns="91425" bIns="91425" anchor="ctr" anchorCtr="0">
            <a:noAutofit/>
          </a:bodyPr>
          <a:lstStyle/>
          <a:p>
            <a:pPr lvl="0"/>
            <a:r>
              <a:rPr lang="ar-IQ" b="1" dirty="0" smtClean="0"/>
              <a:t>المسؤولية المدنية عن </a:t>
            </a:r>
            <a:r>
              <a:rPr lang="ar-IQ" b="1" dirty="0" err="1" smtClean="0"/>
              <a:t>ألهدر</a:t>
            </a:r>
            <a:r>
              <a:rPr lang="ar-IQ" b="1" dirty="0" smtClean="0"/>
              <a:t>  في </a:t>
            </a:r>
            <a:r>
              <a:rPr lang="ar-IQ" b="1" dirty="0" smtClean="0"/>
              <a:t>المياه</a:t>
            </a:r>
            <a:endParaRP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827584" y="1275606"/>
            <a:ext cx="7128792" cy="2664296"/>
          </a:xfrm>
        </p:spPr>
        <p:txBody>
          <a:bodyPr/>
          <a:lstStyle/>
          <a:p>
            <a:r>
              <a:rPr lang="ar-IQ" sz="2400" dirty="0" smtClean="0"/>
              <a:t>ظاهرة </a:t>
            </a:r>
            <a:r>
              <a:rPr lang="ar-IQ" sz="2400" dirty="0" err="1" smtClean="0"/>
              <a:t>الهدر</a:t>
            </a:r>
            <a:r>
              <a:rPr lang="ar-IQ" sz="2400" dirty="0" smtClean="0"/>
              <a:t> في حقيقتها مسالة مرتبطة بسلوكيات الافراد وهي تعني استخدام الشخص لكمية من المياه تزيد عن حاجته الفعلية </a:t>
            </a:r>
          </a:p>
          <a:p>
            <a:r>
              <a:rPr lang="ar-IQ" sz="2400" dirty="0" smtClean="0"/>
              <a:t>وهو </a:t>
            </a:r>
            <a:r>
              <a:rPr lang="ar-IQ" sz="2400" dirty="0" smtClean="0"/>
              <a:t>امر ينشا بسبب عادات مكتسبة نتيجة عدم المعرفة بقيمة المياه </a:t>
            </a:r>
            <a:r>
              <a:rPr lang="ar-IQ" sz="2400" dirty="0" err="1" smtClean="0"/>
              <a:t>ومايؤديه</a:t>
            </a:r>
            <a:r>
              <a:rPr lang="ar-IQ" sz="2400" dirty="0" smtClean="0"/>
              <a:t> الاسراف من اضرار فضلا عن عدم وجود الوازع الداخلي لدى اغلب افراد المجتمع والمتمثل بالشعور بالمسؤولية تجاه الموارد المائية</a:t>
            </a:r>
            <a:endParaRPr lang="ar-IQ" sz="24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idx="4294967295"/>
          </p:nvPr>
        </p:nvSpPr>
        <p:spPr>
          <a:xfrm>
            <a:off x="2112750" y="2878750"/>
            <a:ext cx="49185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ar-IQ" sz="6000" dirty="0" smtClean="0"/>
              <a:t>الادلة على منع التبذير</a:t>
            </a:r>
            <a:endParaRPr sz="6000" dirty="0"/>
          </a:p>
        </p:txBody>
      </p:sp>
      <p:sp>
        <p:nvSpPr>
          <p:cNvPr id="297" name="Shape 297"/>
          <p:cNvSpPr/>
          <p:nvPr/>
        </p:nvSpPr>
        <p:spPr>
          <a:xfrm>
            <a:off x="4810215" y="2408815"/>
            <a:ext cx="264679" cy="25272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98" name="Shape 298"/>
          <p:cNvGrpSpPr/>
          <p:nvPr/>
        </p:nvGrpSpPr>
        <p:grpSpPr>
          <a:xfrm>
            <a:off x="4481637" y="989795"/>
            <a:ext cx="1133902" cy="1134217"/>
            <a:chOff x="6654650" y="3665275"/>
            <a:chExt cx="409100" cy="409125"/>
          </a:xfrm>
        </p:grpSpPr>
        <p:sp>
          <p:nvSpPr>
            <p:cNvPr id="299" name="Shape 29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1" name="Shape 301"/>
          <p:cNvGrpSpPr/>
          <p:nvPr/>
        </p:nvGrpSpPr>
        <p:grpSpPr>
          <a:xfrm rot="1056884">
            <a:off x="3388861" y="1881222"/>
            <a:ext cx="749149" cy="749220"/>
            <a:chOff x="570875" y="4322250"/>
            <a:chExt cx="443300" cy="443325"/>
          </a:xfrm>
        </p:grpSpPr>
        <p:sp>
          <p:nvSpPr>
            <p:cNvPr id="302" name="Shape 30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6" name="Shape 306"/>
          <p:cNvSpPr/>
          <p:nvPr/>
        </p:nvSpPr>
        <p:spPr>
          <a:xfrm rot="2466561">
            <a:off x="3473003" y="1209462"/>
            <a:ext cx="367718" cy="35111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rot="-1609299">
            <a:off x="4010781" y="1430395"/>
            <a:ext cx="264642" cy="25268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rot="2926312">
            <a:off x="5615348" y="1630572"/>
            <a:ext cx="198187" cy="18923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1609224">
            <a:off x="4790643" y="362885"/>
            <a:ext cx="178561" cy="17049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395536" y="1519600"/>
            <a:ext cx="4079339" cy="30075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ar-IQ" sz="2000" b="1" dirty="0" smtClean="0"/>
              <a:t>من السنة النبوية </a:t>
            </a:r>
          </a:p>
          <a:p>
            <a:pPr marL="0" lvl="0" indent="0" algn="r">
              <a:buNone/>
            </a:pPr>
            <a:r>
              <a:rPr lang="ar-IQ" sz="2000" dirty="0" smtClean="0"/>
              <a:t>نهى رسول </a:t>
            </a:r>
            <a:r>
              <a:rPr lang="ar-IQ" sz="2000" dirty="0" err="1" smtClean="0"/>
              <a:t>الله </a:t>
            </a:r>
            <a:r>
              <a:rPr lang="ar-IQ" sz="2000" dirty="0" smtClean="0"/>
              <a:t>(صلى الله عليه </a:t>
            </a:r>
            <a:r>
              <a:rPr lang="ar-IQ" sz="2000" dirty="0" err="1" smtClean="0"/>
              <a:t>واله </a:t>
            </a:r>
            <a:r>
              <a:rPr lang="ar-IQ" sz="2000" dirty="0" smtClean="0"/>
              <a:t>) عن </a:t>
            </a:r>
            <a:r>
              <a:rPr lang="ar-IQ" sz="2000" dirty="0" err="1" smtClean="0"/>
              <a:t>الهدر</a:t>
            </a:r>
            <a:r>
              <a:rPr lang="ar-IQ" sz="2000" dirty="0" smtClean="0"/>
              <a:t> في استعمال الماء ولو كان الاستعمال من اجل </a:t>
            </a:r>
            <a:r>
              <a:rPr lang="ar-IQ" sz="2000" dirty="0" err="1" smtClean="0"/>
              <a:t>الوضوء </a:t>
            </a:r>
            <a:r>
              <a:rPr lang="ar-IQ" sz="2000" dirty="0" smtClean="0"/>
              <a:t>, فقد روي عنه عليه الصلاة والسلام قوله </a:t>
            </a:r>
            <a:r>
              <a:rPr lang="ar-IQ" sz="2000" dirty="0" err="1" smtClean="0"/>
              <a:t>لاحد</a:t>
            </a:r>
            <a:r>
              <a:rPr lang="ar-IQ" sz="2000" dirty="0" smtClean="0"/>
              <a:t> اصحابه عندما مر </a:t>
            </a:r>
            <a:r>
              <a:rPr lang="ar-IQ" sz="2000" dirty="0" err="1" smtClean="0"/>
              <a:t>به</a:t>
            </a:r>
            <a:r>
              <a:rPr lang="ar-IQ" sz="2000" dirty="0" smtClean="0"/>
              <a:t> وهو </a:t>
            </a:r>
            <a:r>
              <a:rPr lang="ar-IQ" sz="2000" dirty="0" err="1" smtClean="0"/>
              <a:t>يتوضأ </a:t>
            </a:r>
            <a:r>
              <a:rPr lang="ar-IQ" sz="2000" dirty="0" smtClean="0"/>
              <a:t>: ما هذا </a:t>
            </a:r>
            <a:r>
              <a:rPr lang="ar-IQ" sz="2000" dirty="0" err="1" smtClean="0"/>
              <a:t>الاسراف ؟</a:t>
            </a:r>
            <a:r>
              <a:rPr lang="ar-IQ" sz="2000" dirty="0" smtClean="0"/>
              <a:t> فسال </a:t>
            </a:r>
            <a:r>
              <a:rPr lang="ar-IQ" sz="2000" dirty="0" err="1" smtClean="0"/>
              <a:t>صاحبه </a:t>
            </a:r>
            <a:r>
              <a:rPr lang="ar-IQ" sz="2000" dirty="0" smtClean="0"/>
              <a:t>: افي الوضوء </a:t>
            </a:r>
            <a:r>
              <a:rPr lang="ar-IQ" sz="2000" dirty="0" err="1" smtClean="0"/>
              <a:t>اسراف ؟</a:t>
            </a:r>
            <a:r>
              <a:rPr lang="ar-IQ" sz="2000" dirty="0" smtClean="0"/>
              <a:t> </a:t>
            </a:r>
            <a:r>
              <a:rPr lang="ar-IQ" sz="2000" dirty="0" err="1" smtClean="0"/>
              <a:t>فاجابه</a:t>
            </a:r>
            <a:r>
              <a:rPr lang="ar-IQ" sz="2000" dirty="0" smtClean="0"/>
              <a:t> الرسول </a:t>
            </a:r>
            <a:r>
              <a:rPr lang="ar-IQ" sz="2000" dirty="0" err="1" smtClean="0"/>
              <a:t>الكريم </a:t>
            </a:r>
            <a:r>
              <a:rPr lang="ar-IQ" sz="2000" dirty="0" smtClean="0"/>
              <a:t>: نعم ولو كنت على نهر جار </a:t>
            </a:r>
            <a:endParaRPr lang="ar-IQ" sz="2000" dirty="0" smtClean="0"/>
          </a:p>
          <a:p>
            <a:pPr marL="0" lvl="0" indent="0" algn="r">
              <a:buNone/>
            </a:pPr>
            <a:r>
              <a:rPr lang="ar-IQ" sz="2000" dirty="0" smtClean="0"/>
              <a:t>(</a:t>
            </a:r>
            <a:r>
              <a:rPr lang="ar-IQ" sz="2000" dirty="0" smtClean="0"/>
              <a:t>اخرجه ابن ماجة في سننه</a:t>
            </a:r>
            <a:r>
              <a:rPr lang="ar-IQ" sz="2000" dirty="0" err="1" smtClean="0"/>
              <a:t>)</a:t>
            </a:r>
            <a:endParaRPr sz="2000" dirty="0"/>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ar-IQ" sz="2400" dirty="0" smtClean="0"/>
              <a:t>الادلة على منع الاسراف في الشريعة الاسلامية</a:t>
            </a:r>
            <a:endParaRPr sz="2400" dirty="0"/>
          </a:p>
        </p:txBody>
      </p:sp>
      <p:sp>
        <p:nvSpPr>
          <p:cNvPr id="316" name="Shape 316"/>
          <p:cNvSpPr txBox="1">
            <a:spLocks noGrp="1"/>
          </p:cNvSpPr>
          <p:nvPr>
            <p:ph type="body" idx="2"/>
          </p:nvPr>
        </p:nvSpPr>
        <p:spPr>
          <a:xfrm>
            <a:off x="4669128" y="1519600"/>
            <a:ext cx="3226200" cy="30075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ar-IQ" sz="2400" dirty="0" smtClean="0"/>
              <a:t>من القران الكريم</a:t>
            </a:r>
          </a:p>
          <a:p>
            <a:pPr marL="0" lvl="0" indent="0" algn="r" rtl="0">
              <a:spcBef>
                <a:spcPts val="600"/>
              </a:spcBef>
              <a:spcAft>
                <a:spcPts val="0"/>
              </a:spcAft>
              <a:buNone/>
            </a:pPr>
            <a:r>
              <a:rPr lang="ar-IQ" sz="2400" dirty="0" smtClean="0"/>
              <a:t>قوله تعالى </a:t>
            </a:r>
          </a:p>
          <a:p>
            <a:pPr marL="0" lvl="0" indent="0" algn="r">
              <a:buNone/>
            </a:pPr>
            <a:r>
              <a:rPr lang="ar-IQ" sz="2400" dirty="0" smtClean="0"/>
              <a:t>” وكلوا واشربوا ولا تسرفوا انه </a:t>
            </a:r>
            <a:r>
              <a:rPr lang="ar-IQ" sz="2400" dirty="0" smtClean="0"/>
              <a:t>لا يحب </a:t>
            </a:r>
            <a:r>
              <a:rPr lang="ar-IQ" sz="2400" dirty="0" err="1" smtClean="0"/>
              <a:t>المسرفين " (الاعراف </a:t>
            </a:r>
            <a:r>
              <a:rPr lang="ar-IQ" sz="2400" dirty="0" smtClean="0"/>
              <a:t>, الاية 31</a:t>
            </a:r>
            <a:r>
              <a:rPr lang="ar-IQ" sz="2400" dirty="0" err="1" smtClean="0"/>
              <a:t>)</a:t>
            </a:r>
            <a:r>
              <a:rPr lang="ar-IQ" sz="2400" dirty="0" smtClean="0"/>
              <a:t> </a:t>
            </a:r>
            <a:endParaRPr sz="24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1187624" y="1375150"/>
            <a:ext cx="6696744" cy="2564752"/>
          </a:xfrm>
          <a:prstGeom prst="rect">
            <a:avLst/>
          </a:prstGeom>
        </p:spPr>
        <p:txBody>
          <a:bodyPr spcFirstLastPara="1" wrap="square" lIns="91425" tIns="91425" rIns="91425" bIns="91425" anchor="ctr" anchorCtr="0">
            <a:noAutofit/>
          </a:bodyPr>
          <a:lstStyle/>
          <a:p>
            <a:pPr marL="0" lvl="0" indent="0">
              <a:buNone/>
            </a:pPr>
            <a:r>
              <a:rPr lang="ar-SA" sz="2800" dirty="0" smtClean="0"/>
              <a:t>قانون </a:t>
            </a:r>
            <a:r>
              <a:rPr lang="ar-SA" sz="2800" dirty="0" smtClean="0"/>
              <a:t>حماية وتحسين البيئة العراقية المرقم </a:t>
            </a:r>
            <a:r>
              <a:rPr lang="ar-SA" sz="2800" dirty="0" err="1" smtClean="0"/>
              <a:t>27لسن</a:t>
            </a:r>
            <a:r>
              <a:rPr lang="ar-IQ" sz="2800" dirty="0" smtClean="0"/>
              <a:t>ة</a:t>
            </a:r>
            <a:r>
              <a:rPr lang="ar-IQ" sz="2800" dirty="0" smtClean="0"/>
              <a:t> </a:t>
            </a:r>
            <a:r>
              <a:rPr lang="ar-SA" sz="2800" dirty="0" smtClean="0"/>
              <a:t>2009</a:t>
            </a:r>
            <a:r>
              <a:rPr lang="ar-IQ" sz="2800" dirty="0" smtClean="0"/>
              <a:t> الذي </a:t>
            </a:r>
            <a:r>
              <a:rPr lang="ar-IQ" sz="2800" dirty="0" smtClean="0"/>
              <a:t>اكد على ضرورة الاستعمال الرشيد لموارد البيئة ولعل اهمها الموارد </a:t>
            </a:r>
            <a:r>
              <a:rPr lang="ar-IQ" sz="2800" dirty="0" smtClean="0"/>
              <a:t>المائية </a:t>
            </a:r>
            <a:r>
              <a:rPr lang="ar-IQ" sz="2800" dirty="0" smtClean="0"/>
              <a:t>التي قد يؤدي الاسراف في استعمالها الى الوقوع </a:t>
            </a:r>
            <a:r>
              <a:rPr lang="ar-IQ" sz="2800" dirty="0" smtClean="0"/>
              <a:t>في براثن </a:t>
            </a:r>
            <a:r>
              <a:rPr lang="ar-IQ" sz="2800" dirty="0" smtClean="0"/>
              <a:t>الزلل والتقصير والمسؤولية </a:t>
            </a:r>
            <a:r>
              <a:rPr lang="ar-IQ" sz="2800" dirty="0" smtClean="0"/>
              <a:t>0</a:t>
            </a:r>
            <a:endParaRPr sz="2800"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051720" y="0"/>
            <a:ext cx="5048100" cy="1147800"/>
          </a:xfrm>
          <a:prstGeom prst="rect">
            <a:avLst/>
          </a:prstGeom>
        </p:spPr>
        <p:txBody>
          <a:bodyPr spcFirstLastPara="1" wrap="square" lIns="91425" tIns="91425" rIns="91425" bIns="91425" anchor="ctr" anchorCtr="0">
            <a:noAutofit/>
          </a:bodyPr>
          <a:lstStyle/>
          <a:p>
            <a:pPr lvl="0"/>
            <a:r>
              <a:rPr lang="ar-IQ" sz="2400" dirty="0" smtClean="0"/>
              <a:t>حقيقة الوضع </a:t>
            </a:r>
            <a:r>
              <a:rPr lang="ar-IQ" sz="2400" dirty="0" smtClean="0"/>
              <a:t>المائي في </a:t>
            </a:r>
            <a:r>
              <a:rPr lang="ar-IQ" sz="2400" dirty="0" smtClean="0"/>
              <a:t>العراق</a:t>
            </a:r>
            <a:br>
              <a:rPr lang="ar-IQ" sz="2400" dirty="0" smtClean="0"/>
            </a:br>
            <a:r>
              <a:rPr lang="ar-IQ" sz="2400" dirty="0" smtClean="0"/>
              <a:t>وضع دقيق وحرج</a:t>
            </a:r>
            <a:endParaRPr sz="2400" dirty="0"/>
          </a:p>
        </p:txBody>
      </p:sp>
      <p:sp>
        <p:nvSpPr>
          <p:cNvPr id="290" name="Shape 290"/>
          <p:cNvSpPr txBox="1">
            <a:spLocks noGrp="1"/>
          </p:cNvSpPr>
          <p:nvPr>
            <p:ph type="body" idx="1"/>
          </p:nvPr>
        </p:nvSpPr>
        <p:spPr>
          <a:xfrm>
            <a:off x="1259632" y="1275606"/>
            <a:ext cx="6290472" cy="3337294"/>
          </a:xfrm>
          <a:prstGeom prst="rect">
            <a:avLst/>
          </a:prstGeom>
        </p:spPr>
        <p:txBody>
          <a:bodyPr spcFirstLastPara="1" wrap="square" lIns="91425" tIns="91425" rIns="91425" bIns="91425" anchor="t" anchorCtr="0">
            <a:noAutofit/>
          </a:bodyPr>
          <a:lstStyle/>
          <a:p>
            <a:pPr lvl="0" algn="r" rtl="1">
              <a:spcBef>
                <a:spcPts val="0"/>
              </a:spcBef>
              <a:buFont typeface="Wingdings" pitchFamily="2" charset="2"/>
              <a:buChar char="Ø"/>
            </a:pPr>
            <a:r>
              <a:rPr lang="ar-IQ" sz="2800" dirty="0" smtClean="0"/>
              <a:t>التغييرات المناخية المؤدية للجفاف </a:t>
            </a:r>
            <a:r>
              <a:rPr lang="ar-IQ" sz="2800" dirty="0" smtClean="0"/>
              <a:t>والتصحر</a:t>
            </a:r>
          </a:p>
          <a:p>
            <a:pPr lvl="0" algn="r" rtl="1">
              <a:spcBef>
                <a:spcPts val="0"/>
              </a:spcBef>
              <a:buFont typeface="Wingdings" pitchFamily="2" charset="2"/>
              <a:buChar char="Ø"/>
            </a:pPr>
            <a:r>
              <a:rPr lang="ar-IQ" sz="2800" dirty="0" smtClean="0"/>
              <a:t>تلوث </a:t>
            </a:r>
            <a:r>
              <a:rPr lang="ar-IQ" sz="2800" dirty="0" smtClean="0"/>
              <a:t>المياه العذبة </a:t>
            </a:r>
            <a:endParaRPr lang="ar-IQ" sz="2800" dirty="0" smtClean="0"/>
          </a:p>
          <a:p>
            <a:pPr lvl="0" algn="r" rtl="1">
              <a:spcBef>
                <a:spcPts val="0"/>
              </a:spcBef>
              <a:buFont typeface="Wingdings" pitchFamily="2" charset="2"/>
              <a:buChar char="Ø"/>
            </a:pPr>
            <a:r>
              <a:rPr lang="ar-IQ" sz="2800" dirty="0" smtClean="0"/>
              <a:t>قلة </a:t>
            </a:r>
            <a:r>
              <a:rPr lang="ar-IQ" sz="2800" dirty="0" err="1" smtClean="0"/>
              <a:t>التخصيصات</a:t>
            </a:r>
            <a:r>
              <a:rPr lang="ar-IQ" sz="2800" dirty="0" smtClean="0"/>
              <a:t> المالية لنهري دجلة والفرات بسبب كثرة السدود التي انشئت على هذين النهرين في الدول التي يمران بها قبل دخولهما للعراق </a:t>
            </a:r>
            <a:endParaRPr lang="ar-IQ" sz="2800" dirty="0" smtClean="0"/>
          </a:p>
          <a:p>
            <a:pPr lvl="0" algn="r" rtl="1">
              <a:spcBef>
                <a:spcPts val="0"/>
              </a:spcBef>
              <a:buFont typeface="Wingdings" pitchFamily="2" charset="2"/>
              <a:buChar char="Ø"/>
            </a:pPr>
            <a:r>
              <a:rPr lang="ar-IQ" sz="2800" dirty="0" smtClean="0"/>
              <a:t>قلة الامطار مقارنة بالدول الاخرى </a:t>
            </a:r>
            <a:endParaRPr lang="ar-IQ" sz="2800" dirty="0" smtClean="0"/>
          </a:p>
          <a:p>
            <a:pPr marL="457200" lvl="0" indent="-355600" algn="r" rtl="0">
              <a:spcBef>
                <a:spcPts val="0"/>
              </a:spcBef>
              <a:spcAft>
                <a:spcPts val="0"/>
              </a:spcAft>
              <a:buSzPts val="2000"/>
              <a:buFont typeface="Wingdings" pitchFamily="2" charset="2"/>
              <a:buChar char="Ø"/>
            </a:pPr>
            <a:endParaRPr lang="ar-IQ" sz="2800" dirty="0" smtClean="0"/>
          </a:p>
          <a:p>
            <a:pPr marL="457200" lvl="0" indent="-355600" algn="r" rtl="0">
              <a:spcBef>
                <a:spcPts val="0"/>
              </a:spcBef>
              <a:spcAft>
                <a:spcPts val="0"/>
              </a:spcAft>
              <a:buSzPts val="2000"/>
              <a:buFont typeface="Wingdings" pitchFamily="2" charset="2"/>
              <a:buChar char="Ø"/>
            </a:pPr>
            <a:endParaRPr lang="ar-IQ" sz="2800" dirty="0" smtClean="0"/>
          </a:p>
          <a:p>
            <a:pPr marL="457200" lvl="0" indent="-355600" algn="r" rtl="0">
              <a:spcBef>
                <a:spcPts val="0"/>
              </a:spcBef>
              <a:spcAft>
                <a:spcPts val="0"/>
              </a:spcAft>
              <a:buSzPts val="2000"/>
              <a:buNone/>
            </a:pPr>
            <a:endParaRPr sz="28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051720" y="0"/>
            <a:ext cx="5048100" cy="1147800"/>
          </a:xfrm>
          <a:prstGeom prst="rect">
            <a:avLst/>
          </a:prstGeom>
        </p:spPr>
        <p:txBody>
          <a:bodyPr spcFirstLastPara="1" wrap="square" lIns="91425" tIns="91425" rIns="91425" bIns="91425" anchor="ctr" anchorCtr="0">
            <a:noAutofit/>
          </a:bodyPr>
          <a:lstStyle/>
          <a:p>
            <a:pPr lvl="0"/>
            <a:r>
              <a:rPr lang="ar-IQ" sz="2800" dirty="0" smtClean="0"/>
              <a:t>حقيقة الوضع </a:t>
            </a:r>
            <a:r>
              <a:rPr lang="ar-IQ" sz="2800" dirty="0" smtClean="0"/>
              <a:t>المائي في </a:t>
            </a:r>
            <a:r>
              <a:rPr lang="ar-IQ" sz="2800" dirty="0" smtClean="0"/>
              <a:t>العراق</a:t>
            </a:r>
            <a:br>
              <a:rPr lang="ar-IQ" sz="2800" dirty="0" smtClean="0"/>
            </a:br>
            <a:r>
              <a:rPr lang="en-US" sz="2800" dirty="0" smtClean="0"/>
              <a:t> </a:t>
            </a:r>
            <a:r>
              <a:rPr lang="ar-IQ" sz="2800" dirty="0" smtClean="0"/>
              <a:t>وضع دقيق وحرج</a:t>
            </a:r>
            <a:endParaRPr sz="2800" dirty="0"/>
          </a:p>
        </p:txBody>
      </p:sp>
      <p:sp>
        <p:nvSpPr>
          <p:cNvPr id="290" name="Shape 290"/>
          <p:cNvSpPr txBox="1">
            <a:spLocks noGrp="1"/>
          </p:cNvSpPr>
          <p:nvPr>
            <p:ph type="body" idx="1"/>
          </p:nvPr>
        </p:nvSpPr>
        <p:spPr>
          <a:xfrm>
            <a:off x="827584" y="1275606"/>
            <a:ext cx="7200800" cy="3337294"/>
          </a:xfrm>
          <a:prstGeom prst="rect">
            <a:avLst/>
          </a:prstGeom>
        </p:spPr>
        <p:txBody>
          <a:bodyPr spcFirstLastPara="1" wrap="square" lIns="91425" tIns="91425" rIns="91425" bIns="91425" anchor="t" anchorCtr="0">
            <a:noAutofit/>
          </a:bodyPr>
          <a:lstStyle/>
          <a:p>
            <a:pPr lvl="0" algn="r" rtl="1">
              <a:spcBef>
                <a:spcPts val="0"/>
              </a:spcBef>
              <a:buFont typeface="Wingdings" pitchFamily="2" charset="2"/>
              <a:buChar char="Ø"/>
            </a:pPr>
            <a:r>
              <a:rPr lang="ar-SA" sz="2400" dirty="0" smtClean="0"/>
              <a:t>واقع </a:t>
            </a:r>
            <a:r>
              <a:rPr lang="ar-SA" sz="2400" dirty="0" smtClean="0"/>
              <a:t>الرقابة على استعمال الموارد المائية يبدو غير مؤثر للدرجة التي يشعر فيها المواطن أن ثمة تحسن في </a:t>
            </a:r>
            <a:r>
              <a:rPr lang="ar-SA" sz="2400" dirty="0" smtClean="0"/>
              <a:t>واقعها</a:t>
            </a:r>
            <a:endParaRPr lang="en-US" sz="2400" dirty="0" smtClean="0"/>
          </a:p>
          <a:p>
            <a:pPr lvl="0" algn="r" rtl="1">
              <a:spcBef>
                <a:spcPts val="0"/>
              </a:spcBef>
              <a:buFont typeface="Wingdings" pitchFamily="2" charset="2"/>
              <a:buChar char="Ø"/>
            </a:pPr>
            <a:r>
              <a:rPr lang="ar-SA" sz="2400" dirty="0" smtClean="0"/>
              <a:t>ان مراكز المحافظات ومناطق عديدة من بغداد لازال منظر المستنقعات والبرك الأسنة الناجمة عن المبالغة في استعمال المياه للتنظيف او غسل السيارات او سقي وري </a:t>
            </a:r>
            <a:r>
              <a:rPr lang="ar-SA" sz="2400" dirty="0" err="1" smtClean="0"/>
              <a:t>المزوعات</a:t>
            </a:r>
            <a:r>
              <a:rPr lang="ar-SA" sz="2400" dirty="0" smtClean="0"/>
              <a:t> او تبريد المولدات </a:t>
            </a:r>
            <a:endParaRPr lang="en-US" sz="2400" dirty="0" smtClean="0"/>
          </a:p>
          <a:p>
            <a:pPr lvl="0" algn="r" rtl="1">
              <a:spcBef>
                <a:spcPts val="0"/>
              </a:spcBef>
              <a:buFont typeface="Wingdings" pitchFamily="2" charset="2"/>
              <a:buChar char="Ø"/>
            </a:pPr>
            <a:r>
              <a:rPr lang="ar-SA" sz="2400" dirty="0" smtClean="0"/>
              <a:t>انابيب المياه </a:t>
            </a:r>
            <a:r>
              <a:rPr lang="ar-SA" sz="2400" dirty="0" err="1" smtClean="0"/>
              <a:t>المتاكلة</a:t>
            </a:r>
            <a:r>
              <a:rPr lang="ar-SA" sz="2400" dirty="0" smtClean="0"/>
              <a:t> او المكسورة يمثل الصورة </a:t>
            </a:r>
            <a:r>
              <a:rPr lang="ar-SA" sz="2400" dirty="0" smtClean="0"/>
              <a:t>الأبهى</a:t>
            </a:r>
            <a:endParaRPr lang="en-US" sz="2400" dirty="0" smtClean="0"/>
          </a:p>
          <a:p>
            <a:pPr lvl="0" algn="r" rtl="1">
              <a:spcBef>
                <a:spcPts val="0"/>
              </a:spcBef>
              <a:buFont typeface="Wingdings" pitchFamily="2" charset="2"/>
              <a:buChar char="Ø"/>
            </a:pPr>
            <a:r>
              <a:rPr lang="ar-IQ" sz="2400" dirty="0" smtClean="0"/>
              <a:t>عدم تحرك </a:t>
            </a:r>
            <a:r>
              <a:rPr lang="ar-SA" sz="2400" dirty="0" smtClean="0"/>
              <a:t>المديريات </a:t>
            </a:r>
            <a:r>
              <a:rPr lang="ar-SA" sz="2400" dirty="0" smtClean="0"/>
              <a:t>فيها وبالتعاون مع أمانة بغداد والبلديات بوضع حد لذلك والتخفيف من </a:t>
            </a:r>
            <a:r>
              <a:rPr lang="ar-SA" sz="2400" dirty="0" err="1" smtClean="0"/>
              <a:t>حدة</a:t>
            </a:r>
            <a:r>
              <a:rPr lang="ar-SA" sz="2400" dirty="0" smtClean="0"/>
              <a:t> الضرر الذي تتركه على حياة الإنسان </a:t>
            </a:r>
            <a:endParaRPr lang="ar-IQ" sz="2400" dirty="0" smtClean="0"/>
          </a:p>
          <a:p>
            <a:pPr marL="457200" lvl="0" indent="-355600" algn="r" rtl="0">
              <a:spcBef>
                <a:spcPts val="0"/>
              </a:spcBef>
              <a:spcAft>
                <a:spcPts val="0"/>
              </a:spcAft>
              <a:buSzPts val="2000"/>
              <a:buFont typeface="Wingdings" pitchFamily="2" charset="2"/>
              <a:buChar char="Ø"/>
            </a:pPr>
            <a:endParaRPr lang="ar-IQ" sz="2400" dirty="0" smtClean="0"/>
          </a:p>
          <a:p>
            <a:pPr marL="457200" lvl="0" indent="-355600" algn="r" rtl="0">
              <a:spcBef>
                <a:spcPts val="0"/>
              </a:spcBef>
              <a:spcAft>
                <a:spcPts val="0"/>
              </a:spcAft>
              <a:buSzPts val="2000"/>
              <a:buNone/>
            </a:pPr>
            <a:endParaRPr sz="24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p:txBody>
          <a:bodyPr/>
          <a:lstStyle/>
          <a:p>
            <a:r>
              <a:rPr lang="ar-IQ" sz="3200" dirty="0" smtClean="0"/>
              <a:t>هل يمكن </a:t>
            </a:r>
            <a:r>
              <a:rPr lang="ar-IQ" sz="3200" dirty="0" smtClean="0"/>
              <a:t>اثبات المسؤولية المدنية على مرتكب فعل </a:t>
            </a:r>
            <a:r>
              <a:rPr lang="ar-IQ" sz="3200" dirty="0" err="1" smtClean="0"/>
              <a:t>الهدر</a:t>
            </a:r>
            <a:r>
              <a:rPr lang="ar-IQ" sz="3200" dirty="0" smtClean="0"/>
              <a:t> ومن </a:t>
            </a:r>
            <a:r>
              <a:rPr lang="ar-IQ" sz="3200" dirty="0" smtClean="0"/>
              <a:t>ثم </a:t>
            </a:r>
            <a:r>
              <a:rPr lang="ar-IQ" sz="3200" dirty="0" smtClean="0"/>
              <a:t>امكانية </a:t>
            </a:r>
            <a:r>
              <a:rPr lang="ar-IQ" sz="3200" dirty="0" err="1" smtClean="0"/>
              <a:t>محاسبته ؟</a:t>
            </a:r>
            <a:endParaRPr lang="ar-IQ" sz="3200" dirty="0"/>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611560" y="915566"/>
            <a:ext cx="7560840" cy="3528392"/>
          </a:xfrm>
        </p:spPr>
        <p:txBody>
          <a:bodyPr/>
          <a:lstStyle/>
          <a:p>
            <a:r>
              <a:rPr lang="ar-IQ" dirty="0" smtClean="0"/>
              <a:t>يعتبر عصرنا الحالي عصر المسؤولية نظرا لما يشهده من تطور هائل في التكنولوجيا وحرية التجارة </a:t>
            </a:r>
            <a:r>
              <a:rPr lang="ar-IQ" dirty="0" err="1" smtClean="0"/>
              <a:t>ومارافق</a:t>
            </a:r>
            <a:r>
              <a:rPr lang="ar-IQ" dirty="0" smtClean="0"/>
              <a:t> ذلك من استنزاف لموارد الطبيعة ولعل اهم هذه الموارد المستنزفة هي المياه </a:t>
            </a:r>
            <a:r>
              <a:rPr lang="ar-IQ" dirty="0" smtClean="0"/>
              <a:t>وهو </a:t>
            </a:r>
            <a:r>
              <a:rPr lang="ar-IQ" dirty="0" smtClean="0"/>
              <a:t>الامر الذي شكل الكثير من الملوثات والتغييرات بشكل لا تستطيع الانظمة البيئية الطبيعية ان تتحمله </a:t>
            </a:r>
            <a:r>
              <a:rPr lang="ar-IQ" dirty="0" err="1" smtClean="0"/>
              <a:t>فبدات</a:t>
            </a:r>
            <a:r>
              <a:rPr lang="ar-IQ" dirty="0" smtClean="0"/>
              <a:t> تتدهور </a:t>
            </a:r>
            <a:r>
              <a:rPr lang="ar-IQ" dirty="0" smtClean="0"/>
              <a:t>وتنهار </a:t>
            </a:r>
            <a:r>
              <a:rPr lang="ar-IQ" dirty="0" smtClean="0"/>
              <a:t>كما </a:t>
            </a:r>
            <a:r>
              <a:rPr lang="ar-IQ" dirty="0" smtClean="0"/>
              <a:t>انعكس اثر ذلك الاستخدام </a:t>
            </a:r>
            <a:r>
              <a:rPr lang="ar-IQ" dirty="0" err="1" smtClean="0"/>
              <a:t>السيء</a:t>
            </a:r>
            <a:r>
              <a:rPr lang="ar-IQ" dirty="0" smtClean="0"/>
              <a:t> على حياة الانسان وصحته </a:t>
            </a:r>
            <a:r>
              <a:rPr lang="ar-IQ" dirty="0" smtClean="0"/>
              <a:t>وهذا </a:t>
            </a:r>
            <a:r>
              <a:rPr lang="ar-IQ" dirty="0" smtClean="0"/>
              <a:t>كله ادى الى تنبيه الانسان لضرورة الحفاظ على البيئة المائية باعتبارها ضرورة ملحة لضمان حياته وصحته فضلا عن حماية الاجيال القادمة من خلال محاسبة مرتكب فعل </a:t>
            </a:r>
            <a:r>
              <a:rPr lang="ar-IQ" dirty="0" err="1" smtClean="0"/>
              <a:t>الهدر</a:t>
            </a:r>
            <a:r>
              <a:rPr lang="ar-IQ" dirty="0" smtClean="0"/>
              <a:t> بعد اثبات مسؤوليته المدنية </a:t>
            </a:r>
            <a:endParaRPr lang="en-US" dirty="0" smtClean="0"/>
          </a:p>
          <a:p>
            <a:endParaRPr lang="ar-IQ"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idx="4294967295"/>
          </p:nvPr>
        </p:nvSpPr>
        <p:spPr>
          <a:xfrm>
            <a:off x="2112750" y="2878750"/>
            <a:ext cx="49185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ar-IQ" sz="6000" dirty="0" smtClean="0"/>
              <a:t>الضرر البيئي المحض</a:t>
            </a:r>
            <a:endParaRPr sz="6000" dirty="0"/>
          </a:p>
        </p:txBody>
      </p:sp>
      <p:sp>
        <p:nvSpPr>
          <p:cNvPr id="297" name="Shape 297"/>
          <p:cNvSpPr/>
          <p:nvPr/>
        </p:nvSpPr>
        <p:spPr>
          <a:xfrm>
            <a:off x="4810215" y="2408815"/>
            <a:ext cx="264679" cy="25272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 name="Shape 298"/>
          <p:cNvGrpSpPr/>
          <p:nvPr/>
        </p:nvGrpSpPr>
        <p:grpSpPr>
          <a:xfrm>
            <a:off x="4481637" y="989795"/>
            <a:ext cx="1133902" cy="1134217"/>
            <a:chOff x="6654650" y="3665275"/>
            <a:chExt cx="409100" cy="409125"/>
          </a:xfrm>
        </p:grpSpPr>
        <p:sp>
          <p:nvSpPr>
            <p:cNvPr id="299" name="Shape 29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301"/>
          <p:cNvGrpSpPr/>
          <p:nvPr/>
        </p:nvGrpSpPr>
        <p:grpSpPr>
          <a:xfrm rot="1056884">
            <a:off x="3388861" y="1881222"/>
            <a:ext cx="749149" cy="749220"/>
            <a:chOff x="570875" y="4322250"/>
            <a:chExt cx="443300" cy="443325"/>
          </a:xfrm>
        </p:grpSpPr>
        <p:sp>
          <p:nvSpPr>
            <p:cNvPr id="302" name="Shape 30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6" name="Shape 306"/>
          <p:cNvSpPr/>
          <p:nvPr/>
        </p:nvSpPr>
        <p:spPr>
          <a:xfrm rot="2466561">
            <a:off x="3473003" y="1209462"/>
            <a:ext cx="367718" cy="35111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rot="-1609299">
            <a:off x="4010781" y="1430395"/>
            <a:ext cx="264642" cy="25268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rot="2926312">
            <a:off x="5615348" y="1630572"/>
            <a:ext cx="198187" cy="18923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1609224">
            <a:off x="4790643" y="362885"/>
            <a:ext cx="178561" cy="17049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827584" y="1203598"/>
            <a:ext cx="7344816" cy="3024336"/>
          </a:xfrm>
        </p:spPr>
        <p:txBody>
          <a:bodyPr/>
          <a:lstStyle/>
          <a:p>
            <a:r>
              <a:rPr lang="ar-IQ" dirty="0" smtClean="0"/>
              <a:t>ان </a:t>
            </a:r>
            <a:r>
              <a:rPr lang="ar-IQ" dirty="0" err="1" smtClean="0"/>
              <a:t>الهدر</a:t>
            </a:r>
            <a:r>
              <a:rPr lang="ar-IQ" dirty="0" smtClean="0"/>
              <a:t> في المياه يمكن اعتباره نوعا من انواع التلوث البيئي والذي يقصد </a:t>
            </a:r>
            <a:r>
              <a:rPr lang="ar-IQ" dirty="0" err="1" smtClean="0"/>
              <a:t>به</a:t>
            </a:r>
            <a:r>
              <a:rPr lang="ar-IQ" dirty="0" smtClean="0"/>
              <a:t> كل </a:t>
            </a:r>
            <a:r>
              <a:rPr lang="ar-IQ" dirty="0" smtClean="0"/>
              <a:t>تغيير كمي او كيفي في مكونات البيئة الحية وغير الحية </a:t>
            </a:r>
            <a:r>
              <a:rPr lang="ar-IQ" dirty="0" smtClean="0"/>
              <a:t>ولا تقدر </a:t>
            </a:r>
            <a:r>
              <a:rPr lang="ar-IQ" dirty="0" smtClean="0"/>
              <a:t>الانظمة البيئية على استيعابه دون ان يختل توازنها </a:t>
            </a:r>
          </a:p>
          <a:p>
            <a:r>
              <a:rPr lang="ar-IQ" dirty="0" smtClean="0"/>
              <a:t>لاشك </a:t>
            </a:r>
            <a:r>
              <a:rPr lang="ar-IQ" dirty="0" smtClean="0"/>
              <a:t>ان </a:t>
            </a:r>
            <a:r>
              <a:rPr lang="ar-IQ" dirty="0" err="1" smtClean="0"/>
              <a:t>الهدر</a:t>
            </a:r>
            <a:r>
              <a:rPr lang="ar-IQ" dirty="0" smtClean="0"/>
              <a:t> في المياه يعد من ابرز الصور التي تؤثر في البيئة المائية وتؤدي الى اختلال توازنها </a:t>
            </a:r>
            <a:r>
              <a:rPr lang="ar-IQ" dirty="0" smtClean="0"/>
              <a:t>ويكون </a:t>
            </a:r>
            <a:r>
              <a:rPr lang="ar-IQ" dirty="0" smtClean="0"/>
              <a:t>هذا التلوث معاقبا عليه </a:t>
            </a:r>
            <a:r>
              <a:rPr lang="ar-IQ" dirty="0" err="1" smtClean="0"/>
              <a:t>لانه</a:t>
            </a:r>
            <a:r>
              <a:rPr lang="ar-IQ" dirty="0" smtClean="0"/>
              <a:t> ينجم عن الانشطة البشرية ايا كانت نوعية هذا النشاط </a:t>
            </a:r>
            <a:r>
              <a:rPr lang="ar-IQ" dirty="0" smtClean="0"/>
              <a:t>حيث </a:t>
            </a:r>
            <a:r>
              <a:rPr lang="ar-IQ" dirty="0" smtClean="0"/>
              <a:t>ان </a:t>
            </a:r>
            <a:r>
              <a:rPr lang="ar-IQ" dirty="0" err="1" smtClean="0"/>
              <a:t>الهدر</a:t>
            </a:r>
            <a:r>
              <a:rPr lang="ar-IQ" dirty="0" smtClean="0"/>
              <a:t> يعد من اكثر الاسباب المؤدية الى المشاكل في البيئة المائية في الوقت الراهن </a:t>
            </a:r>
            <a:endParaRPr lang="ar-IQ"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ctrTitle" idx="4294967295"/>
          </p:nvPr>
        </p:nvSpPr>
        <p:spPr>
          <a:xfrm>
            <a:off x="1642300" y="2693625"/>
            <a:ext cx="5859300" cy="599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a:solidFill>
                  <a:srgbClr val="6D9EEB"/>
                </a:solidFill>
              </a:rPr>
              <a:t>Hello!</a:t>
            </a:r>
            <a:endParaRPr sz="6000">
              <a:solidFill>
                <a:srgbClr val="6D9EEB"/>
              </a:solidFill>
            </a:endParaRPr>
          </a:p>
        </p:txBody>
      </p:sp>
      <p:sp>
        <p:nvSpPr>
          <p:cNvPr id="272" name="Shape 272"/>
          <p:cNvSpPr txBox="1">
            <a:spLocks noGrp="1"/>
          </p:cNvSpPr>
          <p:nvPr>
            <p:ph type="subTitle" idx="4294967295"/>
          </p:nvPr>
        </p:nvSpPr>
        <p:spPr>
          <a:xfrm>
            <a:off x="683568" y="3293329"/>
            <a:ext cx="7704856" cy="1497300"/>
          </a:xfrm>
          <a:prstGeom prst="rect">
            <a:avLst/>
          </a:prstGeom>
        </p:spPr>
        <p:txBody>
          <a:bodyPr spcFirstLastPara="1" wrap="square" lIns="91425" tIns="91425" rIns="91425" bIns="91425" anchor="t" anchorCtr="0">
            <a:noAutofit/>
          </a:bodyPr>
          <a:lstStyle/>
          <a:p>
            <a:pPr marL="0" indent="0" algn="ctr">
              <a:buNone/>
            </a:pPr>
            <a:r>
              <a:rPr lang="en" sz="1800" dirty="0" smtClean="0"/>
              <a:t>I </a:t>
            </a:r>
            <a:r>
              <a:rPr lang="en" sz="1800" dirty="0" smtClean="0"/>
              <a:t>AM</a:t>
            </a:r>
            <a:r>
              <a:rPr lang="en-US" sz="1800" dirty="0" smtClean="0"/>
              <a:t> Assistant </a:t>
            </a:r>
            <a:r>
              <a:rPr lang="en-US" sz="1800" dirty="0" err="1" smtClean="0"/>
              <a:t>Prfessor</a:t>
            </a:r>
            <a:endParaRPr lang="en-US" sz="1800" b="1" dirty="0" smtClean="0"/>
          </a:p>
          <a:p>
            <a:pPr marL="0" lvl="0" indent="0" algn="ctr" rtl="0">
              <a:spcBef>
                <a:spcPts val="600"/>
              </a:spcBef>
              <a:spcAft>
                <a:spcPts val="0"/>
              </a:spcAft>
              <a:buNone/>
            </a:pPr>
            <a:r>
              <a:rPr lang="en-US" sz="2400" b="1" dirty="0" smtClean="0"/>
              <a:t>UM </a:t>
            </a:r>
            <a:r>
              <a:rPr lang="en-US" sz="2400" b="1" dirty="0" err="1" smtClean="0"/>
              <a:t>Kulthoom</a:t>
            </a:r>
            <a:r>
              <a:rPr lang="en-US" sz="2400" b="1" dirty="0" smtClean="0"/>
              <a:t> </a:t>
            </a:r>
            <a:r>
              <a:rPr lang="en-US" sz="2400" b="1" dirty="0" err="1" smtClean="0"/>
              <a:t>Sabeeh</a:t>
            </a:r>
            <a:r>
              <a:rPr lang="en-US" sz="2400" b="1" dirty="0" smtClean="0"/>
              <a:t> </a:t>
            </a:r>
            <a:r>
              <a:rPr lang="en-US" sz="2400" b="1" dirty="0" err="1" smtClean="0"/>
              <a:t>Mohammeed</a:t>
            </a:r>
            <a:endParaRPr lang="en-US" sz="2400" b="1" dirty="0" smtClean="0"/>
          </a:p>
          <a:p>
            <a:pPr marL="0" lvl="0" indent="0">
              <a:buNone/>
            </a:pPr>
            <a:r>
              <a:rPr lang="en-US" sz="1800" dirty="0" smtClean="0"/>
              <a:t>You can find me </a:t>
            </a:r>
            <a:r>
              <a:rPr lang="en-US" sz="1800" dirty="0" smtClean="0"/>
              <a:t>at: Umkalthoomsabeeh_70@uomustansiriyah.edu.iq</a:t>
            </a:r>
            <a:endParaRPr lang="en-US" sz="1800" dirty="0" smtClean="0"/>
          </a:p>
          <a:p>
            <a:pPr marL="0" lvl="0" indent="0" algn="ctr" rtl="0">
              <a:spcBef>
                <a:spcPts val="600"/>
              </a:spcBef>
              <a:spcAft>
                <a:spcPts val="0"/>
              </a:spcAft>
              <a:buNone/>
            </a:pPr>
            <a:endParaRPr sz="1800" b="1" dirty="0"/>
          </a:p>
        </p:txBody>
      </p:sp>
      <p:pic>
        <p:nvPicPr>
          <p:cNvPr id="273" name="Shape 273" descr="photo-1434030216411-0b793f4b4173.jpg"/>
          <p:cNvPicPr preferRelativeResize="0"/>
          <p:nvPr/>
        </p:nvPicPr>
        <p:blipFill>
          <a:blip r:embed="rId3">
            <a:alphaModFix/>
          </a:blip>
          <a:stretch>
            <a:fillRect/>
          </a:stretch>
        </p:blipFill>
        <p:spPr>
          <a:xfrm>
            <a:off x="3570825" y="397050"/>
            <a:ext cx="2002500" cy="2002200"/>
          </a:xfrm>
          <a:prstGeom prst="ellipse">
            <a:avLst/>
          </a:prstGeom>
          <a:noFill/>
          <a:ln w="19050" cap="flat" cmpd="sng">
            <a:solidFill>
              <a:srgbClr val="FF9900"/>
            </a:solidFill>
            <a:prstDash val="dot"/>
            <a:round/>
            <a:headEnd type="none" w="sm" len="sm"/>
            <a:tailEnd type="none" w="sm" len="sm"/>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2E64"/>
        </a:solidFill>
        <a:effectLst/>
      </p:bgPr>
    </p:bg>
    <p:spTree>
      <p:nvGrpSpPr>
        <p:cNvPr id="1" name="Shape 748"/>
        <p:cNvGrpSpPr/>
        <p:nvPr/>
      </p:nvGrpSpPr>
      <p:grpSpPr>
        <a:xfrm>
          <a:off x="0" y="0"/>
          <a:ext cx="0" cy="0"/>
          <a:chOff x="0" y="0"/>
          <a:chExt cx="0" cy="0"/>
        </a:xfrm>
      </p:grpSpPr>
      <p:sp>
        <p:nvSpPr>
          <p:cNvPr id="749" name="Shape 749"/>
          <p:cNvSpPr txBox="1"/>
          <p:nvPr/>
        </p:nvSpPr>
        <p:spPr>
          <a:xfrm>
            <a:off x="1403648" y="915566"/>
            <a:ext cx="5971800" cy="138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IQ" sz="2800" b="1" dirty="0" smtClean="0">
                <a:solidFill>
                  <a:srgbClr val="FFFFFF"/>
                </a:solidFill>
                <a:latin typeface="Inconsolata"/>
                <a:ea typeface="Inconsolata"/>
                <a:cs typeface="Inconsolata"/>
                <a:sym typeface="Inconsolata"/>
              </a:rPr>
              <a:t>الاساس القانوني للمسؤولية المدنية عن </a:t>
            </a:r>
            <a:r>
              <a:rPr lang="ar-IQ" sz="2800" b="1" dirty="0" err="1" smtClean="0">
                <a:solidFill>
                  <a:srgbClr val="FFFFFF"/>
                </a:solidFill>
                <a:latin typeface="Inconsolata"/>
                <a:ea typeface="Inconsolata"/>
                <a:cs typeface="Inconsolata"/>
                <a:sym typeface="Inconsolata"/>
              </a:rPr>
              <a:t>الهدر</a:t>
            </a:r>
            <a:r>
              <a:rPr lang="ar-IQ" sz="2800" b="1" dirty="0" smtClean="0">
                <a:solidFill>
                  <a:srgbClr val="FFFFFF"/>
                </a:solidFill>
                <a:latin typeface="Inconsolata"/>
                <a:ea typeface="Inconsolata"/>
                <a:cs typeface="Inconsolata"/>
                <a:sym typeface="Inconsolata"/>
              </a:rPr>
              <a:t> في المياه </a:t>
            </a:r>
            <a:endParaRPr sz="2800" dirty="0">
              <a:solidFill>
                <a:srgbClr val="FFFFFF"/>
              </a:solidFill>
              <a:latin typeface="Inconsolata"/>
              <a:ea typeface="Inconsolata"/>
              <a:cs typeface="Inconsolata"/>
              <a:sym typeface="Inconsolata"/>
            </a:endParaRPr>
          </a:p>
          <a:p>
            <a:pPr marL="0" lvl="0" indent="0" algn="ctr" rtl="0">
              <a:spcBef>
                <a:spcPts val="0"/>
              </a:spcBef>
              <a:spcAft>
                <a:spcPts val="0"/>
              </a:spcAft>
              <a:buNone/>
            </a:pPr>
            <a:endParaRPr sz="2800" dirty="0">
              <a:solidFill>
                <a:srgbClr val="FFFFFF"/>
              </a:solidFill>
              <a:latin typeface="Inconsolata"/>
              <a:ea typeface="Inconsolata"/>
              <a:cs typeface="Inconsolata"/>
              <a:sym typeface="Inconsolata"/>
            </a:endParaRPr>
          </a:p>
          <a:p>
            <a:pPr marL="0" lvl="0" indent="0" algn="ctr" rtl="0">
              <a:spcBef>
                <a:spcPts val="0"/>
              </a:spcBef>
              <a:spcAft>
                <a:spcPts val="0"/>
              </a:spcAft>
              <a:buClr>
                <a:schemeClr val="dk1"/>
              </a:buClr>
              <a:buSzPts val="1100"/>
              <a:buFont typeface="Arial"/>
              <a:buNone/>
            </a:pPr>
            <a:endParaRPr sz="2800" dirty="0">
              <a:solidFill>
                <a:srgbClr val="FFFFFF"/>
              </a:solidFill>
              <a:latin typeface="Inconsolata"/>
              <a:ea typeface="Inconsolata"/>
              <a:cs typeface="Inconsolata"/>
              <a:sym typeface="Inconsolata"/>
            </a:endParaRPr>
          </a:p>
          <a:p>
            <a:pPr marL="0" lvl="0" indent="0" algn="ctr" rtl="0">
              <a:spcBef>
                <a:spcPts val="0"/>
              </a:spcBef>
              <a:spcAft>
                <a:spcPts val="0"/>
              </a:spcAft>
              <a:buNone/>
            </a:pPr>
            <a:endParaRPr sz="2800" dirty="0">
              <a:solidFill>
                <a:srgbClr val="FFFFFF"/>
              </a:solidFill>
              <a:latin typeface="Inconsolata"/>
              <a:ea typeface="Inconsolata"/>
              <a:cs typeface="Inconsolata"/>
              <a:sym typeface="Inconsolata"/>
            </a:endParaRPr>
          </a:p>
        </p:txBody>
      </p:sp>
      <p:sp>
        <p:nvSpPr>
          <p:cNvPr id="750" name="Shape 750"/>
          <p:cNvSpPr txBox="1"/>
          <p:nvPr/>
        </p:nvSpPr>
        <p:spPr>
          <a:xfrm>
            <a:off x="611560" y="1851670"/>
            <a:ext cx="7676440" cy="3093280"/>
          </a:xfrm>
          <a:prstGeom prst="rect">
            <a:avLst/>
          </a:prstGeom>
          <a:noFill/>
          <a:ln>
            <a:noFill/>
          </a:ln>
        </p:spPr>
        <p:txBody>
          <a:bodyPr spcFirstLastPara="1" wrap="square" lIns="91425" tIns="91425" rIns="91425" bIns="91425" anchor="t" anchorCtr="0">
            <a:noAutofit/>
          </a:bodyPr>
          <a:lstStyle/>
          <a:p>
            <a:pPr lvl="0" algn="ctr">
              <a:lnSpc>
                <a:spcPct val="115000"/>
              </a:lnSpc>
            </a:pPr>
            <a:r>
              <a:rPr lang="en" sz="2400" dirty="0">
                <a:solidFill>
                  <a:schemeClr val="bg1"/>
                </a:solidFill>
                <a:latin typeface="Inconsolata"/>
                <a:ea typeface="Inconsolata"/>
                <a:cs typeface="Inconsolata"/>
                <a:sym typeface="Inconsolata"/>
              </a:rPr>
              <a:t>✋</a:t>
            </a:r>
            <a:r>
              <a:rPr lang="en" sz="2400" dirty="0" smtClean="0">
                <a:solidFill>
                  <a:schemeClr val="bg1"/>
                </a:solidFill>
                <a:latin typeface="Inconsolata"/>
                <a:ea typeface="Inconsolata"/>
                <a:cs typeface="Inconsolata"/>
                <a:sym typeface="Inconsolata"/>
              </a:rPr>
              <a:t>👆👉👍👤👦👧👨👩👪💃🏃💑</a:t>
            </a:r>
            <a:r>
              <a:rPr lang="ar-IQ" sz="2400" dirty="0" smtClean="0">
                <a:solidFill>
                  <a:schemeClr val="bg1"/>
                </a:solidFill>
              </a:rPr>
              <a:t>في العمل غير المشروع الذي يعتبر مصدرا </a:t>
            </a:r>
            <a:r>
              <a:rPr lang="ar-IQ" sz="2400" dirty="0" smtClean="0">
                <a:solidFill>
                  <a:schemeClr val="bg1"/>
                </a:solidFill>
              </a:rPr>
              <a:t>للالتزام </a:t>
            </a:r>
          </a:p>
          <a:p>
            <a:pPr lvl="0" algn="ctr">
              <a:lnSpc>
                <a:spcPct val="115000"/>
              </a:lnSpc>
            </a:pPr>
            <a:r>
              <a:rPr lang="ar-IQ" sz="2400" dirty="0" smtClean="0">
                <a:solidFill>
                  <a:schemeClr val="bg1"/>
                </a:solidFill>
              </a:rPr>
              <a:t>اذا </a:t>
            </a:r>
            <a:r>
              <a:rPr lang="ar-IQ" sz="2400" dirty="0" smtClean="0">
                <a:solidFill>
                  <a:schemeClr val="bg1"/>
                </a:solidFill>
              </a:rPr>
              <a:t>سبب شخص </a:t>
            </a:r>
            <a:r>
              <a:rPr lang="ar-IQ" sz="2400" dirty="0" err="1" smtClean="0">
                <a:solidFill>
                  <a:schemeClr val="bg1"/>
                </a:solidFill>
              </a:rPr>
              <a:t>لاخر</a:t>
            </a:r>
            <a:r>
              <a:rPr lang="ar-IQ" sz="2400" dirty="0" smtClean="0">
                <a:solidFill>
                  <a:schemeClr val="bg1"/>
                </a:solidFill>
              </a:rPr>
              <a:t> ضررا فان المضرور يستطيع الرجوع على من اصابه بالضرر </a:t>
            </a:r>
            <a:r>
              <a:rPr lang="ar-IQ" sz="2400" dirty="0" err="1" smtClean="0">
                <a:solidFill>
                  <a:schemeClr val="bg1"/>
                </a:solidFill>
              </a:rPr>
              <a:t>بالتعويض </a:t>
            </a:r>
            <a:r>
              <a:rPr lang="ar-IQ" sz="2400" dirty="0" smtClean="0">
                <a:solidFill>
                  <a:schemeClr val="bg1"/>
                </a:solidFill>
              </a:rPr>
              <a:t>, اي ان مسبب الضرر </a:t>
            </a:r>
            <a:r>
              <a:rPr lang="ar-IQ" sz="2400" dirty="0" err="1" smtClean="0">
                <a:solidFill>
                  <a:schemeClr val="bg1"/>
                </a:solidFill>
              </a:rPr>
              <a:t>مسؤول</a:t>
            </a:r>
            <a:r>
              <a:rPr lang="ar-IQ" sz="2400" dirty="0" smtClean="0">
                <a:solidFill>
                  <a:schemeClr val="bg1"/>
                </a:solidFill>
              </a:rPr>
              <a:t> تجاه </a:t>
            </a:r>
            <a:r>
              <a:rPr lang="ar-IQ" sz="2400" dirty="0" err="1" smtClean="0">
                <a:solidFill>
                  <a:schemeClr val="bg1"/>
                </a:solidFill>
              </a:rPr>
              <a:t>المضرور </a:t>
            </a:r>
            <a:r>
              <a:rPr lang="ar-IQ" sz="2400" dirty="0" smtClean="0">
                <a:solidFill>
                  <a:schemeClr val="bg1"/>
                </a:solidFill>
              </a:rPr>
              <a:t>, وهذه المسؤولية  المدنية يكون الهدف منها جبر </a:t>
            </a:r>
            <a:r>
              <a:rPr lang="ar-IQ" sz="2400" dirty="0" err="1" smtClean="0">
                <a:solidFill>
                  <a:schemeClr val="bg1"/>
                </a:solidFill>
              </a:rPr>
              <a:t>الضرر ,</a:t>
            </a:r>
            <a:r>
              <a:rPr lang="ar-IQ" sz="2400" dirty="0" smtClean="0">
                <a:solidFill>
                  <a:schemeClr val="bg1"/>
                </a:solidFill>
              </a:rPr>
              <a:t> </a:t>
            </a:r>
            <a:endParaRPr lang="ar-IQ" sz="2400" dirty="0" smtClean="0">
              <a:solidFill>
                <a:schemeClr val="bg1"/>
              </a:solidFill>
            </a:endParaRPr>
          </a:p>
          <a:p>
            <a:pPr lvl="0" algn="ctr">
              <a:lnSpc>
                <a:spcPct val="115000"/>
              </a:lnSpc>
            </a:pPr>
            <a:r>
              <a:rPr lang="ar-IQ" sz="2400" dirty="0" smtClean="0">
                <a:solidFill>
                  <a:schemeClr val="bg1"/>
                </a:solidFill>
              </a:rPr>
              <a:t>وقد </a:t>
            </a:r>
            <a:r>
              <a:rPr lang="ar-IQ" sz="2400" dirty="0" smtClean="0">
                <a:solidFill>
                  <a:schemeClr val="bg1"/>
                </a:solidFill>
              </a:rPr>
              <a:t>تكون هذه المسؤولية عقدية اذا ما توافرت </a:t>
            </a:r>
            <a:r>
              <a:rPr lang="ar-IQ" sz="2400" dirty="0" err="1" smtClean="0">
                <a:solidFill>
                  <a:schemeClr val="bg1"/>
                </a:solidFill>
              </a:rPr>
              <a:t>اركانها </a:t>
            </a:r>
            <a:r>
              <a:rPr lang="ar-IQ" sz="2400" dirty="0" smtClean="0">
                <a:solidFill>
                  <a:schemeClr val="bg1"/>
                </a:solidFill>
              </a:rPr>
              <a:t>, ولكن الاصل انها مسؤولية </a:t>
            </a:r>
            <a:r>
              <a:rPr lang="ar-IQ" sz="2400" dirty="0" err="1" smtClean="0">
                <a:solidFill>
                  <a:schemeClr val="bg1"/>
                </a:solidFill>
              </a:rPr>
              <a:t>تقصيرية</a:t>
            </a:r>
            <a:endParaRPr sz="2400" dirty="0">
              <a:solidFill>
                <a:schemeClr val="bg1"/>
              </a:solidFill>
              <a:highlight>
                <a:srgbClr val="0E004A"/>
              </a:highlight>
              <a:latin typeface="Inconsolata"/>
              <a:ea typeface="Inconsolata"/>
              <a:cs typeface="Inconsolata"/>
              <a:sym typeface="Inconsolata"/>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1187624" y="1203598"/>
            <a:ext cx="6984776" cy="3024336"/>
          </a:xfrm>
        </p:spPr>
        <p:txBody>
          <a:bodyPr/>
          <a:lstStyle/>
          <a:p>
            <a:pPr>
              <a:buNone/>
            </a:pPr>
            <a:r>
              <a:rPr lang="ar-IQ" sz="2400" dirty="0" smtClean="0"/>
              <a:t>في مجال اضرار البيئة عادة لا يكون هناك عقد بين المضرور ومسبب الضرر </a:t>
            </a:r>
            <a:r>
              <a:rPr lang="ar-IQ" sz="2400" dirty="0" smtClean="0"/>
              <a:t>وبالنتيجة </a:t>
            </a:r>
            <a:r>
              <a:rPr lang="ar-IQ" sz="2400" dirty="0" smtClean="0"/>
              <a:t>لا يكون الضرر نتيجة لعدم الالتزام </a:t>
            </a:r>
          </a:p>
          <a:p>
            <a:pPr>
              <a:buNone/>
            </a:pPr>
            <a:r>
              <a:rPr lang="ar-IQ" sz="2400" dirty="0" smtClean="0"/>
              <a:t>اضف </a:t>
            </a:r>
            <a:r>
              <a:rPr lang="ar-IQ" sz="2400" dirty="0" smtClean="0"/>
              <a:t>الى ذلك ان المسؤولية </a:t>
            </a:r>
            <a:r>
              <a:rPr lang="ar-IQ" sz="2400" dirty="0" err="1" smtClean="0"/>
              <a:t>التقصيرية</a:t>
            </a:r>
            <a:r>
              <a:rPr lang="ar-IQ" sz="2400" dirty="0" smtClean="0"/>
              <a:t> اوسع نطاقا بحيث تستوعب جميع صور </a:t>
            </a:r>
            <a:r>
              <a:rPr lang="ar-IQ" sz="2400" dirty="0" err="1" smtClean="0"/>
              <a:t>الهدر</a:t>
            </a:r>
            <a:r>
              <a:rPr lang="ar-IQ" sz="2400" dirty="0" smtClean="0"/>
              <a:t> للمياه </a:t>
            </a:r>
            <a:r>
              <a:rPr lang="ar-IQ" sz="2400" dirty="0" err="1" smtClean="0"/>
              <a:t>وماينتج</a:t>
            </a:r>
            <a:r>
              <a:rPr lang="ar-IQ" sz="2400" dirty="0" smtClean="0"/>
              <a:t> عنه من خطر </a:t>
            </a:r>
            <a:r>
              <a:rPr lang="ar-IQ" sz="2400" dirty="0" err="1" smtClean="0"/>
              <a:t>واضرار</a:t>
            </a:r>
            <a:r>
              <a:rPr lang="ar-IQ" sz="2400" dirty="0" smtClean="0"/>
              <a:t> كما </a:t>
            </a:r>
            <a:r>
              <a:rPr lang="ar-IQ" sz="2400" dirty="0" smtClean="0"/>
              <a:t>و تعد قواعدها من النظام العام وبالتالي </a:t>
            </a:r>
            <a:r>
              <a:rPr lang="ar-IQ" sz="2400" dirty="0" err="1" smtClean="0"/>
              <a:t>لايجوز</a:t>
            </a:r>
            <a:r>
              <a:rPr lang="ar-IQ" sz="2400" dirty="0" smtClean="0"/>
              <a:t> الاتفاق على التخفيف او الاعفاء منها  </a:t>
            </a:r>
            <a:r>
              <a:rPr lang="ar-IQ" sz="2400" dirty="0" smtClean="0"/>
              <a:t>فضلا </a:t>
            </a:r>
            <a:r>
              <a:rPr lang="ar-IQ" sz="2400" dirty="0" smtClean="0"/>
              <a:t>عن ان التعويض في هذا النوع من المسؤولية يشمل الضرر المباشر المتوقع والضرر المباشر غير المتوقع</a:t>
            </a:r>
            <a:endParaRPr lang="ar-IQ" sz="2400" dirty="0"/>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p:txBody>
          <a:bodyPr/>
          <a:lstStyle/>
          <a:p>
            <a:r>
              <a:rPr lang="ar-IQ" sz="3200" dirty="0" smtClean="0"/>
              <a:t>اساس المسؤولية </a:t>
            </a:r>
            <a:r>
              <a:rPr lang="ar-IQ" sz="3200" dirty="0" err="1" smtClean="0"/>
              <a:t>التقصيرية</a:t>
            </a:r>
            <a:r>
              <a:rPr lang="ar-IQ" sz="3200" dirty="0" smtClean="0"/>
              <a:t> عن </a:t>
            </a:r>
            <a:r>
              <a:rPr lang="ar-IQ" sz="3200" dirty="0" err="1" smtClean="0"/>
              <a:t>الهدر</a:t>
            </a:r>
            <a:r>
              <a:rPr lang="ar-IQ" sz="3200" dirty="0" smtClean="0"/>
              <a:t> في استخدام </a:t>
            </a:r>
            <a:r>
              <a:rPr lang="ar-IQ" sz="3200" dirty="0" smtClean="0"/>
              <a:t>المياه </a:t>
            </a:r>
            <a:endParaRPr lang="ar-IQ" sz="3200"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1248675" y="1519600"/>
            <a:ext cx="3226200" cy="3007500"/>
          </a:xfrm>
          <a:prstGeom prst="rect">
            <a:avLst/>
          </a:prstGeom>
        </p:spPr>
        <p:txBody>
          <a:bodyPr spcFirstLastPara="1" wrap="square" lIns="91425" tIns="91425" rIns="91425" bIns="91425" anchor="t" anchorCtr="0">
            <a:noAutofit/>
          </a:bodyPr>
          <a:lstStyle/>
          <a:p>
            <a:pPr marL="0" lvl="0" indent="0" algn="r">
              <a:buNone/>
            </a:pPr>
            <a:r>
              <a:rPr lang="ar-SA" sz="2400" dirty="0" smtClean="0"/>
              <a:t>النظرية </a:t>
            </a:r>
            <a:r>
              <a:rPr lang="ar-SA" sz="2400" dirty="0" smtClean="0"/>
              <a:t>الموضوعية, تقيم </a:t>
            </a:r>
            <a:r>
              <a:rPr lang="ar-SA" sz="2400" dirty="0" smtClean="0"/>
              <a:t>هذه النظرية المسؤولية على اساس الضرر فهي لا تركز على خطا المسؤول بل تهتم بالضرر </a:t>
            </a:r>
            <a:r>
              <a:rPr lang="ar-SA" sz="2400" dirty="0" err="1" smtClean="0"/>
              <a:t>فقط  </a:t>
            </a:r>
            <a:r>
              <a:rPr lang="ar-SA" sz="2400" dirty="0" smtClean="0"/>
              <a:t>, أي ان هذه النظرية تقيم المسؤولية على ركنين فقط وهما الضرر والعلاقة </a:t>
            </a:r>
            <a:r>
              <a:rPr lang="ar-SA" sz="2400" dirty="0" err="1" smtClean="0"/>
              <a:t>السببية ,</a:t>
            </a:r>
            <a:r>
              <a:rPr lang="ar-SA" sz="2400" dirty="0" smtClean="0"/>
              <a:t> </a:t>
            </a:r>
            <a:endParaRPr sz="2400" dirty="0"/>
          </a:p>
        </p:txBody>
      </p:sp>
      <p:sp>
        <p:nvSpPr>
          <p:cNvPr id="315" name="Shape 315"/>
          <p:cNvSpPr txBox="1">
            <a:spLocks noGrp="1"/>
          </p:cNvSpPr>
          <p:nvPr>
            <p:ph type="title"/>
          </p:nvPr>
        </p:nvSpPr>
        <p:spPr>
          <a:xfrm>
            <a:off x="1547664" y="0"/>
            <a:ext cx="6408712" cy="1147800"/>
          </a:xfrm>
          <a:prstGeom prst="rect">
            <a:avLst/>
          </a:prstGeom>
        </p:spPr>
        <p:txBody>
          <a:bodyPr spcFirstLastPara="1" wrap="square" lIns="91425" tIns="91425" rIns="91425" bIns="91425" anchor="ctr" anchorCtr="0">
            <a:noAutofit/>
          </a:bodyPr>
          <a:lstStyle/>
          <a:p>
            <a:pPr lvl="0"/>
            <a:r>
              <a:rPr lang="ar-IQ" sz="2800" dirty="0" smtClean="0"/>
              <a:t>اختلفت </a:t>
            </a:r>
            <a:r>
              <a:rPr lang="ar-IQ" sz="2800" dirty="0" smtClean="0"/>
              <a:t>اراء الفقهاء حول اساس المسؤولية </a:t>
            </a:r>
            <a:r>
              <a:rPr lang="ar-IQ" sz="2800" dirty="0" err="1" smtClean="0"/>
              <a:t>التقصيرية</a:t>
            </a:r>
            <a:r>
              <a:rPr lang="ar-IQ" sz="2800" dirty="0" smtClean="0"/>
              <a:t>  بشكل عام</a:t>
            </a:r>
            <a:endParaRPr sz="2800" dirty="0"/>
          </a:p>
        </p:txBody>
      </p:sp>
      <p:sp>
        <p:nvSpPr>
          <p:cNvPr id="316" name="Shape 316"/>
          <p:cNvSpPr txBox="1">
            <a:spLocks noGrp="1"/>
          </p:cNvSpPr>
          <p:nvPr>
            <p:ph type="body" idx="2"/>
          </p:nvPr>
        </p:nvSpPr>
        <p:spPr>
          <a:xfrm>
            <a:off x="4669128" y="1519600"/>
            <a:ext cx="3226200" cy="3007500"/>
          </a:xfrm>
          <a:prstGeom prst="rect">
            <a:avLst/>
          </a:prstGeom>
        </p:spPr>
        <p:txBody>
          <a:bodyPr spcFirstLastPara="1" wrap="square" lIns="91425" tIns="91425" rIns="91425" bIns="91425" anchor="t" anchorCtr="0">
            <a:noAutofit/>
          </a:bodyPr>
          <a:lstStyle/>
          <a:p>
            <a:pPr marL="0" lvl="0" indent="0" algn="r">
              <a:buNone/>
            </a:pPr>
            <a:r>
              <a:rPr lang="ar-IQ" sz="2400" dirty="0" smtClean="0"/>
              <a:t>النظرية الذاتية </a:t>
            </a:r>
            <a:r>
              <a:rPr lang="ar-IQ" sz="2400" dirty="0" smtClean="0"/>
              <a:t>تقيم</a:t>
            </a:r>
          </a:p>
          <a:p>
            <a:pPr marL="0" lvl="0" indent="0" algn="r">
              <a:buNone/>
            </a:pPr>
            <a:r>
              <a:rPr lang="ar-IQ" sz="2400" dirty="0" smtClean="0"/>
              <a:t>المسؤولية </a:t>
            </a:r>
            <a:r>
              <a:rPr lang="ar-IQ" sz="2400" dirty="0" err="1" smtClean="0"/>
              <a:t>التقصيرية</a:t>
            </a:r>
            <a:r>
              <a:rPr lang="ar-IQ" sz="2400" dirty="0" smtClean="0"/>
              <a:t> على ثلاثة اركان هي </a:t>
            </a:r>
            <a:r>
              <a:rPr lang="ar-IQ" sz="2400" dirty="0" err="1" smtClean="0"/>
              <a:t>الخطا</a:t>
            </a:r>
            <a:r>
              <a:rPr lang="ar-IQ" sz="2400" dirty="0" smtClean="0"/>
              <a:t> والضرر والعلاقة السببية بينهما </a:t>
            </a:r>
            <a:endParaRPr sz="2400"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p:nvPr/>
        </p:nvSpPr>
        <p:spPr>
          <a:xfrm>
            <a:off x="1720051" y="1974479"/>
            <a:ext cx="2106000" cy="2106000"/>
          </a:xfrm>
          <a:prstGeom prst="ellipse">
            <a:avLst/>
          </a:prstGeom>
          <a:noFill/>
          <a:ln w="1524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IQ" sz="2400" dirty="0" smtClean="0">
                <a:solidFill>
                  <a:srgbClr val="FFFFFF"/>
                </a:solidFill>
                <a:latin typeface="Inconsolata"/>
                <a:ea typeface="Inconsolata"/>
                <a:cs typeface="Inconsolata"/>
                <a:sym typeface="Inconsolata"/>
              </a:rPr>
              <a:t>ضرر</a:t>
            </a:r>
            <a:endParaRPr sz="2400" dirty="0">
              <a:solidFill>
                <a:srgbClr val="FFFFFF"/>
              </a:solidFill>
              <a:latin typeface="Inconsolata"/>
              <a:ea typeface="Inconsolata"/>
              <a:cs typeface="Inconsolata"/>
              <a:sym typeface="Inconsolata"/>
            </a:endParaRPr>
          </a:p>
        </p:txBody>
      </p:sp>
      <p:sp>
        <p:nvSpPr>
          <p:cNvPr id="342" name="Shape 342"/>
          <p:cNvSpPr/>
          <p:nvPr/>
        </p:nvSpPr>
        <p:spPr>
          <a:xfrm>
            <a:off x="5318016" y="1974479"/>
            <a:ext cx="2106000" cy="2106000"/>
          </a:xfrm>
          <a:prstGeom prst="ellipse">
            <a:avLst/>
          </a:prstGeom>
          <a:noFill/>
          <a:ln w="152400"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IQ" sz="2400" dirty="0" smtClean="0">
                <a:solidFill>
                  <a:srgbClr val="FFFFFF"/>
                </a:solidFill>
                <a:latin typeface="Inconsolata"/>
                <a:ea typeface="Inconsolata"/>
                <a:cs typeface="Inconsolata"/>
                <a:sym typeface="Inconsolata"/>
              </a:rPr>
              <a:t>خطا</a:t>
            </a:r>
            <a:endParaRPr lang="en" sz="2400" dirty="0">
              <a:solidFill>
                <a:srgbClr val="FFFFFF"/>
              </a:solidFill>
              <a:latin typeface="Inconsolata"/>
              <a:ea typeface="Inconsolata"/>
              <a:cs typeface="Inconsolata"/>
              <a:sym typeface="Inconsolata"/>
            </a:endParaRPr>
          </a:p>
        </p:txBody>
      </p:sp>
      <p:sp>
        <p:nvSpPr>
          <p:cNvPr id="343" name="Shape 343"/>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ar-IQ" sz="2800" dirty="0" smtClean="0"/>
              <a:t>اركان المسؤولية المدنية وفق النظرية الذاتية </a:t>
            </a:r>
            <a:endParaRPr sz="2800" dirty="0"/>
          </a:p>
        </p:txBody>
      </p:sp>
      <p:sp>
        <p:nvSpPr>
          <p:cNvPr id="344" name="Shape 344"/>
          <p:cNvSpPr/>
          <p:nvPr/>
        </p:nvSpPr>
        <p:spPr>
          <a:xfrm>
            <a:off x="3295163" y="1750600"/>
            <a:ext cx="2553600" cy="25536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ar-IQ" sz="2800" dirty="0" smtClean="0">
                <a:solidFill>
                  <a:srgbClr val="FFFFFF"/>
                </a:solidFill>
                <a:latin typeface="Inconsolata"/>
                <a:ea typeface="Inconsolata"/>
                <a:cs typeface="Inconsolata"/>
                <a:sym typeface="Inconsolata"/>
              </a:rPr>
              <a:t>علاقة سببية</a:t>
            </a:r>
            <a:endParaRPr sz="2800" dirty="0">
              <a:solidFill>
                <a:srgbClr val="FFFFFF"/>
              </a:solidFill>
              <a:latin typeface="Inconsolata"/>
              <a:ea typeface="Inconsolata"/>
              <a:cs typeface="Inconsolata"/>
              <a:sym typeface="Inconsolata"/>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539552" y="1203598"/>
            <a:ext cx="7344816" cy="2736304"/>
          </a:xfrm>
        </p:spPr>
        <p:txBody>
          <a:bodyPr/>
          <a:lstStyle/>
          <a:p>
            <a:r>
              <a:rPr lang="ar-IQ" sz="2800" dirty="0" smtClean="0"/>
              <a:t>اساس هذه المسؤولية يتمثل في </a:t>
            </a:r>
            <a:r>
              <a:rPr lang="ar-IQ" sz="2800" dirty="0" err="1" smtClean="0"/>
              <a:t>الخطا</a:t>
            </a:r>
            <a:r>
              <a:rPr lang="ar-IQ" sz="2800" dirty="0" smtClean="0"/>
              <a:t> او الفعل غير المشروع بغض النظر عما اذا كان واجب الاثبات </a:t>
            </a:r>
            <a:r>
              <a:rPr lang="ar-IQ" sz="2800" dirty="0" smtClean="0"/>
              <a:t>كالمسؤولية </a:t>
            </a:r>
            <a:r>
              <a:rPr lang="ar-IQ" sz="2800" dirty="0" smtClean="0"/>
              <a:t>عن الفعل </a:t>
            </a:r>
            <a:r>
              <a:rPr lang="ar-IQ" sz="2800" dirty="0" smtClean="0"/>
              <a:t>الشخصي او </a:t>
            </a:r>
            <a:r>
              <a:rPr lang="ar-IQ" sz="2800" dirty="0" smtClean="0"/>
              <a:t>كان خطا مفترضا يقبل اثبات العكس </a:t>
            </a:r>
            <a:r>
              <a:rPr lang="ar-IQ" sz="2800" dirty="0" smtClean="0"/>
              <a:t>كمسؤولية </a:t>
            </a:r>
            <a:r>
              <a:rPr lang="ar-IQ" sz="2800" dirty="0" smtClean="0"/>
              <a:t>متولي الرقابة </a:t>
            </a:r>
            <a:r>
              <a:rPr lang="ar-IQ" sz="2800" dirty="0" smtClean="0"/>
              <a:t>او </a:t>
            </a:r>
            <a:r>
              <a:rPr lang="ar-IQ" sz="2800" dirty="0" smtClean="0"/>
              <a:t>خطا غير قابل </a:t>
            </a:r>
            <a:r>
              <a:rPr lang="ar-IQ" sz="2800" dirty="0" err="1" smtClean="0"/>
              <a:t>لاثبات</a:t>
            </a:r>
            <a:r>
              <a:rPr lang="ar-IQ" sz="2800" dirty="0" smtClean="0"/>
              <a:t>  العكس كمسؤولية </a:t>
            </a:r>
            <a:r>
              <a:rPr lang="ar-IQ" sz="2800" dirty="0" smtClean="0"/>
              <a:t>حارس </a:t>
            </a:r>
            <a:r>
              <a:rPr lang="ar-IQ" sz="2800" dirty="0" smtClean="0"/>
              <a:t>الاشياء</a:t>
            </a:r>
            <a:endParaRPr lang="ar-IQ"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1043608" y="1203598"/>
            <a:ext cx="6912768" cy="2736304"/>
          </a:xfrm>
        </p:spPr>
        <p:txBody>
          <a:bodyPr/>
          <a:lstStyle/>
          <a:p>
            <a:r>
              <a:rPr lang="ar-IQ" sz="2800" dirty="0" smtClean="0"/>
              <a:t>يتجسد </a:t>
            </a:r>
            <a:r>
              <a:rPr lang="ar-IQ" sz="2800" dirty="0" err="1" smtClean="0"/>
              <a:t>الخطا</a:t>
            </a:r>
            <a:r>
              <a:rPr lang="ar-IQ" sz="2800" dirty="0" smtClean="0"/>
              <a:t> في عملية </a:t>
            </a:r>
            <a:r>
              <a:rPr lang="ar-IQ" sz="2800" dirty="0" err="1" smtClean="0"/>
              <a:t>الهدر</a:t>
            </a:r>
            <a:r>
              <a:rPr lang="ar-IQ" sz="2800" dirty="0" smtClean="0"/>
              <a:t> بحد ذاتها باعتبارها فعلا غير مشروع حيث ان </a:t>
            </a:r>
            <a:r>
              <a:rPr lang="ar-IQ" sz="2800" dirty="0" err="1" smtClean="0"/>
              <a:t>الخطا</a:t>
            </a:r>
            <a:r>
              <a:rPr lang="ar-IQ" sz="2800" dirty="0" smtClean="0"/>
              <a:t> في حقيقته يمثل ذلك الانحراف في السلوك بشكل </a:t>
            </a:r>
            <a:r>
              <a:rPr lang="ar-IQ" sz="2800" dirty="0" err="1" smtClean="0"/>
              <a:t>لايمكن</a:t>
            </a:r>
            <a:r>
              <a:rPr lang="ar-IQ" sz="2800" dirty="0" smtClean="0"/>
              <a:t> ان يرتكبه الشخص </a:t>
            </a:r>
            <a:r>
              <a:rPr lang="ar-IQ" sz="2800" dirty="0" err="1" smtClean="0"/>
              <a:t>المعتاد </a:t>
            </a:r>
            <a:r>
              <a:rPr lang="ar-IQ" sz="2800" dirty="0" smtClean="0"/>
              <a:t>-الشخص </a:t>
            </a:r>
            <a:r>
              <a:rPr lang="ar-IQ" sz="2800" dirty="0" smtClean="0"/>
              <a:t>اليقظ </a:t>
            </a:r>
            <a:r>
              <a:rPr lang="ar-IQ" sz="2800" dirty="0" err="1" smtClean="0"/>
              <a:t>الحذراذا</a:t>
            </a:r>
            <a:r>
              <a:rPr lang="ar-IQ" sz="2800" dirty="0" smtClean="0"/>
              <a:t> وجد </a:t>
            </a:r>
            <a:r>
              <a:rPr lang="ar-IQ" sz="2800" dirty="0" smtClean="0"/>
              <a:t>في ذات الظروف الخارجية التي احاطت بمرتكب الفعل </a:t>
            </a:r>
            <a:endParaRPr lang="ar-IQ"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971600" y="1131590"/>
            <a:ext cx="7344816" cy="3096344"/>
          </a:xfrm>
        </p:spPr>
        <p:txBody>
          <a:bodyPr/>
          <a:lstStyle/>
          <a:p>
            <a:r>
              <a:rPr lang="ar-IQ" sz="3200" dirty="0" smtClean="0"/>
              <a:t>وبناءا </a:t>
            </a:r>
            <a:r>
              <a:rPr lang="ar-IQ" sz="3200" dirty="0" smtClean="0"/>
              <a:t>على ما تقدم </a:t>
            </a:r>
            <a:endParaRPr lang="ar-IQ" sz="3200" dirty="0" smtClean="0"/>
          </a:p>
          <a:p>
            <a:r>
              <a:rPr lang="ar-IQ" sz="3200" dirty="0" smtClean="0"/>
              <a:t>يكون </a:t>
            </a:r>
            <a:r>
              <a:rPr lang="ar-IQ" sz="3200" dirty="0" err="1" smtClean="0"/>
              <a:t>الخطا</a:t>
            </a:r>
            <a:r>
              <a:rPr lang="ar-IQ" sz="3200" dirty="0" smtClean="0"/>
              <a:t> الذي تبنى عليه المسؤولية </a:t>
            </a:r>
            <a:r>
              <a:rPr lang="ar-IQ" sz="3200" dirty="0" err="1" smtClean="0"/>
              <a:t>التقصيرية</a:t>
            </a:r>
            <a:r>
              <a:rPr lang="ar-IQ" sz="3200" dirty="0" smtClean="0"/>
              <a:t> عن هدر المياه متمثلا في كل سلوك صادر من شخص </a:t>
            </a:r>
            <a:r>
              <a:rPr lang="ar-IQ" sz="3200" dirty="0" err="1" smtClean="0"/>
              <a:t>مسؤول</a:t>
            </a:r>
            <a:r>
              <a:rPr lang="ar-IQ" sz="3200" dirty="0" smtClean="0"/>
              <a:t> عن افعاله قام باستخدام مبالغ فيه للمياه ومخالف  لما تعارف عليه الناس </a:t>
            </a:r>
            <a:r>
              <a:rPr lang="ar-IQ" sz="3200" dirty="0" smtClean="0"/>
              <a:t>وسبب </a:t>
            </a:r>
            <a:r>
              <a:rPr lang="ar-IQ" sz="3200" dirty="0" smtClean="0"/>
              <a:t>ضررا للغير </a:t>
            </a:r>
            <a:endParaRPr lang="ar-IQ"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p:nvPr/>
        </p:nvSpPr>
        <p:spPr>
          <a:xfrm>
            <a:off x="1720051" y="1974479"/>
            <a:ext cx="2106000" cy="2106000"/>
          </a:xfrm>
          <a:prstGeom prst="ellipse">
            <a:avLst/>
          </a:prstGeom>
          <a:noFill/>
          <a:ln w="1524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IQ" sz="2800" dirty="0" smtClean="0">
                <a:solidFill>
                  <a:srgbClr val="FFFFFF"/>
                </a:solidFill>
                <a:latin typeface="Inconsolata"/>
                <a:ea typeface="Inconsolata"/>
                <a:cs typeface="Inconsolata"/>
                <a:sym typeface="Inconsolata"/>
              </a:rPr>
              <a:t>ركن اجتماعي</a:t>
            </a:r>
            <a:endParaRPr sz="2800" dirty="0">
              <a:solidFill>
                <a:srgbClr val="FFFFFF"/>
              </a:solidFill>
              <a:latin typeface="Inconsolata"/>
              <a:ea typeface="Inconsolata"/>
              <a:cs typeface="Inconsolata"/>
              <a:sym typeface="Inconsolata"/>
            </a:endParaRPr>
          </a:p>
        </p:txBody>
      </p:sp>
      <p:sp>
        <p:nvSpPr>
          <p:cNvPr id="342" name="Shape 342"/>
          <p:cNvSpPr/>
          <p:nvPr/>
        </p:nvSpPr>
        <p:spPr>
          <a:xfrm>
            <a:off x="5318016" y="1974479"/>
            <a:ext cx="2106000" cy="2106000"/>
          </a:xfrm>
          <a:prstGeom prst="ellipse">
            <a:avLst/>
          </a:prstGeom>
          <a:noFill/>
          <a:ln w="152400"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ar-IQ" sz="3200" dirty="0" smtClean="0">
                <a:solidFill>
                  <a:srgbClr val="FFFFFF"/>
                </a:solidFill>
                <a:latin typeface="Inconsolata"/>
                <a:ea typeface="Inconsolata"/>
                <a:cs typeface="Inconsolata"/>
                <a:sym typeface="Inconsolata"/>
              </a:rPr>
              <a:t>ركن مادي</a:t>
            </a:r>
            <a:endParaRPr lang="en" sz="3200" dirty="0">
              <a:solidFill>
                <a:srgbClr val="FFFFFF"/>
              </a:solidFill>
              <a:latin typeface="Inconsolata"/>
              <a:ea typeface="Inconsolata"/>
              <a:cs typeface="Inconsolata"/>
              <a:sym typeface="Inconsolata"/>
            </a:endParaRPr>
          </a:p>
        </p:txBody>
      </p:sp>
      <p:sp>
        <p:nvSpPr>
          <p:cNvPr id="343" name="Shape 343"/>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ar-IQ" sz="2800" dirty="0" smtClean="0"/>
              <a:t>اركان </a:t>
            </a:r>
            <a:r>
              <a:rPr lang="ar-IQ" sz="2800" dirty="0" err="1" smtClean="0"/>
              <a:t>الخطا</a:t>
            </a:r>
            <a:endParaRPr sz="2800" dirty="0"/>
          </a:p>
        </p:txBody>
      </p:sp>
      <p:sp>
        <p:nvSpPr>
          <p:cNvPr id="344" name="Shape 344"/>
          <p:cNvSpPr/>
          <p:nvPr/>
        </p:nvSpPr>
        <p:spPr>
          <a:xfrm>
            <a:off x="3295163" y="1750600"/>
            <a:ext cx="2553600" cy="25536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ar-IQ" sz="2800" dirty="0" smtClean="0">
                <a:solidFill>
                  <a:srgbClr val="FFFFFF"/>
                </a:solidFill>
                <a:latin typeface="Inconsolata"/>
                <a:ea typeface="Inconsolata"/>
                <a:cs typeface="Inconsolata"/>
                <a:sym typeface="Inconsolata"/>
              </a:rPr>
              <a:t>ركن معنوي</a:t>
            </a:r>
            <a:endParaRPr sz="2800" dirty="0">
              <a:solidFill>
                <a:srgbClr val="FFFFFF"/>
              </a:solidFill>
              <a:latin typeface="Inconsolata"/>
              <a:ea typeface="Inconsolata"/>
              <a:cs typeface="Inconsolata"/>
              <a:sym typeface="Inconsolat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1187624" y="1131590"/>
            <a:ext cx="6768752" cy="2880320"/>
          </a:xfrm>
        </p:spPr>
        <p:txBody>
          <a:bodyPr/>
          <a:lstStyle/>
          <a:p>
            <a:r>
              <a:rPr lang="ar-IQ" sz="2800" dirty="0" smtClean="0"/>
              <a:t>الركن المادي ونقصد </a:t>
            </a:r>
            <a:r>
              <a:rPr lang="ar-IQ" sz="2800" dirty="0" err="1" smtClean="0"/>
              <a:t>به</a:t>
            </a:r>
            <a:r>
              <a:rPr lang="ar-IQ" sz="2800" dirty="0" smtClean="0"/>
              <a:t> القيام بسلوك مادي يصدر عن انسان سواء بعمل ايجابي من خلال تبذير استعمال الماء او بعمل سلبي من خلال عدم تصليح انابيب نقل المياه التي حصل فيها تآكل او كسور </a:t>
            </a:r>
            <a:r>
              <a:rPr lang="ar-IQ" sz="2800" dirty="0" err="1" smtClean="0"/>
              <a:t>اوكانت</a:t>
            </a:r>
            <a:r>
              <a:rPr lang="ar-IQ" sz="2800" dirty="0" smtClean="0"/>
              <a:t> مربوطة بشكل يسبب </a:t>
            </a:r>
            <a:r>
              <a:rPr lang="ar-IQ" sz="2800" dirty="0" err="1" smtClean="0"/>
              <a:t>الهدر</a:t>
            </a:r>
            <a:endParaRPr lang="ar-IQ"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ar-IQ" sz="2800" dirty="0" smtClean="0"/>
              <a:t>مفردات الورقة البحثية</a:t>
            </a:r>
            <a:endParaRPr sz="2800" dirty="0"/>
          </a:p>
        </p:txBody>
      </p:sp>
      <p:sp>
        <p:nvSpPr>
          <p:cNvPr id="264" name="Shape 264"/>
          <p:cNvSpPr txBox="1">
            <a:spLocks noGrp="1"/>
          </p:cNvSpPr>
          <p:nvPr>
            <p:ph type="body" idx="2"/>
          </p:nvPr>
        </p:nvSpPr>
        <p:spPr>
          <a:xfrm>
            <a:off x="1403648" y="1275606"/>
            <a:ext cx="6419569" cy="2952328"/>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ar-IQ" sz="2400" dirty="0" smtClean="0">
                <a:solidFill>
                  <a:srgbClr val="FFFFFF"/>
                </a:solidFill>
              </a:rPr>
              <a:t>- مقدمة في اهمية المياه</a:t>
            </a:r>
          </a:p>
          <a:p>
            <a:pPr marL="0" lvl="0" indent="0" algn="r" rtl="0">
              <a:spcBef>
                <a:spcPts val="600"/>
              </a:spcBef>
              <a:spcAft>
                <a:spcPts val="0"/>
              </a:spcAft>
              <a:buNone/>
            </a:pPr>
            <a:r>
              <a:rPr lang="ar-IQ" sz="2400" dirty="0" smtClean="0"/>
              <a:t>- المطلب </a:t>
            </a:r>
            <a:r>
              <a:rPr lang="ar-IQ" sz="2400" dirty="0" err="1" smtClean="0"/>
              <a:t>الاول :-</a:t>
            </a:r>
            <a:r>
              <a:rPr lang="ar-IQ" sz="2400" dirty="0" smtClean="0"/>
              <a:t> </a:t>
            </a:r>
          </a:p>
          <a:p>
            <a:pPr marL="0" lvl="0" indent="0" algn="r" rtl="0">
              <a:spcBef>
                <a:spcPts val="600"/>
              </a:spcBef>
              <a:spcAft>
                <a:spcPts val="0"/>
              </a:spcAft>
              <a:buNone/>
            </a:pPr>
            <a:r>
              <a:rPr lang="ar-IQ" sz="2400" dirty="0" smtClean="0">
                <a:solidFill>
                  <a:srgbClr val="FFFFFF"/>
                </a:solidFill>
              </a:rPr>
              <a:t>تعريف </a:t>
            </a:r>
            <a:r>
              <a:rPr lang="ar-IQ" sz="2400" dirty="0" err="1" smtClean="0">
                <a:solidFill>
                  <a:srgbClr val="FFFFFF"/>
                </a:solidFill>
              </a:rPr>
              <a:t>الهدر</a:t>
            </a:r>
            <a:r>
              <a:rPr lang="ar-IQ" sz="2400" dirty="0" smtClean="0">
                <a:solidFill>
                  <a:srgbClr val="FFFFFF"/>
                </a:solidFill>
              </a:rPr>
              <a:t> في المياه</a:t>
            </a:r>
          </a:p>
          <a:p>
            <a:pPr marL="0" lvl="0" indent="0" algn="r" rtl="0">
              <a:spcBef>
                <a:spcPts val="600"/>
              </a:spcBef>
              <a:spcAft>
                <a:spcPts val="0"/>
              </a:spcAft>
              <a:buNone/>
            </a:pPr>
            <a:r>
              <a:rPr lang="ar-IQ" sz="2400" dirty="0" smtClean="0"/>
              <a:t>- المطلب </a:t>
            </a:r>
            <a:r>
              <a:rPr lang="ar-IQ" sz="2400" dirty="0" err="1" smtClean="0"/>
              <a:t>الثاني:-</a:t>
            </a:r>
            <a:endParaRPr lang="ar-IQ" sz="2400" dirty="0" smtClean="0"/>
          </a:p>
          <a:p>
            <a:pPr marL="0" lvl="0" indent="0" algn="r" rtl="0">
              <a:spcBef>
                <a:spcPts val="600"/>
              </a:spcBef>
              <a:spcAft>
                <a:spcPts val="0"/>
              </a:spcAft>
              <a:buNone/>
            </a:pPr>
            <a:r>
              <a:rPr lang="ar-IQ" sz="2400" dirty="0" smtClean="0">
                <a:solidFill>
                  <a:srgbClr val="FFFFFF"/>
                </a:solidFill>
              </a:rPr>
              <a:t>الاساس القانوني للمسؤولية المدنية عن </a:t>
            </a:r>
            <a:r>
              <a:rPr lang="ar-IQ" sz="2400" dirty="0" err="1" smtClean="0">
                <a:solidFill>
                  <a:srgbClr val="FFFFFF"/>
                </a:solidFill>
              </a:rPr>
              <a:t>الهدر</a:t>
            </a:r>
            <a:r>
              <a:rPr lang="ar-IQ" sz="2400" dirty="0" smtClean="0">
                <a:solidFill>
                  <a:srgbClr val="FFFFFF"/>
                </a:solidFill>
              </a:rPr>
              <a:t> في المياه</a:t>
            </a:r>
          </a:p>
          <a:p>
            <a:pPr marL="0" lvl="0" indent="0" algn="r" rtl="0">
              <a:spcBef>
                <a:spcPts val="600"/>
              </a:spcBef>
              <a:spcAft>
                <a:spcPts val="0"/>
              </a:spcAft>
              <a:buNone/>
            </a:pPr>
            <a:r>
              <a:rPr lang="ar-IQ" sz="2400" dirty="0" smtClean="0"/>
              <a:t>- المطلب </a:t>
            </a:r>
            <a:r>
              <a:rPr lang="ar-IQ" sz="2400" dirty="0" err="1" smtClean="0"/>
              <a:t>الثالث :-</a:t>
            </a:r>
            <a:endParaRPr lang="ar-IQ" sz="2400" dirty="0" smtClean="0"/>
          </a:p>
          <a:p>
            <a:pPr marL="0" lvl="0" indent="0" algn="r" rtl="0">
              <a:spcBef>
                <a:spcPts val="600"/>
              </a:spcBef>
              <a:spcAft>
                <a:spcPts val="0"/>
              </a:spcAft>
              <a:buNone/>
            </a:pPr>
            <a:r>
              <a:rPr lang="ar-IQ" sz="2400" dirty="0" smtClean="0">
                <a:solidFill>
                  <a:srgbClr val="FFFFFF"/>
                </a:solidFill>
              </a:rPr>
              <a:t>التعويض عن </a:t>
            </a:r>
            <a:r>
              <a:rPr lang="ar-IQ" sz="2400" dirty="0" err="1" smtClean="0">
                <a:solidFill>
                  <a:srgbClr val="FFFFFF"/>
                </a:solidFill>
              </a:rPr>
              <a:t>الهدر</a:t>
            </a:r>
            <a:r>
              <a:rPr lang="ar-IQ" sz="2400" dirty="0" smtClean="0">
                <a:solidFill>
                  <a:srgbClr val="FFFFFF"/>
                </a:solidFill>
              </a:rPr>
              <a:t> في المياه</a:t>
            </a:r>
          </a:p>
          <a:p>
            <a:pPr marL="0" lvl="0" indent="0" algn="r" rtl="0">
              <a:spcBef>
                <a:spcPts val="600"/>
              </a:spcBef>
              <a:spcAft>
                <a:spcPts val="0"/>
              </a:spcAft>
              <a:buNone/>
            </a:pPr>
            <a:r>
              <a:rPr lang="ar-IQ" sz="2400" dirty="0" smtClean="0"/>
              <a:t>- خاتمة </a:t>
            </a:r>
            <a:endParaRPr sz="24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1259632" y="1131590"/>
            <a:ext cx="6696744" cy="2880320"/>
          </a:xfrm>
        </p:spPr>
        <p:txBody>
          <a:bodyPr/>
          <a:lstStyle/>
          <a:p>
            <a:r>
              <a:rPr lang="ar-IQ" sz="3200" dirty="0" smtClean="0"/>
              <a:t>الركن المعنوي </a:t>
            </a:r>
            <a:r>
              <a:rPr lang="ar-IQ" sz="3200" dirty="0" smtClean="0"/>
              <a:t>ونعني </a:t>
            </a:r>
            <a:r>
              <a:rPr lang="ar-IQ" sz="3200" dirty="0" err="1" smtClean="0"/>
              <a:t>به</a:t>
            </a:r>
            <a:r>
              <a:rPr lang="ar-IQ" sz="3200" dirty="0" smtClean="0"/>
              <a:t> وجود ارادة حرة وواعية لدى القائم </a:t>
            </a:r>
            <a:r>
              <a:rPr lang="ar-IQ" sz="3200" dirty="0" err="1" smtClean="0"/>
              <a:t>بالهدر</a:t>
            </a:r>
            <a:r>
              <a:rPr lang="ar-IQ" sz="3200" dirty="0" smtClean="0"/>
              <a:t> بمعنى </a:t>
            </a:r>
            <a:r>
              <a:rPr lang="ar-IQ" sz="3200" dirty="0" smtClean="0"/>
              <a:t>ان </a:t>
            </a:r>
            <a:r>
              <a:rPr lang="ar-IQ" sz="3200" dirty="0" smtClean="0"/>
              <a:t>مرتكب </a:t>
            </a:r>
            <a:r>
              <a:rPr lang="ar-IQ" sz="3200" dirty="0" err="1" smtClean="0"/>
              <a:t>الخطا</a:t>
            </a:r>
            <a:r>
              <a:rPr lang="ar-IQ" sz="3200" dirty="0" smtClean="0"/>
              <a:t> كان </a:t>
            </a:r>
            <a:r>
              <a:rPr lang="ar-IQ" sz="3200" dirty="0" smtClean="0"/>
              <a:t>مدركا للانحراف الذي قام </a:t>
            </a:r>
            <a:r>
              <a:rPr lang="ar-IQ" sz="3200" dirty="0" err="1" smtClean="0"/>
              <a:t>به</a:t>
            </a:r>
            <a:endParaRPr lang="ar-IQ"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1115616" y="1203598"/>
            <a:ext cx="6840760" cy="2808312"/>
          </a:xfrm>
        </p:spPr>
        <p:txBody>
          <a:bodyPr/>
          <a:lstStyle/>
          <a:p>
            <a:r>
              <a:rPr lang="ar-IQ" sz="3200" dirty="0" smtClean="0"/>
              <a:t>الركن الاجتماعي ي</a:t>
            </a:r>
            <a:r>
              <a:rPr lang="ar-IQ" sz="3200" dirty="0" smtClean="0"/>
              <a:t>تمثل </a:t>
            </a:r>
            <a:r>
              <a:rPr lang="ar-IQ" sz="3200" dirty="0" smtClean="0"/>
              <a:t>في </a:t>
            </a:r>
            <a:r>
              <a:rPr lang="ar-IQ" sz="3200" dirty="0" err="1" smtClean="0"/>
              <a:t>تاكيد</a:t>
            </a:r>
            <a:r>
              <a:rPr lang="ar-IQ" sz="3200" dirty="0" smtClean="0"/>
              <a:t> المجتمع على عدم </a:t>
            </a:r>
            <a:r>
              <a:rPr lang="ar-IQ" sz="3200" dirty="0" err="1" smtClean="0"/>
              <a:t>مقبولية</a:t>
            </a:r>
            <a:r>
              <a:rPr lang="ar-IQ" sz="3200" dirty="0" smtClean="0"/>
              <a:t> السلوك الصادر من الشخص المبذر للمياه وحظره باعتباره عملا غير مشروع </a:t>
            </a:r>
            <a:endParaRPr lang="ar-IQ"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755576" y="627534"/>
            <a:ext cx="7344816" cy="3672408"/>
          </a:xfrm>
        </p:spPr>
        <p:txBody>
          <a:bodyPr/>
          <a:lstStyle/>
          <a:p>
            <a:r>
              <a:rPr lang="ar-IQ" dirty="0" smtClean="0"/>
              <a:t>المخالفة </a:t>
            </a:r>
            <a:r>
              <a:rPr lang="ar-IQ" dirty="0" smtClean="0"/>
              <a:t>قد تكون </a:t>
            </a:r>
            <a:r>
              <a:rPr lang="ar-IQ" dirty="0" smtClean="0"/>
              <a:t>غير </a:t>
            </a:r>
            <a:r>
              <a:rPr lang="ar-IQ" dirty="0" err="1" smtClean="0"/>
              <a:t>عمدية</a:t>
            </a:r>
            <a:r>
              <a:rPr lang="ar-IQ" dirty="0" smtClean="0"/>
              <a:t> بان تتجه ارادة الفاعل الى الفعل دون النتيجة الضارة وهو ما يطلق عليه </a:t>
            </a:r>
            <a:r>
              <a:rPr lang="ar-IQ" dirty="0" err="1" smtClean="0"/>
              <a:t>بالاهمال</a:t>
            </a:r>
            <a:r>
              <a:rPr lang="ar-IQ" dirty="0" smtClean="0"/>
              <a:t> اذ يشكل الاهمال خطا يوجب قيام المسؤولية </a:t>
            </a:r>
            <a:r>
              <a:rPr lang="ar-IQ" dirty="0" err="1" smtClean="0"/>
              <a:t>التقصيرية</a:t>
            </a:r>
            <a:r>
              <a:rPr lang="ar-IQ" dirty="0" smtClean="0"/>
              <a:t> اذا نجم عنه ضرر لحق </a:t>
            </a:r>
            <a:r>
              <a:rPr lang="ar-IQ" dirty="0" err="1" smtClean="0"/>
              <a:t>بالافراد</a:t>
            </a:r>
            <a:r>
              <a:rPr lang="ar-IQ" dirty="0" smtClean="0"/>
              <a:t> او الموارد المائية </a:t>
            </a:r>
            <a:r>
              <a:rPr lang="ar-IQ" dirty="0" smtClean="0"/>
              <a:t>وهو </a:t>
            </a:r>
            <a:r>
              <a:rPr lang="ar-IQ" dirty="0" smtClean="0"/>
              <a:t>يتمثل </a:t>
            </a:r>
            <a:r>
              <a:rPr lang="ar-IQ" dirty="0" err="1" smtClean="0"/>
              <a:t>بالافعال</a:t>
            </a:r>
            <a:r>
              <a:rPr lang="ar-IQ" dirty="0" smtClean="0"/>
              <a:t> التي يقترفها المبذر دون نية الحاق الضرر </a:t>
            </a:r>
            <a:r>
              <a:rPr lang="ar-IQ" dirty="0" err="1" smtClean="0"/>
              <a:t>بالاخرين</a:t>
            </a:r>
            <a:r>
              <a:rPr lang="ar-IQ" dirty="0" smtClean="0"/>
              <a:t> او بعناصر البيئة فيكون الضرر ناجما عن قلة احتراز وتبصر وعدم اتخاذ ما هو مطلوب لمنع الحاق الاذى </a:t>
            </a:r>
            <a:r>
              <a:rPr lang="ar-IQ" dirty="0" err="1" smtClean="0"/>
              <a:t>بالاخرين</a:t>
            </a:r>
            <a:r>
              <a:rPr lang="ar-IQ" dirty="0" smtClean="0"/>
              <a:t> والبيئة  وبالتالي تتحقق مسؤوليته بصرف النظر عن اتخاذه واجب الحيطة والحذر </a:t>
            </a:r>
            <a:r>
              <a:rPr lang="ar-IQ" dirty="0" smtClean="0"/>
              <a:t>اذ </a:t>
            </a:r>
            <a:r>
              <a:rPr lang="ar-IQ" dirty="0" smtClean="0"/>
              <a:t>ان مخالفة القوانين التي توجب الاستخدام الرشيد للمياه تعد اهمالا يوجب المسؤولية </a:t>
            </a:r>
            <a:r>
              <a:rPr lang="ar-IQ" dirty="0" smtClean="0"/>
              <a:t>عن العمل غير </a:t>
            </a:r>
            <a:r>
              <a:rPr lang="ar-IQ" dirty="0" smtClean="0"/>
              <a:t>مشروع </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1115616" y="627534"/>
            <a:ext cx="6840760" cy="2088232"/>
          </a:xfrm>
          <a:prstGeom prst="rect">
            <a:avLst/>
          </a:prstGeom>
        </p:spPr>
        <p:txBody>
          <a:bodyPr spcFirstLastPara="1" wrap="square" lIns="91425" tIns="91425" rIns="91425" bIns="91425" anchor="b" anchorCtr="0">
            <a:noAutofit/>
          </a:bodyPr>
          <a:lstStyle/>
          <a:p>
            <a:pPr lvl="0" rtl="1"/>
            <a:r>
              <a:rPr lang="ar-SA" sz="2400" dirty="0" smtClean="0"/>
              <a:t>ان المشرع اتخذ من فكرة الخطأ المفترض الاساس لتعويض الاضرار البيئية الناجمة عن </a:t>
            </a:r>
            <a:r>
              <a:rPr lang="ar-SA" sz="2400" dirty="0" err="1" smtClean="0"/>
              <a:t>الهدر</a:t>
            </a:r>
            <a:r>
              <a:rPr lang="ar-SA" sz="2400" dirty="0" smtClean="0"/>
              <a:t> في المياه </a:t>
            </a:r>
            <a:r>
              <a:rPr lang="ar-SA" sz="2400" dirty="0" err="1" smtClean="0"/>
              <a:t>تاسيسا</a:t>
            </a:r>
            <a:r>
              <a:rPr lang="ar-SA" sz="2400" dirty="0" smtClean="0"/>
              <a:t> على فكرة التعسف في استعمال الحق والذي يعتبر خطا يوجب المسؤولية المدنية </a:t>
            </a:r>
            <a:endParaRPr sz="2400" dirty="0">
              <a:solidFill>
                <a:srgbClr val="6D9EEB"/>
              </a:solidFill>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1115616" y="627534"/>
            <a:ext cx="6840760" cy="2664296"/>
          </a:xfrm>
          <a:prstGeom prst="rect">
            <a:avLst/>
          </a:prstGeom>
        </p:spPr>
        <p:txBody>
          <a:bodyPr spcFirstLastPara="1" wrap="square" lIns="91425" tIns="91425" rIns="91425" bIns="91425" anchor="b" anchorCtr="0">
            <a:noAutofit/>
          </a:bodyPr>
          <a:lstStyle/>
          <a:p>
            <a:pPr lvl="0" rtl="1"/>
            <a:r>
              <a:rPr lang="ar-SA" sz="2800" dirty="0" smtClean="0"/>
              <a:t>يعد الشخص متعسفا في استعمال حقه اذا لم يقصد من هذا الاستعمال سوى الاضرار </a:t>
            </a:r>
            <a:r>
              <a:rPr lang="ar-SA" sz="2800" dirty="0" err="1" smtClean="0"/>
              <a:t>بالاخرين</a:t>
            </a:r>
            <a:r>
              <a:rPr lang="ar-SA" sz="2800" dirty="0" smtClean="0"/>
              <a:t> او اذا كانت المصالح التي يرمي الى تحقيقها قليلة الاهمية بحيث لا تتناسب مع ما يصيب الغير من ضرر او اذا كانت المصالح التي يرمي الى تحقيقها غير مشروعة </a:t>
            </a:r>
            <a:endParaRPr sz="2800" dirty="0">
              <a:solidFill>
                <a:srgbClr val="6D9EEB"/>
              </a:solidFill>
            </a:endParaRPr>
          </a:p>
        </p:txBody>
      </p:sp>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899592" y="1131590"/>
            <a:ext cx="7056784" cy="2232248"/>
          </a:xfrm>
          <a:prstGeom prst="rect">
            <a:avLst/>
          </a:prstGeom>
        </p:spPr>
        <p:txBody>
          <a:bodyPr spcFirstLastPara="1" wrap="square" lIns="91425" tIns="91425" rIns="91425" bIns="91425" anchor="b" anchorCtr="0">
            <a:noAutofit/>
          </a:bodyPr>
          <a:lstStyle/>
          <a:p>
            <a:pPr lvl="0" rtl="1"/>
            <a:r>
              <a:rPr lang="ar-SA" sz="3200" dirty="0" smtClean="0"/>
              <a:t>ان </a:t>
            </a:r>
            <a:r>
              <a:rPr lang="ar-SA" sz="3200" dirty="0" err="1" smtClean="0"/>
              <a:t>الهدر</a:t>
            </a:r>
            <a:r>
              <a:rPr lang="ar-SA" sz="3200" dirty="0" smtClean="0"/>
              <a:t> في استعمال المياه يمثل المجال الخصب والصورة الاكثر شيوعا للتعسف في استعمال الحق حيث ان الانسان هنا يستعمل حقه المشروع في استخدام المياه </a:t>
            </a:r>
            <a:r>
              <a:rPr lang="ar-SA" sz="3200" dirty="0" err="1" smtClean="0"/>
              <a:t>الا</a:t>
            </a:r>
            <a:r>
              <a:rPr lang="ar-SA" sz="3200" dirty="0" smtClean="0"/>
              <a:t> انه يتعسف في ذلك الحق من خلال الاسراف والتبذير بشكل مفرط من شانه ان يلحق ضررا </a:t>
            </a:r>
            <a:r>
              <a:rPr lang="ar-SA" sz="3200" dirty="0" err="1" smtClean="0"/>
              <a:t>بالاخرين</a:t>
            </a:r>
            <a:endParaRPr sz="3200" dirty="0">
              <a:solidFill>
                <a:srgbClr val="6D9EEB"/>
              </a:solidFill>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ctrTitle" idx="4294967295"/>
          </p:nvPr>
        </p:nvSpPr>
        <p:spPr>
          <a:xfrm>
            <a:off x="1690425" y="800400"/>
            <a:ext cx="5763300" cy="89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ar-IQ" sz="3600" dirty="0" smtClean="0">
                <a:highlight>
                  <a:srgbClr val="FF9900"/>
                </a:highlight>
              </a:rPr>
              <a:t>الضرر هو الركن الثاني</a:t>
            </a:r>
            <a:endParaRPr sz="3600" dirty="0">
              <a:highlight>
                <a:srgbClr val="FF9900"/>
              </a:highlight>
            </a:endParaRPr>
          </a:p>
        </p:txBody>
      </p:sp>
      <p:sp>
        <p:nvSpPr>
          <p:cNvPr id="378" name="Shape 378"/>
          <p:cNvSpPr txBox="1">
            <a:spLocks noGrp="1"/>
          </p:cNvSpPr>
          <p:nvPr>
            <p:ph type="ctrTitle" idx="4294967295"/>
          </p:nvPr>
        </p:nvSpPr>
        <p:spPr>
          <a:xfrm>
            <a:off x="827584" y="2114846"/>
            <a:ext cx="6626141" cy="1969071"/>
          </a:xfrm>
          <a:prstGeom prst="rect">
            <a:avLst/>
          </a:prstGeom>
        </p:spPr>
        <p:txBody>
          <a:bodyPr spcFirstLastPara="1" wrap="square" lIns="91425" tIns="91425" rIns="91425" bIns="91425" anchor="ctr" anchorCtr="0">
            <a:noAutofit/>
          </a:bodyPr>
          <a:lstStyle/>
          <a:p>
            <a:pPr lvl="0"/>
            <a:r>
              <a:rPr lang="ar-IQ" sz="2400" dirty="0" smtClean="0"/>
              <a:t>هو الاذى الذي </a:t>
            </a:r>
            <a:r>
              <a:rPr lang="ar-SA" sz="2400" dirty="0" smtClean="0"/>
              <a:t>يلحق </a:t>
            </a:r>
            <a:r>
              <a:rPr lang="ar-SA" sz="2400" dirty="0" err="1" smtClean="0"/>
              <a:t>بالافرا</a:t>
            </a:r>
            <a:r>
              <a:rPr lang="ar-IQ" sz="2400" dirty="0" smtClean="0"/>
              <a:t>د  </a:t>
            </a:r>
            <a:r>
              <a:rPr lang="ar-SA" sz="2400" dirty="0" smtClean="0"/>
              <a:t>نتيجة </a:t>
            </a:r>
            <a:r>
              <a:rPr lang="ar-SA" sz="2400" dirty="0" smtClean="0"/>
              <a:t>نقص الموارد المائية الناجم عن عملية </a:t>
            </a:r>
            <a:r>
              <a:rPr lang="ar-SA" sz="2400" dirty="0" err="1" smtClean="0"/>
              <a:t>الهدر</a:t>
            </a:r>
            <a:r>
              <a:rPr lang="ar-SA" sz="2400" dirty="0" smtClean="0"/>
              <a:t> او ما يتعرضون له من </a:t>
            </a:r>
            <a:r>
              <a:rPr lang="ar-SA" sz="2400" dirty="0" smtClean="0"/>
              <a:t>ا</a:t>
            </a:r>
            <a:r>
              <a:rPr lang="ar-IQ" sz="2400" dirty="0" smtClean="0"/>
              <a:t>ذى  </a:t>
            </a:r>
            <a:r>
              <a:rPr lang="ar-SA" sz="2400" dirty="0" smtClean="0"/>
              <a:t>نتيجة </a:t>
            </a:r>
            <a:r>
              <a:rPr lang="ar-SA" sz="2400" dirty="0" smtClean="0"/>
              <a:t>تجمع المياه المهدرة وتكوينها بركا او </a:t>
            </a:r>
            <a:r>
              <a:rPr lang="ar-SA" sz="2400" dirty="0" err="1" smtClean="0"/>
              <a:t>تخسفات</a:t>
            </a:r>
            <a:r>
              <a:rPr lang="ar-SA" sz="2400" dirty="0" smtClean="0"/>
              <a:t> في بنية الشوارع </a:t>
            </a:r>
            <a:r>
              <a:rPr lang="ar-SA" sz="2400" dirty="0" err="1" smtClean="0"/>
              <a:t>والارصفة</a:t>
            </a:r>
            <a:endParaRPr sz="2400" dirty="0">
              <a:highlight>
                <a:srgbClr val="6D9EEB"/>
              </a:highlight>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ar-IQ" sz="3600" dirty="0" smtClean="0"/>
              <a:t>انواع الضرر </a:t>
            </a:r>
            <a:endParaRPr sz="3600" dirty="0"/>
          </a:p>
        </p:txBody>
      </p:sp>
      <p:cxnSp>
        <p:nvCxnSpPr>
          <p:cNvPr id="385" name="Shape 385"/>
          <p:cNvCxnSpPr/>
          <p:nvPr/>
        </p:nvCxnSpPr>
        <p:spPr>
          <a:xfrm>
            <a:off x="4572000" y="1341525"/>
            <a:ext cx="0" cy="3801900"/>
          </a:xfrm>
          <a:prstGeom prst="straightConnector1">
            <a:avLst/>
          </a:prstGeom>
          <a:noFill/>
          <a:ln w="9525" cap="flat" cmpd="sng">
            <a:solidFill>
              <a:srgbClr val="6D9EEB"/>
            </a:solidFill>
            <a:prstDash val="dash"/>
            <a:round/>
            <a:headEnd type="oval" w="med" len="med"/>
            <a:tailEnd type="none" w="med" len="med"/>
          </a:ln>
        </p:spPr>
      </p:cxnSp>
      <p:sp>
        <p:nvSpPr>
          <p:cNvPr id="386" name="Shape 386"/>
          <p:cNvSpPr/>
          <p:nvPr/>
        </p:nvSpPr>
        <p:spPr>
          <a:xfrm>
            <a:off x="4866784" y="1635646"/>
            <a:ext cx="2585536" cy="1368151"/>
          </a:xfrm>
          <a:prstGeom prst="wedgeRectCallout">
            <a:avLst>
              <a:gd name="adj1" fmla="val -57039"/>
              <a:gd name="adj2" fmla="val -33812"/>
            </a:avLst>
          </a:prstGeom>
          <a:solidFill>
            <a:srgbClr val="0E004A"/>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ar-IQ" sz="1800" dirty="0" smtClean="0">
                <a:solidFill>
                  <a:srgbClr val="FFFFFF"/>
                </a:solidFill>
                <a:latin typeface="Inconsolata"/>
                <a:ea typeface="Inconsolata"/>
                <a:cs typeface="Inconsolata"/>
                <a:sym typeface="Inconsolata"/>
              </a:rPr>
              <a:t>مادي تشقق او </a:t>
            </a:r>
            <a:r>
              <a:rPr lang="ar-IQ" sz="1800" dirty="0" err="1" smtClean="0">
                <a:solidFill>
                  <a:srgbClr val="FFFFFF"/>
                </a:solidFill>
                <a:latin typeface="Inconsolata"/>
                <a:ea typeface="Inconsolata"/>
                <a:cs typeface="Inconsolata"/>
                <a:sym typeface="Inconsolata"/>
              </a:rPr>
              <a:t>تخسفات</a:t>
            </a:r>
            <a:r>
              <a:rPr lang="ar-IQ" sz="1800" dirty="0" smtClean="0">
                <a:solidFill>
                  <a:srgbClr val="FFFFFF"/>
                </a:solidFill>
                <a:latin typeface="Inconsolata"/>
                <a:ea typeface="Inconsolata"/>
                <a:cs typeface="Inconsolata"/>
                <a:sym typeface="Inconsolata"/>
              </a:rPr>
              <a:t> في بنية الشوارع </a:t>
            </a:r>
            <a:r>
              <a:rPr lang="ar-IQ" sz="1800" dirty="0" err="1" smtClean="0">
                <a:solidFill>
                  <a:srgbClr val="FFFFFF"/>
                </a:solidFill>
                <a:latin typeface="Inconsolata"/>
                <a:ea typeface="Inconsolata"/>
                <a:cs typeface="Inconsolata"/>
                <a:sym typeface="Inconsolata"/>
              </a:rPr>
              <a:t>والارصفة</a:t>
            </a:r>
            <a:endParaRPr sz="1800" dirty="0">
              <a:solidFill>
                <a:srgbClr val="FFFFFF"/>
              </a:solidFill>
              <a:latin typeface="Inconsolata"/>
              <a:ea typeface="Inconsolata"/>
              <a:cs typeface="Inconsolata"/>
              <a:sym typeface="Inconsolata"/>
            </a:endParaRPr>
          </a:p>
        </p:txBody>
      </p:sp>
      <p:sp>
        <p:nvSpPr>
          <p:cNvPr id="387" name="Shape 387"/>
          <p:cNvSpPr/>
          <p:nvPr/>
        </p:nvSpPr>
        <p:spPr>
          <a:xfrm>
            <a:off x="4529891" y="1876925"/>
            <a:ext cx="90300" cy="90300"/>
          </a:xfrm>
          <a:prstGeom prst="ellipse">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4529891" y="3003888"/>
            <a:ext cx="90300" cy="90300"/>
          </a:xfrm>
          <a:prstGeom prst="ellipse">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4529891" y="4130850"/>
            <a:ext cx="90300" cy="90300"/>
          </a:xfrm>
          <a:prstGeom prst="ellipse">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4866784" y="3795886"/>
            <a:ext cx="2801560" cy="908588"/>
          </a:xfrm>
          <a:prstGeom prst="wedgeRectCallout">
            <a:avLst>
              <a:gd name="adj1" fmla="val -57039"/>
              <a:gd name="adj2" fmla="val -33812"/>
            </a:avLst>
          </a:prstGeom>
          <a:solidFill>
            <a:srgbClr val="0E00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IQ" sz="2400" dirty="0" smtClean="0">
                <a:solidFill>
                  <a:srgbClr val="FFFFFF"/>
                </a:solidFill>
                <a:latin typeface="Inconsolata"/>
                <a:ea typeface="Inconsolata"/>
                <a:cs typeface="Inconsolata"/>
                <a:sym typeface="Inconsolata"/>
              </a:rPr>
              <a:t>مادي تعرض </a:t>
            </a:r>
            <a:r>
              <a:rPr lang="ar-IQ" sz="2400" dirty="0" err="1" smtClean="0">
                <a:solidFill>
                  <a:srgbClr val="FFFFFF"/>
                </a:solidFill>
                <a:latin typeface="Inconsolata"/>
                <a:ea typeface="Inconsolata"/>
                <a:cs typeface="Inconsolata"/>
                <a:sym typeface="Inconsolata"/>
              </a:rPr>
              <a:t>لاصابات</a:t>
            </a:r>
            <a:r>
              <a:rPr lang="ar-IQ" sz="2400" dirty="0" smtClean="0">
                <a:solidFill>
                  <a:srgbClr val="FFFFFF"/>
                </a:solidFill>
                <a:latin typeface="Inconsolata"/>
                <a:ea typeface="Inconsolata"/>
                <a:cs typeface="Inconsolata"/>
                <a:sym typeface="Inconsolata"/>
              </a:rPr>
              <a:t> جسدية او امراض</a:t>
            </a:r>
            <a:endParaRPr sz="2400" dirty="0">
              <a:solidFill>
                <a:srgbClr val="FFFFFF"/>
              </a:solidFill>
              <a:latin typeface="Inconsolata"/>
              <a:ea typeface="Inconsolata"/>
              <a:cs typeface="Inconsolata"/>
              <a:sym typeface="Inconsolata"/>
            </a:endParaRPr>
          </a:p>
        </p:txBody>
      </p:sp>
      <p:sp>
        <p:nvSpPr>
          <p:cNvPr id="391" name="Shape 391"/>
          <p:cNvSpPr/>
          <p:nvPr/>
        </p:nvSpPr>
        <p:spPr>
          <a:xfrm>
            <a:off x="1403648" y="2571750"/>
            <a:ext cx="2841332" cy="1224136"/>
          </a:xfrm>
          <a:prstGeom prst="wedgeRectCallout">
            <a:avLst>
              <a:gd name="adj1" fmla="val 57316"/>
              <a:gd name="adj2" fmla="val -34271"/>
            </a:avLst>
          </a:prstGeom>
          <a:solidFill>
            <a:srgbClr val="0E00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IQ" sz="1800" dirty="0" smtClean="0">
                <a:solidFill>
                  <a:srgbClr val="FFFFFF"/>
                </a:solidFill>
                <a:latin typeface="Inconsolata"/>
                <a:ea typeface="Inconsolata"/>
                <a:cs typeface="Inconsolata"/>
                <a:sym typeface="Inconsolata"/>
              </a:rPr>
              <a:t>معنوي </a:t>
            </a:r>
          </a:p>
          <a:p>
            <a:pPr marL="0" lvl="0" indent="0" algn="ctr" rtl="0">
              <a:spcBef>
                <a:spcPts val="0"/>
              </a:spcBef>
              <a:spcAft>
                <a:spcPts val="0"/>
              </a:spcAft>
              <a:buNone/>
            </a:pPr>
            <a:r>
              <a:rPr lang="ar-IQ" sz="1800" dirty="0" smtClean="0">
                <a:solidFill>
                  <a:srgbClr val="FFFFFF"/>
                </a:solidFill>
                <a:latin typeface="Inconsolata"/>
                <a:ea typeface="Inconsolata"/>
                <a:cs typeface="Inconsolata"/>
                <a:sym typeface="Inconsolata"/>
              </a:rPr>
              <a:t>شعور بالضيق والحرج والتوتر</a:t>
            </a:r>
            <a:endParaRPr sz="1800" dirty="0">
              <a:solidFill>
                <a:srgbClr val="FFFFFF"/>
              </a:solidFill>
              <a:latin typeface="Inconsolata"/>
              <a:ea typeface="Inconsolata"/>
              <a:cs typeface="Inconsolata"/>
              <a:sym typeface="Inconsolata"/>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3" name="عنوان 2"/>
          <p:cNvSpPr>
            <a:spLocks noGrp="1"/>
          </p:cNvSpPr>
          <p:nvPr>
            <p:ph type="ctrTitle"/>
          </p:nvPr>
        </p:nvSpPr>
        <p:spPr/>
        <p:txBody>
          <a:bodyPr/>
          <a:lstStyle/>
          <a:p>
            <a:r>
              <a:rPr lang="ar-SA" dirty="0" smtClean="0"/>
              <a:t>يتوجب في الضرر </a:t>
            </a:r>
            <a:r>
              <a:rPr lang="ar-SA" dirty="0" err="1" smtClean="0"/>
              <a:t>لامكانية</a:t>
            </a:r>
            <a:r>
              <a:rPr lang="ar-SA" dirty="0" smtClean="0"/>
              <a:t> المطالبة بالتعويض عنه ان يكون محققا اكيدا ومباشرا وشخصيا وان يمس مصلحة مشروعة يحميها القانون</a:t>
            </a:r>
            <a:endParaRPr lang="ar-IQ" dirty="0"/>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3" name="عنوان 2"/>
          <p:cNvSpPr>
            <a:spLocks noGrp="1"/>
          </p:cNvSpPr>
          <p:nvPr>
            <p:ph type="ctrTitle"/>
          </p:nvPr>
        </p:nvSpPr>
        <p:spPr>
          <a:xfrm>
            <a:off x="755576" y="1059582"/>
            <a:ext cx="7560840" cy="2376264"/>
          </a:xfrm>
        </p:spPr>
        <p:txBody>
          <a:bodyPr/>
          <a:lstStyle/>
          <a:p>
            <a:r>
              <a:rPr lang="ar-SA" sz="2800" dirty="0" smtClean="0"/>
              <a:t>ان وقوع  الضرر وارتكاب الفعل </a:t>
            </a:r>
            <a:r>
              <a:rPr lang="ar-SA" sz="2800" dirty="0" err="1" smtClean="0"/>
              <a:t>الخاطيءلايشترط</a:t>
            </a:r>
            <a:r>
              <a:rPr lang="ar-SA" sz="2800" dirty="0" smtClean="0"/>
              <a:t> </a:t>
            </a:r>
            <a:r>
              <a:rPr lang="ar-SA" sz="2800" dirty="0" smtClean="0"/>
              <a:t>بالضرورة قيام المسؤولية بل لابد من اتصال الفعل </a:t>
            </a:r>
            <a:r>
              <a:rPr lang="ar-SA" sz="2800" dirty="0" err="1" smtClean="0"/>
              <a:t>الخاطيء</a:t>
            </a:r>
            <a:r>
              <a:rPr lang="ar-SA" sz="2800" dirty="0" smtClean="0"/>
              <a:t> بالضرر بصورة مباشرة ومحققة </a:t>
            </a:r>
            <a:r>
              <a:rPr lang="ar-SA" sz="2800" dirty="0" smtClean="0"/>
              <a:t>بمعنى </a:t>
            </a:r>
            <a:r>
              <a:rPr lang="ar-SA" sz="2800" dirty="0" smtClean="0"/>
              <a:t>ان يكون الضرر نتيجة مباشرة </a:t>
            </a:r>
            <a:r>
              <a:rPr lang="ar-SA" sz="2800" dirty="0" err="1" smtClean="0"/>
              <a:t>للخطا</a:t>
            </a:r>
            <a:r>
              <a:rPr lang="ar-IQ" sz="2800" dirty="0" smtClean="0"/>
              <a:t/>
            </a:r>
            <a:br>
              <a:rPr lang="ar-IQ" sz="2800" dirty="0" smtClean="0"/>
            </a:br>
            <a:r>
              <a:rPr lang="ar-SA" sz="2800" dirty="0" smtClean="0"/>
              <a:t>وهذه </a:t>
            </a:r>
            <a:r>
              <a:rPr lang="ar-SA" sz="2800" dirty="0" smtClean="0"/>
              <a:t>هي العلاقة السببية التي من دونها </a:t>
            </a:r>
            <a:r>
              <a:rPr lang="ar-SA" sz="2800" dirty="0" err="1" smtClean="0"/>
              <a:t>لايوجد</a:t>
            </a:r>
            <a:r>
              <a:rPr lang="ar-SA" sz="2800" dirty="0" smtClean="0"/>
              <a:t> مجال لتطبيق قواعد المسؤولية المدنية</a:t>
            </a:r>
            <a:endParaRPr lang="ar-IQ" sz="28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1737625" y="771550"/>
            <a:ext cx="5668800" cy="2664296"/>
          </a:xfrm>
          <a:prstGeom prst="rect">
            <a:avLst/>
          </a:prstGeom>
        </p:spPr>
        <p:txBody>
          <a:bodyPr spcFirstLastPara="1" wrap="square" lIns="91425" tIns="91425" rIns="91425" bIns="91425" anchor="b" anchorCtr="0">
            <a:noAutofit/>
          </a:bodyPr>
          <a:lstStyle/>
          <a:p>
            <a:pPr lvl="0" rtl="1"/>
            <a:r>
              <a:rPr lang="ar-IQ" sz="4000" dirty="0" smtClean="0"/>
              <a:t>تعد المسؤولية </a:t>
            </a:r>
            <a:r>
              <a:rPr lang="ar-IQ" sz="4000" dirty="0" smtClean="0"/>
              <a:t>المدنية المترتبة على </a:t>
            </a:r>
            <a:r>
              <a:rPr lang="ar-IQ" sz="4000" dirty="0" err="1" smtClean="0"/>
              <a:t>الهدر</a:t>
            </a:r>
            <a:r>
              <a:rPr lang="ar-IQ" sz="4000" dirty="0" smtClean="0"/>
              <a:t> في استعمال المياه </a:t>
            </a:r>
            <a:r>
              <a:rPr lang="ar-IQ" sz="4000" dirty="0" smtClean="0"/>
              <a:t>من </a:t>
            </a:r>
            <a:r>
              <a:rPr lang="ar-IQ" sz="4000" dirty="0" smtClean="0"/>
              <a:t>المشاكل البيئية المعاصرة </a:t>
            </a:r>
            <a:endParaRPr sz="4000" dirty="0">
              <a:solidFill>
                <a:srgbClr val="6D9EEB"/>
              </a:solidFill>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1403648" y="1375150"/>
            <a:ext cx="6015952" cy="2393100"/>
          </a:xfrm>
        </p:spPr>
        <p:txBody>
          <a:bodyPr/>
          <a:lstStyle/>
          <a:p>
            <a:r>
              <a:rPr lang="ar-SA" sz="2800" dirty="0" smtClean="0"/>
              <a:t>اثبات العلاقة السببية يقع على عاتق المدعي طالما ان </a:t>
            </a:r>
            <a:r>
              <a:rPr lang="ar-SA" sz="2800" dirty="0" err="1" smtClean="0"/>
              <a:t>الخطا</a:t>
            </a:r>
            <a:r>
              <a:rPr lang="ar-SA" sz="2800" dirty="0" smtClean="0"/>
              <a:t> مفترض من جانب المدعى عليه </a:t>
            </a:r>
            <a:endParaRPr lang="ar-IQ" sz="2800"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4" name="عنصر نائب للنص 3"/>
          <p:cNvSpPr>
            <a:spLocks noGrp="1"/>
          </p:cNvSpPr>
          <p:nvPr>
            <p:ph type="body" idx="1"/>
          </p:nvPr>
        </p:nvSpPr>
        <p:spPr>
          <a:xfrm>
            <a:off x="971600" y="1131590"/>
            <a:ext cx="6984776" cy="2808312"/>
          </a:xfrm>
        </p:spPr>
        <p:txBody>
          <a:bodyPr/>
          <a:lstStyle/>
          <a:p>
            <a:r>
              <a:rPr lang="ar-SA" sz="2400" dirty="0" smtClean="0"/>
              <a:t>ان </a:t>
            </a:r>
            <a:r>
              <a:rPr lang="ar-SA" sz="2400" dirty="0" smtClean="0"/>
              <a:t>اثبات العلاقة السببية بين </a:t>
            </a:r>
            <a:r>
              <a:rPr lang="ar-SA" sz="2400" dirty="0" err="1" smtClean="0"/>
              <a:t>الخطا</a:t>
            </a:r>
            <a:r>
              <a:rPr lang="ar-SA" sz="2400" dirty="0" smtClean="0"/>
              <a:t> والضرر امر لا يخلو من الصعوبة لان الوقوف على مصدر الضرر ليس </a:t>
            </a:r>
            <a:r>
              <a:rPr lang="ar-SA" sz="2400" dirty="0" err="1" smtClean="0"/>
              <a:t>بالامر</a:t>
            </a:r>
            <a:r>
              <a:rPr lang="ar-SA" sz="2400" dirty="0" smtClean="0"/>
              <a:t> السهل لعدم تحديد </a:t>
            </a:r>
            <a:r>
              <a:rPr lang="ar-SA" sz="2400" dirty="0" err="1" smtClean="0"/>
              <a:t>ماهي</a:t>
            </a:r>
            <a:r>
              <a:rPr lang="ar-SA" sz="2400" dirty="0" smtClean="0"/>
              <a:t> الكميات التي يحتاجها الانسان من المياه لاستخدامه اليومي وبالتالي تحديد متى يعتبر قد ارتكب خطا </a:t>
            </a:r>
            <a:r>
              <a:rPr lang="ar-SA" sz="2400" dirty="0" err="1" smtClean="0"/>
              <a:t>الهدر</a:t>
            </a:r>
            <a:r>
              <a:rPr lang="ar-SA" sz="2400" dirty="0" smtClean="0"/>
              <a:t>؟وكم </a:t>
            </a:r>
            <a:r>
              <a:rPr lang="ar-SA" sz="2400" dirty="0" smtClean="0"/>
              <a:t>هي كمية </a:t>
            </a:r>
            <a:r>
              <a:rPr lang="ar-SA" sz="2400" dirty="0" err="1" smtClean="0"/>
              <a:t>الهدر</a:t>
            </a:r>
            <a:r>
              <a:rPr lang="ar-SA" sz="2400" dirty="0" smtClean="0"/>
              <a:t> الصادرة من هذا الشخص او ذاك حتى يتحمل تعويض </a:t>
            </a:r>
            <a:r>
              <a:rPr lang="ar-SA" sz="2400" dirty="0" err="1" smtClean="0"/>
              <a:t>الضرر </a:t>
            </a:r>
            <a:r>
              <a:rPr lang="ar-SA" sz="2400" dirty="0" err="1" smtClean="0"/>
              <a:t>؟</a:t>
            </a:r>
            <a:endParaRPr lang="ar-IQ" sz="2400"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idx="4294967295"/>
          </p:nvPr>
        </p:nvSpPr>
        <p:spPr>
          <a:xfrm>
            <a:off x="2339752" y="2859782"/>
            <a:ext cx="49185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ar-IQ" sz="6000" dirty="0" smtClean="0"/>
              <a:t>النظرية الموضوعية </a:t>
            </a:r>
            <a:endParaRPr sz="6000" dirty="0"/>
          </a:p>
        </p:txBody>
      </p:sp>
      <p:sp>
        <p:nvSpPr>
          <p:cNvPr id="297" name="Shape 297"/>
          <p:cNvSpPr/>
          <p:nvPr/>
        </p:nvSpPr>
        <p:spPr>
          <a:xfrm>
            <a:off x="4810215" y="2408815"/>
            <a:ext cx="264679" cy="25272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 name="Shape 298"/>
          <p:cNvGrpSpPr/>
          <p:nvPr/>
        </p:nvGrpSpPr>
        <p:grpSpPr>
          <a:xfrm>
            <a:off x="4481637" y="989795"/>
            <a:ext cx="1133902" cy="1134217"/>
            <a:chOff x="6654650" y="3665275"/>
            <a:chExt cx="409100" cy="409125"/>
          </a:xfrm>
        </p:grpSpPr>
        <p:sp>
          <p:nvSpPr>
            <p:cNvPr id="299" name="Shape 29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301"/>
          <p:cNvGrpSpPr/>
          <p:nvPr/>
        </p:nvGrpSpPr>
        <p:grpSpPr>
          <a:xfrm rot="1056884">
            <a:off x="3388861" y="1881222"/>
            <a:ext cx="749149" cy="749220"/>
            <a:chOff x="570875" y="4322250"/>
            <a:chExt cx="443300" cy="443325"/>
          </a:xfrm>
        </p:grpSpPr>
        <p:sp>
          <p:nvSpPr>
            <p:cNvPr id="302" name="Shape 30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6" name="Shape 306"/>
          <p:cNvSpPr/>
          <p:nvPr/>
        </p:nvSpPr>
        <p:spPr>
          <a:xfrm rot="2466561">
            <a:off x="3473003" y="1209462"/>
            <a:ext cx="367718" cy="35111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rot="-1609299">
            <a:off x="4010781" y="1430395"/>
            <a:ext cx="264642" cy="25268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rot="2926312">
            <a:off x="5615348" y="1630572"/>
            <a:ext cx="198187" cy="18923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1609224">
            <a:off x="4790643" y="362885"/>
            <a:ext cx="178561" cy="17049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3" name="عنوان 2"/>
          <p:cNvSpPr>
            <a:spLocks noGrp="1"/>
          </p:cNvSpPr>
          <p:nvPr>
            <p:ph type="ctrTitle"/>
          </p:nvPr>
        </p:nvSpPr>
        <p:spPr>
          <a:xfrm>
            <a:off x="755576" y="1059582"/>
            <a:ext cx="7560840" cy="2376264"/>
          </a:xfrm>
        </p:spPr>
        <p:txBody>
          <a:bodyPr/>
          <a:lstStyle/>
          <a:p>
            <a:r>
              <a:rPr lang="ar-SA" sz="2800" dirty="0" smtClean="0"/>
              <a:t>ان </a:t>
            </a:r>
            <a:r>
              <a:rPr lang="ar-SA" sz="2800" dirty="0" smtClean="0"/>
              <a:t>من سبب بنشاطه الشخصي او باستخدامه اشياء معينة يلزم بتعويض الضرر الذي يصيب الغير بغض النظر عن وقوع خطا منه او عدم وقوعه </a:t>
            </a:r>
            <a:r>
              <a:rPr lang="ar-SA" sz="2800" dirty="0" smtClean="0"/>
              <a:t>فالشخص </a:t>
            </a:r>
            <a:r>
              <a:rPr lang="ar-SA" sz="2800" dirty="0" smtClean="0"/>
              <a:t>في كلا الحالتين يتحمل تبعة نشاطه</a:t>
            </a:r>
            <a:endParaRPr lang="ar-IQ" sz="2800" dirty="0"/>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4" name="عنوان 3"/>
          <p:cNvSpPr>
            <a:spLocks noGrp="1"/>
          </p:cNvSpPr>
          <p:nvPr>
            <p:ph type="ctrTitle"/>
          </p:nvPr>
        </p:nvSpPr>
        <p:spPr>
          <a:xfrm>
            <a:off x="251520" y="627534"/>
            <a:ext cx="8712968" cy="3528392"/>
          </a:xfrm>
        </p:spPr>
        <p:txBody>
          <a:bodyPr/>
          <a:lstStyle/>
          <a:p>
            <a:r>
              <a:rPr lang="ar-SA" sz="2400" dirty="0" smtClean="0"/>
              <a:t>التعويض عن الضرر في نطاق المسؤولية المدنية </a:t>
            </a:r>
            <a:r>
              <a:rPr lang="ar-SA" sz="2400" dirty="0" smtClean="0"/>
              <a:t>امر طبيعي </a:t>
            </a:r>
            <a:r>
              <a:rPr lang="ar-SA" sz="2400" dirty="0" smtClean="0"/>
              <a:t>لان كل تعد يؤدي الى اذية الغير يوجب التعويض عنه بمقدار الضرر الذي لحق </a:t>
            </a:r>
            <a:r>
              <a:rPr lang="ar-SA" sz="2400" dirty="0" err="1" smtClean="0"/>
              <a:t>بالاخري</a:t>
            </a:r>
            <a:r>
              <a:rPr lang="ar-IQ" sz="2400" dirty="0" smtClean="0"/>
              <a:t>ن  </a:t>
            </a:r>
            <a:r>
              <a:rPr lang="en-US" sz="2400" dirty="0" smtClean="0"/>
              <a:t/>
            </a:r>
            <a:br>
              <a:rPr lang="en-US" sz="2400" dirty="0" smtClean="0"/>
            </a:br>
            <a:r>
              <a:rPr lang="ar-SA" sz="2400" dirty="0" smtClean="0"/>
              <a:t>وهذا </a:t>
            </a:r>
            <a:r>
              <a:rPr lang="ar-SA" sz="2400" dirty="0" smtClean="0"/>
              <a:t>التعويض </a:t>
            </a:r>
            <a:r>
              <a:rPr lang="ar-SA" sz="2400" dirty="0" err="1" smtClean="0"/>
              <a:t>لايهدف</a:t>
            </a:r>
            <a:r>
              <a:rPr lang="ar-SA" sz="2400" dirty="0" smtClean="0"/>
              <a:t> الى معاقبة الفاعل </a:t>
            </a:r>
            <a:r>
              <a:rPr lang="ar-SA" sz="2400" dirty="0" err="1" smtClean="0"/>
              <a:t>وانما</a:t>
            </a:r>
            <a:r>
              <a:rPr lang="ar-SA" sz="2400" dirty="0" smtClean="0"/>
              <a:t> الى جبر الضرر </a:t>
            </a:r>
            <a:r>
              <a:rPr lang="ar-IQ" sz="2400" dirty="0" smtClean="0"/>
              <a:t/>
            </a:r>
            <a:br>
              <a:rPr lang="ar-IQ" sz="2400" dirty="0" smtClean="0"/>
            </a:br>
            <a:r>
              <a:rPr lang="ar-SA" sz="2400" dirty="0" smtClean="0"/>
              <a:t>والتعويض </a:t>
            </a:r>
            <a:r>
              <a:rPr lang="ar-SA" sz="2400" dirty="0" smtClean="0"/>
              <a:t>اما ان يكون عينيا ويتمثل </a:t>
            </a:r>
            <a:r>
              <a:rPr lang="ar-SA" sz="2400" dirty="0" err="1" smtClean="0"/>
              <a:t>باعادة</a:t>
            </a:r>
            <a:r>
              <a:rPr lang="ar-SA" sz="2400" dirty="0" smtClean="0"/>
              <a:t> الحال الى ما كانت عليه قبل وقوع الفعل الضار أي ان يزيل الضرر تماما </a:t>
            </a:r>
            <a:r>
              <a:rPr lang="ar-SA" sz="2400" dirty="0" err="1" smtClean="0"/>
              <a:t>وكانه</a:t>
            </a:r>
            <a:r>
              <a:rPr lang="ar-SA" sz="2400" dirty="0" smtClean="0"/>
              <a:t> لم يكن وهذا امر </a:t>
            </a:r>
            <a:r>
              <a:rPr lang="ar-SA" sz="2400" dirty="0" err="1" smtClean="0"/>
              <a:t>لايمكن</a:t>
            </a:r>
            <a:r>
              <a:rPr lang="ar-SA" sz="2400" dirty="0" smtClean="0"/>
              <a:t> تصوره في حالة هدر </a:t>
            </a:r>
            <a:r>
              <a:rPr lang="ar-SA" sz="2400" dirty="0" err="1" smtClean="0"/>
              <a:t>المياه </a:t>
            </a:r>
            <a:r>
              <a:rPr lang="ar-SA" sz="2400" dirty="0" smtClean="0"/>
              <a:t>, او قد يكون بمقابل من خلال دفع مبلغ من المال يهدف الى جبر الضرر الذي حصل يحكم </a:t>
            </a:r>
            <a:r>
              <a:rPr lang="ar-SA" sz="2400" dirty="0" err="1" smtClean="0"/>
              <a:t>به</a:t>
            </a:r>
            <a:r>
              <a:rPr lang="ar-SA" sz="2400" dirty="0" smtClean="0"/>
              <a:t> القاضي دفعة واحدة او على اقساط </a:t>
            </a:r>
            <a:r>
              <a:rPr lang="en-US" sz="2400" dirty="0" smtClean="0"/>
              <a:t/>
            </a:r>
            <a:br>
              <a:rPr lang="en-US" sz="2400" dirty="0" smtClean="0"/>
            </a:br>
            <a:endParaRPr lang="ar-IQ" sz="2400" dirty="0"/>
          </a:p>
        </p:txBody>
      </p:sp>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539552" y="339502"/>
            <a:ext cx="7992888" cy="3240360"/>
          </a:xfrm>
          <a:prstGeom prst="rect">
            <a:avLst/>
          </a:prstGeom>
        </p:spPr>
        <p:txBody>
          <a:bodyPr spcFirstLastPara="1" wrap="square" lIns="91425" tIns="91425" rIns="91425" bIns="91425" anchor="b" anchorCtr="0">
            <a:noAutofit/>
          </a:bodyPr>
          <a:lstStyle/>
          <a:p>
            <a:pPr rtl="1"/>
            <a:r>
              <a:rPr lang="ar-IQ" sz="1600" dirty="0" smtClean="0"/>
              <a:t>اذا ثبتت نية الاضرار بالبيئة من خلال سوء الاستعمال للمياه فيستطيع القاضي ان يكون اكثر تشددا مع صاحب المخالفة وهذا ما اكده نص </a:t>
            </a:r>
            <a:r>
              <a:rPr lang="ar-SA" sz="1600" dirty="0" smtClean="0"/>
              <a:t>المادة </a:t>
            </a:r>
            <a:r>
              <a:rPr lang="ar-SA" sz="1600" dirty="0" err="1" smtClean="0"/>
              <a:t>32من</a:t>
            </a:r>
            <a:r>
              <a:rPr lang="ar-IQ" sz="1600" dirty="0" smtClean="0"/>
              <a:t> </a:t>
            </a:r>
            <a:r>
              <a:rPr lang="ar-SA" sz="1600" dirty="0" smtClean="0"/>
              <a:t>قانون </a:t>
            </a:r>
            <a:r>
              <a:rPr lang="ar-SA" sz="1600" dirty="0" smtClean="0"/>
              <a:t>حماية البيئة العراقية والذي جاء فيه </a:t>
            </a:r>
            <a:r>
              <a:rPr lang="ar-IQ" sz="1600" dirty="0" smtClean="0"/>
              <a:t/>
            </a:r>
            <a:br>
              <a:rPr lang="ar-IQ" sz="1600" dirty="0" smtClean="0"/>
            </a:br>
            <a:r>
              <a:rPr lang="ar-SA" sz="1600" dirty="0" smtClean="0"/>
              <a:t>أولاً يُعد </a:t>
            </a:r>
            <a:r>
              <a:rPr lang="ar-SA" sz="1600" dirty="0" err="1" smtClean="0"/>
              <a:t>مسؤولاً</a:t>
            </a:r>
            <a:r>
              <a:rPr lang="ar-SA" sz="1600" dirty="0" smtClean="0"/>
              <a:t> كل من سبب بفعله الشخصي أو إهماله أو تقصيره أو بفعل من هم تحت رعايته أو رقابته أو سيطرته من الأشخاص أو الأتباع أو مخالفته القوانين والأنظمة والتعليمات ضررا بالبيئة ويلزم بالتعويض وإزالة الضرر خلال مدة مناسبة وإعادة الحال إلى ما كانت عليه قبل حدوث الضرر وذلك بوسائله الخاصة وضمن المدة المحددة من الوزارة وبالشروط الموضوعة منها</a:t>
            </a:r>
            <a:r>
              <a:rPr lang="en-US" sz="1600" dirty="0" smtClean="0"/>
              <a:t> .</a:t>
            </a:r>
            <a:br>
              <a:rPr lang="en-US" sz="1600" dirty="0" smtClean="0"/>
            </a:br>
            <a:r>
              <a:rPr lang="ar-SA" sz="1600" dirty="0" smtClean="0"/>
              <a:t>ثانياً </a:t>
            </a:r>
            <a:r>
              <a:rPr lang="ar-SA" sz="1600" dirty="0" smtClean="0"/>
              <a:t>في </a:t>
            </a:r>
            <a:r>
              <a:rPr lang="ar-SA" sz="1600" dirty="0" smtClean="0"/>
              <a:t>حالة إهماله أو تقصيره أو امتناعه عن القيام بما هو منصوص عليه في البند </a:t>
            </a:r>
            <a:r>
              <a:rPr lang="ar-IQ" sz="1600" dirty="0" err="1" smtClean="0"/>
              <a:t>–</a:t>
            </a:r>
            <a:r>
              <a:rPr lang="ar-SA" sz="1600" dirty="0" smtClean="0"/>
              <a:t>أولاً</a:t>
            </a:r>
            <a:r>
              <a:rPr lang="ar-IQ" sz="1600" dirty="0" smtClean="0"/>
              <a:t>-م</a:t>
            </a:r>
            <a:r>
              <a:rPr lang="ar-SA" sz="1600" dirty="0" smtClean="0"/>
              <a:t>ن </a:t>
            </a:r>
            <a:r>
              <a:rPr lang="ar-SA" sz="1600" dirty="0" smtClean="0"/>
              <a:t>هذه المادة فللوزارة بعد إخطاره اتخاذ التدابير والإجراءات الكفيلة بإزالة الضرر والعودة على المسبب بجميع ما تكبدته لهذا الغرض مضافا إليه النفقات </a:t>
            </a:r>
            <a:r>
              <a:rPr lang="ar-SA" sz="1600" dirty="0" smtClean="0"/>
              <a:t>الإدارية</a:t>
            </a:r>
            <a:r>
              <a:rPr lang="en-US" sz="1600" dirty="0" smtClean="0"/>
              <a:t/>
            </a:r>
            <a:br>
              <a:rPr lang="en-US" sz="1600" dirty="0" smtClean="0"/>
            </a:br>
            <a:r>
              <a:rPr lang="ar-SA" sz="1600" dirty="0" err="1" smtClean="0"/>
              <a:t>ثال</a:t>
            </a:r>
            <a:r>
              <a:rPr lang="ar-IQ" sz="1600" dirty="0" err="1" smtClean="0"/>
              <a:t>ثا</a:t>
            </a:r>
            <a:r>
              <a:rPr lang="ar-IQ" sz="1600" dirty="0" smtClean="0"/>
              <a:t> </a:t>
            </a:r>
            <a:r>
              <a:rPr lang="ar-SA" sz="1600" dirty="0" smtClean="0"/>
              <a:t>تُعد </a:t>
            </a:r>
            <a:r>
              <a:rPr lang="ar-SA" sz="1600" dirty="0" smtClean="0"/>
              <a:t>مسؤولية مسبب الأضرار الناجمة عن مخالفة أحكام البندين </a:t>
            </a:r>
            <a:r>
              <a:rPr lang="ar-SA" sz="1600" dirty="0" err="1" smtClean="0"/>
              <a:t>أولاًوثانياًمن</a:t>
            </a:r>
            <a:r>
              <a:rPr lang="ar-SA" sz="1600" dirty="0" smtClean="0"/>
              <a:t> </a:t>
            </a:r>
            <a:r>
              <a:rPr lang="ar-SA" sz="1600" dirty="0" smtClean="0"/>
              <a:t>هذه المادة </a:t>
            </a:r>
            <a:r>
              <a:rPr lang="ar-SA" sz="1600" dirty="0" smtClean="0"/>
              <a:t>مفترضة</a:t>
            </a:r>
            <a:r>
              <a:rPr lang="en-US" sz="1600" dirty="0" smtClean="0"/>
              <a:t/>
            </a:r>
            <a:br>
              <a:rPr lang="en-US" sz="1600" dirty="0" smtClean="0"/>
            </a:br>
            <a:endParaRPr sz="1600" dirty="0">
              <a:solidFill>
                <a:srgbClr val="6D9EEB"/>
              </a:solidFill>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3" name="عنوان 2"/>
          <p:cNvSpPr>
            <a:spLocks noGrp="1"/>
          </p:cNvSpPr>
          <p:nvPr>
            <p:ph type="ctrTitle"/>
          </p:nvPr>
        </p:nvSpPr>
        <p:spPr>
          <a:xfrm>
            <a:off x="755576" y="1059582"/>
            <a:ext cx="7560840" cy="2520280"/>
          </a:xfrm>
        </p:spPr>
        <p:txBody>
          <a:bodyPr/>
          <a:lstStyle/>
          <a:p>
            <a:r>
              <a:rPr lang="ar-SA" sz="2400" dirty="0" smtClean="0"/>
              <a:t>أعتبر القانون المسؤولية متحققة بمجرد وقوع الضرر سواء كان ذلك ناتجاً عن فعله الشخصي أو إهماله أو تقصيره أو بفعل من هم تحت رعايته أو رقابته أو سيطرته أو مخالفته للقوانين والأنظمة </a:t>
            </a:r>
            <a:r>
              <a:rPr lang="ar-SA" sz="2400" dirty="0" err="1" smtClean="0"/>
              <a:t>والتعليمات </a:t>
            </a:r>
            <a:r>
              <a:rPr lang="ar-SA" sz="2400" dirty="0" smtClean="0"/>
              <a:t>،وإلزامه بالتعويض وإزالة الضرر خلال مدة مناسبة وإعادة الحال الى ما كانت عليه قبل حدوث الضرر وذلك بوسائله الخاصة وضمن المدة المحددة وبالشروط الموضوعة من قبل وزارة </a:t>
            </a:r>
            <a:r>
              <a:rPr lang="ar-SA" sz="2400" dirty="0" smtClean="0"/>
              <a:t>البيئة</a:t>
            </a:r>
            <a:endParaRPr lang="ar-IQ" sz="2400" dirty="0"/>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4" name="عنوان 3"/>
          <p:cNvSpPr>
            <a:spLocks noGrp="1"/>
          </p:cNvSpPr>
          <p:nvPr>
            <p:ph type="ctrTitle"/>
          </p:nvPr>
        </p:nvSpPr>
        <p:spPr>
          <a:xfrm>
            <a:off x="539552" y="915566"/>
            <a:ext cx="7992888" cy="2880320"/>
          </a:xfrm>
        </p:spPr>
        <p:txBody>
          <a:bodyPr/>
          <a:lstStyle/>
          <a:p>
            <a:r>
              <a:rPr lang="ar-SA" sz="2400" dirty="0" smtClean="0"/>
              <a:t>وفي حالة الامتناع عن تنفيذ ذلك فأن للوزارة بعد أخطاره اتخاذ التدابير والإجراءات الكفيلة بإزالة الضرر والرجوع على المسبب بجميع </a:t>
            </a:r>
            <a:r>
              <a:rPr lang="ar-SA" sz="2400" dirty="0" err="1" smtClean="0"/>
              <a:t>ماتكبدته</a:t>
            </a:r>
            <a:r>
              <a:rPr lang="ar-SA" sz="2400" dirty="0" smtClean="0"/>
              <a:t> لهذا الغرض مضافاً إليه النفقات الإدارية على أن يؤخذ بنظر الاعتبار عند تقدير التعويض تأثير </a:t>
            </a:r>
            <a:r>
              <a:rPr lang="ar-SA" sz="2400" dirty="0" err="1" smtClean="0"/>
              <a:t>الهدر</a:t>
            </a:r>
            <a:r>
              <a:rPr lang="ar-SA" sz="2400" dirty="0" smtClean="0"/>
              <a:t> على البيئة المائية آنياً ومستقبلياً، وإيداع مبلغ التعويض عن الأضرار في صندوق حماية البيئة المؤسس بموجب المادة </a:t>
            </a:r>
            <a:r>
              <a:rPr lang="ar-SA" sz="2400" dirty="0" err="1" smtClean="0"/>
              <a:t>26من</a:t>
            </a:r>
            <a:r>
              <a:rPr lang="ar-SA" sz="2400" dirty="0" smtClean="0"/>
              <a:t> القانون</a:t>
            </a:r>
            <a:r>
              <a:rPr lang="en-US" sz="2400" dirty="0" smtClean="0"/>
              <a:t/>
            </a:r>
            <a:br>
              <a:rPr lang="en-US" sz="2400" dirty="0" smtClean="0"/>
            </a:br>
            <a:endParaRPr lang="ar-IQ" sz="2400"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idx="4294967295"/>
          </p:nvPr>
        </p:nvSpPr>
        <p:spPr>
          <a:xfrm>
            <a:off x="2339752" y="2859782"/>
            <a:ext cx="49185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ar-IQ" sz="6000" dirty="0" smtClean="0"/>
              <a:t>الخاتمة</a:t>
            </a:r>
            <a:endParaRPr sz="6000" dirty="0"/>
          </a:p>
        </p:txBody>
      </p:sp>
      <p:sp>
        <p:nvSpPr>
          <p:cNvPr id="297" name="Shape 297"/>
          <p:cNvSpPr/>
          <p:nvPr/>
        </p:nvSpPr>
        <p:spPr>
          <a:xfrm>
            <a:off x="4810215" y="2408815"/>
            <a:ext cx="264679" cy="25272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 name="Shape 298"/>
          <p:cNvGrpSpPr/>
          <p:nvPr/>
        </p:nvGrpSpPr>
        <p:grpSpPr>
          <a:xfrm>
            <a:off x="4481637" y="989795"/>
            <a:ext cx="1133902" cy="1134217"/>
            <a:chOff x="6654650" y="3665275"/>
            <a:chExt cx="409100" cy="409125"/>
          </a:xfrm>
        </p:grpSpPr>
        <p:sp>
          <p:nvSpPr>
            <p:cNvPr id="299" name="Shape 29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301"/>
          <p:cNvGrpSpPr/>
          <p:nvPr/>
        </p:nvGrpSpPr>
        <p:grpSpPr>
          <a:xfrm rot="1056884">
            <a:off x="3388861" y="1881222"/>
            <a:ext cx="749149" cy="749220"/>
            <a:chOff x="570875" y="4322250"/>
            <a:chExt cx="443300" cy="443325"/>
          </a:xfrm>
        </p:grpSpPr>
        <p:sp>
          <p:nvSpPr>
            <p:cNvPr id="302" name="Shape 30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6" name="Shape 306"/>
          <p:cNvSpPr/>
          <p:nvPr/>
        </p:nvSpPr>
        <p:spPr>
          <a:xfrm rot="2466561">
            <a:off x="3473003" y="1209462"/>
            <a:ext cx="367718" cy="35111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rot="-1609299">
            <a:off x="4010781" y="1430395"/>
            <a:ext cx="264642" cy="25268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rot="2926312">
            <a:off x="5615348" y="1630572"/>
            <a:ext cx="198187" cy="18923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1609224">
            <a:off x="4790643" y="362885"/>
            <a:ext cx="178561" cy="17049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عنصر نائب للنص 2"/>
          <p:cNvSpPr>
            <a:spLocks noGrp="1"/>
          </p:cNvSpPr>
          <p:nvPr>
            <p:ph type="body" idx="1"/>
          </p:nvPr>
        </p:nvSpPr>
        <p:spPr>
          <a:xfrm>
            <a:off x="1187624" y="1275606"/>
            <a:ext cx="6840760" cy="2736304"/>
          </a:xfrm>
        </p:spPr>
        <p:txBody>
          <a:bodyPr/>
          <a:lstStyle/>
          <a:p>
            <a:r>
              <a:rPr lang="ar-IQ" sz="2400" dirty="0" smtClean="0"/>
              <a:t>المشرع العراقي لم يحدد معايير صريحة تنظم كمية المياه او حدودها من حيث الاستخدام من قبل الافراد </a:t>
            </a:r>
            <a:r>
              <a:rPr lang="ar-IQ" sz="2400" dirty="0" smtClean="0"/>
              <a:t>فضلا </a:t>
            </a:r>
            <a:r>
              <a:rPr lang="ar-IQ" sz="2400" dirty="0" smtClean="0"/>
              <a:t>عن عدم وجود قواعد قانونية صريحة يمكن تطبيقها بصورة جبرية في حالة </a:t>
            </a:r>
            <a:r>
              <a:rPr lang="ar-IQ" sz="2400" dirty="0" err="1" smtClean="0"/>
              <a:t>الهدر</a:t>
            </a:r>
            <a:r>
              <a:rPr lang="ar-IQ" sz="2400" dirty="0" smtClean="0"/>
              <a:t> بحيث اصبحت التحذيرات الاخلاقية هي الضمانة الرئيسية لمنع </a:t>
            </a:r>
            <a:r>
              <a:rPr lang="ar-IQ" sz="2400" dirty="0" err="1" smtClean="0"/>
              <a:t>الهدر</a:t>
            </a:r>
            <a:r>
              <a:rPr lang="ar-IQ" sz="2400" dirty="0" smtClean="0"/>
              <a:t> في المياه  </a:t>
            </a:r>
            <a:endParaRPr lang="en-US" sz="2400" dirty="0" smtClean="0"/>
          </a:p>
          <a:p>
            <a:endParaRPr lang="ar-IQ" sz="2400"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1115616" y="1131590"/>
            <a:ext cx="6768752" cy="2808312"/>
          </a:xfrm>
          <a:prstGeom prst="rect">
            <a:avLst/>
          </a:prstGeom>
        </p:spPr>
        <p:txBody>
          <a:bodyPr spcFirstLastPara="1" wrap="square" lIns="91425" tIns="91425" rIns="91425" bIns="91425" anchor="ctr" anchorCtr="0">
            <a:noAutofit/>
          </a:bodyPr>
          <a:lstStyle/>
          <a:p>
            <a:pPr marL="0" lvl="0" indent="0">
              <a:buNone/>
            </a:pPr>
            <a:r>
              <a:rPr lang="ar-IQ" dirty="0" smtClean="0"/>
              <a:t>تعد </a:t>
            </a:r>
            <a:r>
              <a:rPr lang="ar-IQ" dirty="0" smtClean="0"/>
              <a:t>المياه سببا مهما في حياة الانسان بل هي من اهم الموارد التي تقوم عليها حياة الناس فلا غنى </a:t>
            </a:r>
            <a:r>
              <a:rPr lang="ar-IQ" dirty="0" err="1" smtClean="0"/>
              <a:t>لاحد</a:t>
            </a:r>
            <a:r>
              <a:rPr lang="ar-IQ" dirty="0" smtClean="0"/>
              <a:t> عنها </a:t>
            </a:r>
          </a:p>
          <a:p>
            <a:pPr marL="0" lvl="0" indent="0">
              <a:buNone/>
            </a:pPr>
            <a:r>
              <a:rPr lang="ar-IQ" dirty="0" smtClean="0"/>
              <a:t>وهذا </a:t>
            </a:r>
            <a:r>
              <a:rPr lang="ar-IQ" dirty="0" smtClean="0"/>
              <a:t>ما اكده جل وعلا في محكم كتابه الكريم بقوله جل من </a:t>
            </a:r>
            <a:r>
              <a:rPr lang="ar-IQ" dirty="0" smtClean="0"/>
              <a:t>قائل وجعلنا </a:t>
            </a:r>
            <a:r>
              <a:rPr lang="ar-IQ" dirty="0" smtClean="0"/>
              <a:t>من الماء كل شيء </a:t>
            </a:r>
            <a:r>
              <a:rPr lang="ar-IQ" dirty="0" err="1" smtClean="0"/>
              <a:t>حي  -الانبياء </a:t>
            </a:r>
            <a:r>
              <a:rPr lang="ar-IQ" dirty="0" smtClean="0"/>
              <a:t>-الاية 30</a:t>
            </a:r>
            <a:endParaRPr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5"/>
        <p:cNvGrpSpPr/>
        <p:nvPr/>
      </p:nvGrpSpPr>
      <p:grpSpPr>
        <a:xfrm>
          <a:off x="0" y="0"/>
          <a:ext cx="0" cy="0"/>
          <a:chOff x="0" y="0"/>
          <a:chExt cx="0" cy="0"/>
        </a:xfrm>
      </p:grpSpPr>
      <p:sp>
        <p:nvSpPr>
          <p:cNvPr id="3" name="مستطيل 2"/>
          <p:cNvSpPr/>
          <p:nvPr/>
        </p:nvSpPr>
        <p:spPr>
          <a:xfrm>
            <a:off x="2339752" y="411510"/>
            <a:ext cx="5688632" cy="1569660"/>
          </a:xfrm>
          <a:prstGeom prst="rect">
            <a:avLst/>
          </a:prstGeom>
        </p:spPr>
        <p:txBody>
          <a:bodyPr wrap="square">
            <a:spAutoFit/>
          </a:bodyPr>
          <a:lstStyle/>
          <a:p>
            <a:pPr algn="r"/>
            <a:r>
              <a:rPr lang="ar-SA" sz="2400" dirty="0" smtClean="0">
                <a:solidFill>
                  <a:schemeClr val="bg1"/>
                </a:solidFill>
              </a:rPr>
              <a:t>نظرية التعسف في استعمال الحق تمثل مجالا حيويا لمواجهة مشكلة </a:t>
            </a:r>
            <a:r>
              <a:rPr lang="ar-SA" sz="2400" dirty="0" err="1" smtClean="0">
                <a:solidFill>
                  <a:schemeClr val="bg1"/>
                </a:solidFill>
              </a:rPr>
              <a:t>الهدر</a:t>
            </a:r>
            <a:r>
              <a:rPr lang="ar-SA" sz="2400" dirty="0" smtClean="0">
                <a:solidFill>
                  <a:schemeClr val="bg1"/>
                </a:solidFill>
              </a:rPr>
              <a:t> في المياه باعتبارها من الاضرار التي تؤثر في </a:t>
            </a:r>
            <a:r>
              <a:rPr lang="ar-SA" sz="2400" dirty="0" err="1" smtClean="0">
                <a:solidFill>
                  <a:schemeClr val="bg1"/>
                </a:solidFill>
              </a:rPr>
              <a:t>البيئة </a:t>
            </a:r>
            <a:r>
              <a:rPr lang="ar-SA" sz="2400" dirty="0" smtClean="0">
                <a:solidFill>
                  <a:schemeClr val="bg1"/>
                </a:solidFill>
              </a:rPr>
              <a:t>, فهذه النظرية تضمن تعويض المضرور دون ان تحمله عبء اثبات </a:t>
            </a:r>
            <a:r>
              <a:rPr lang="ar-SA" sz="2400" dirty="0" err="1" smtClean="0">
                <a:solidFill>
                  <a:schemeClr val="bg1"/>
                </a:solidFill>
              </a:rPr>
              <a:t>الخطا</a:t>
            </a:r>
            <a:endParaRPr lang="ar-IQ" sz="24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5"/>
        <p:cNvGrpSpPr/>
        <p:nvPr/>
      </p:nvGrpSpPr>
      <p:grpSpPr>
        <a:xfrm>
          <a:off x="0" y="0"/>
          <a:ext cx="0" cy="0"/>
          <a:chOff x="0" y="0"/>
          <a:chExt cx="0" cy="0"/>
        </a:xfrm>
      </p:grpSpPr>
      <p:sp>
        <p:nvSpPr>
          <p:cNvPr id="3" name="مستطيل 2"/>
          <p:cNvSpPr/>
          <p:nvPr/>
        </p:nvSpPr>
        <p:spPr>
          <a:xfrm>
            <a:off x="1403648" y="699542"/>
            <a:ext cx="6408712" cy="1200329"/>
          </a:xfrm>
          <a:prstGeom prst="rect">
            <a:avLst/>
          </a:prstGeom>
        </p:spPr>
        <p:txBody>
          <a:bodyPr wrap="square">
            <a:spAutoFit/>
          </a:bodyPr>
          <a:lstStyle/>
          <a:p>
            <a:pPr algn="ctr" rtl="1"/>
            <a:r>
              <a:rPr lang="ar-SA" sz="2400" dirty="0" smtClean="0">
                <a:solidFill>
                  <a:schemeClr val="bg1"/>
                </a:solidFill>
              </a:rPr>
              <a:t>ان </a:t>
            </a:r>
            <a:r>
              <a:rPr lang="ar-SA" sz="2400" dirty="0" err="1" smtClean="0">
                <a:solidFill>
                  <a:schemeClr val="bg1"/>
                </a:solidFill>
              </a:rPr>
              <a:t>تاسيس</a:t>
            </a:r>
            <a:r>
              <a:rPr lang="ar-SA" sz="2400" dirty="0" smtClean="0">
                <a:solidFill>
                  <a:schemeClr val="bg1"/>
                </a:solidFill>
              </a:rPr>
              <a:t> المسؤولية المدنية على النظرية الموضوعية للمطالبة بالتعويض عما ينتج من ضرر نتيجة الاسراف في استعمال المياه يعد امرا اساسيا في وقتنا الحاضر لعدم اشتراط  اثبات </a:t>
            </a:r>
            <a:r>
              <a:rPr lang="ar-SA" sz="2400" dirty="0" err="1" smtClean="0">
                <a:solidFill>
                  <a:schemeClr val="bg1"/>
                </a:solidFill>
              </a:rPr>
              <a:t>الخطا</a:t>
            </a:r>
            <a:r>
              <a:rPr lang="ar-SA" sz="2400" dirty="0" smtClean="0">
                <a:solidFill>
                  <a:schemeClr val="bg1"/>
                </a:solidFill>
              </a:rPr>
              <a:t> </a:t>
            </a:r>
            <a:r>
              <a:rPr lang="ar-SA" sz="2400" dirty="0" err="1" smtClean="0">
                <a:solidFill>
                  <a:schemeClr val="bg1"/>
                </a:solidFill>
              </a:rPr>
              <a:t>.</a:t>
            </a:r>
            <a:endParaRPr lang="en-US" sz="2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ar-IQ" sz="3600" dirty="0" smtClean="0"/>
              <a:t>المقترحات</a:t>
            </a:r>
            <a:endParaRPr sz="3600" dirty="0"/>
          </a:p>
        </p:txBody>
      </p:sp>
      <p:sp>
        <p:nvSpPr>
          <p:cNvPr id="322" name="Shape 322"/>
          <p:cNvSpPr txBox="1">
            <a:spLocks noGrp="1"/>
          </p:cNvSpPr>
          <p:nvPr>
            <p:ph type="body" idx="1"/>
          </p:nvPr>
        </p:nvSpPr>
        <p:spPr>
          <a:xfrm>
            <a:off x="395536" y="1491630"/>
            <a:ext cx="2410200" cy="3084000"/>
          </a:xfrm>
          <a:prstGeom prst="rect">
            <a:avLst/>
          </a:prstGeom>
        </p:spPr>
        <p:txBody>
          <a:bodyPr spcFirstLastPara="1" wrap="square" lIns="91425" tIns="91425" rIns="91425" bIns="91425" anchor="t" anchorCtr="0">
            <a:noAutofit/>
          </a:bodyPr>
          <a:lstStyle/>
          <a:p>
            <a:pPr marL="0" lvl="0" indent="0" algn="r">
              <a:buNone/>
            </a:pPr>
            <a:r>
              <a:rPr lang="ar-SA" sz="2400" dirty="0" smtClean="0"/>
              <a:t>تعديل قانون حماية وتحسين البيئة </a:t>
            </a:r>
            <a:r>
              <a:rPr lang="ar-SA" sz="2400" dirty="0" err="1" smtClean="0"/>
              <a:t>باضافة</a:t>
            </a:r>
            <a:r>
              <a:rPr lang="ar-SA" sz="2400" dirty="0" smtClean="0"/>
              <a:t> نص قانوني يحدد </a:t>
            </a:r>
            <a:r>
              <a:rPr lang="ar-SA" sz="2400" dirty="0" err="1" smtClean="0"/>
              <a:t>الهدر</a:t>
            </a:r>
            <a:r>
              <a:rPr lang="ar-SA" sz="2400" dirty="0" smtClean="0"/>
              <a:t> باعتباره ضررا بيئيا يوجب </a:t>
            </a:r>
            <a:r>
              <a:rPr lang="ar-SA" sz="2400" dirty="0" smtClean="0"/>
              <a:t>التعويض</a:t>
            </a:r>
            <a:endParaRPr lang="en-US" sz="2400" dirty="0" smtClean="0"/>
          </a:p>
          <a:p>
            <a:pPr marL="0" lvl="0" indent="0" algn="r">
              <a:buNone/>
            </a:pPr>
            <a:endParaRPr sz="2400" dirty="0"/>
          </a:p>
        </p:txBody>
      </p:sp>
      <p:sp>
        <p:nvSpPr>
          <p:cNvPr id="323" name="Shape 323"/>
          <p:cNvSpPr txBox="1">
            <a:spLocks noGrp="1"/>
          </p:cNvSpPr>
          <p:nvPr>
            <p:ph type="body" idx="2"/>
          </p:nvPr>
        </p:nvSpPr>
        <p:spPr>
          <a:xfrm>
            <a:off x="3131840" y="1520974"/>
            <a:ext cx="2613246" cy="3355031"/>
          </a:xfrm>
          <a:prstGeom prst="rect">
            <a:avLst/>
          </a:prstGeom>
        </p:spPr>
        <p:txBody>
          <a:bodyPr spcFirstLastPara="1" wrap="square" lIns="91425" tIns="91425" rIns="91425" bIns="91425" anchor="t" anchorCtr="0">
            <a:noAutofit/>
          </a:bodyPr>
          <a:lstStyle/>
          <a:p>
            <a:pPr marL="0" lvl="0" indent="0" algn="r">
              <a:buNone/>
            </a:pPr>
            <a:r>
              <a:rPr lang="en" sz="1800" dirty="0" smtClean="0"/>
              <a:t>.</a:t>
            </a:r>
            <a:r>
              <a:rPr lang="ar-IQ" sz="1800" dirty="0" smtClean="0"/>
              <a:t> تقرير المسؤولية المدنية عن </a:t>
            </a:r>
            <a:r>
              <a:rPr lang="ar-IQ" sz="1800" dirty="0" err="1" smtClean="0"/>
              <a:t>الهدر</a:t>
            </a:r>
            <a:r>
              <a:rPr lang="ar-IQ" sz="1800" dirty="0" smtClean="0"/>
              <a:t> في </a:t>
            </a:r>
            <a:r>
              <a:rPr lang="ar-IQ" sz="1800" dirty="0" smtClean="0"/>
              <a:t>المياه </a:t>
            </a:r>
            <a:r>
              <a:rPr lang="ar-IQ" sz="1800" dirty="0" smtClean="0"/>
              <a:t>ومحاسبة المسرف </a:t>
            </a:r>
            <a:r>
              <a:rPr lang="ar-IQ" sz="1800" dirty="0" smtClean="0"/>
              <a:t>والمبذر من خلال </a:t>
            </a:r>
          </a:p>
          <a:p>
            <a:pPr marL="0" lvl="0" indent="0" algn="r">
              <a:buNone/>
            </a:pPr>
            <a:r>
              <a:rPr lang="ar-SA" sz="1800" dirty="0" smtClean="0"/>
              <a:t>وضع عدادات المياه في المنازل والمعامل والشركات ومراقباتها لتحديد مقدار </a:t>
            </a:r>
            <a:r>
              <a:rPr lang="ar-SA" sz="1800" dirty="0" err="1" smtClean="0"/>
              <a:t>الهدر</a:t>
            </a:r>
            <a:r>
              <a:rPr lang="ar-SA" sz="1800" dirty="0" smtClean="0"/>
              <a:t> , ومن ثم فرض غرامات او تنفيذ العقوبات المحددة في قانون حماية وتحسين البيئة او القانون المدني استنادا الى القواعد العامة في المسؤولية المدنية </a:t>
            </a:r>
            <a:endParaRPr sz="1800" dirty="0"/>
          </a:p>
        </p:txBody>
      </p:sp>
      <p:sp>
        <p:nvSpPr>
          <p:cNvPr id="324" name="Shape 324"/>
          <p:cNvSpPr txBox="1">
            <a:spLocks noGrp="1"/>
          </p:cNvSpPr>
          <p:nvPr>
            <p:ph type="body" idx="3"/>
          </p:nvPr>
        </p:nvSpPr>
        <p:spPr>
          <a:xfrm>
            <a:off x="5868447" y="1520975"/>
            <a:ext cx="2410200" cy="3084000"/>
          </a:xfrm>
          <a:prstGeom prst="rect">
            <a:avLst/>
          </a:prstGeom>
        </p:spPr>
        <p:txBody>
          <a:bodyPr spcFirstLastPara="1" wrap="square" lIns="91425" tIns="91425" rIns="91425" bIns="91425" anchor="t" anchorCtr="0">
            <a:noAutofit/>
          </a:bodyPr>
          <a:lstStyle/>
          <a:p>
            <a:pPr marL="0" lvl="0" indent="0" algn="r">
              <a:buNone/>
            </a:pPr>
            <a:r>
              <a:rPr lang="ar-IQ" sz="2400" dirty="0" smtClean="0"/>
              <a:t>وضع خطة متكاملة </a:t>
            </a:r>
            <a:r>
              <a:rPr lang="ar-IQ" sz="2400" dirty="0" err="1" smtClean="0"/>
              <a:t>لادارة</a:t>
            </a:r>
            <a:r>
              <a:rPr lang="ar-IQ" sz="2400" dirty="0" smtClean="0"/>
              <a:t> وترشيد استهلاك المياه تعتمد على التوعية والتثقيف بخطورة الوضع المائي على الفرد والمجتمع وتنميته</a:t>
            </a:r>
            <a:endParaRPr sz="2400"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ctrTitle" idx="4294967295"/>
          </p:nvPr>
        </p:nvSpPr>
        <p:spPr>
          <a:xfrm>
            <a:off x="1642300" y="2693625"/>
            <a:ext cx="5859300" cy="599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a:solidFill>
                  <a:srgbClr val="6D9EEB"/>
                </a:solidFill>
              </a:rPr>
              <a:t>Thanks!</a:t>
            </a:r>
            <a:endParaRPr sz="6000">
              <a:solidFill>
                <a:srgbClr val="6D9EEB"/>
              </a:solidFill>
            </a:endParaRPr>
          </a:p>
        </p:txBody>
      </p:sp>
      <p:sp>
        <p:nvSpPr>
          <p:cNvPr id="443" name="Shape 443"/>
          <p:cNvSpPr txBox="1"/>
          <p:nvPr/>
        </p:nvSpPr>
        <p:spPr>
          <a:xfrm>
            <a:off x="3851700" y="11612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600" dirty="0">
                <a:solidFill>
                  <a:srgbClr val="FF9900"/>
                </a:solidFill>
              </a:rPr>
              <a:t>👍</a:t>
            </a:r>
            <a:endParaRPr sz="9600" dirty="0">
              <a:solidFill>
                <a:srgbClr val="FF9900"/>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Shape 330"/>
          <p:cNvSpPr txBox="1">
            <a:spLocks noGrp="1"/>
          </p:cNvSpPr>
          <p:nvPr>
            <p:ph type="body" idx="1"/>
          </p:nvPr>
        </p:nvSpPr>
        <p:spPr>
          <a:xfrm>
            <a:off x="1259632" y="3607474"/>
            <a:ext cx="6552728" cy="1268531"/>
          </a:xfrm>
          <a:prstGeom prst="rect">
            <a:avLst/>
          </a:prstGeom>
        </p:spPr>
        <p:txBody>
          <a:bodyPr spcFirstLastPara="1" wrap="square" lIns="91425" tIns="91425" rIns="91425" bIns="91425" anchor="t" anchorCtr="0">
            <a:noAutofit/>
          </a:bodyPr>
          <a:lstStyle/>
          <a:p>
            <a:pPr marL="0" lvl="0" indent="0" algn="ctr">
              <a:buNone/>
            </a:pPr>
            <a:r>
              <a:rPr lang="ar-SA" sz="1800" dirty="0" smtClean="0"/>
              <a:t>ولا يوجد شك في أهمية التنظيم القانوني لأي مجال من مجالات الحياة، والحفاظ على الموارد المائية من </a:t>
            </a:r>
            <a:r>
              <a:rPr lang="ar-SA" sz="1800" dirty="0" err="1" smtClean="0"/>
              <a:t>الهدر</a:t>
            </a:r>
            <a:r>
              <a:rPr lang="ar-SA" sz="1800" dirty="0" smtClean="0"/>
              <a:t> واحدة من تلك المجالات التي لها تماس مباشر ليس مع حياة الإنسان فحسب وإنما مع حياة النبات والحيوان على حد سواء </a:t>
            </a:r>
            <a:endParaRPr sz="1800" dirty="0"/>
          </a:p>
        </p:txBody>
      </p:sp>
      <p:pic>
        <p:nvPicPr>
          <p:cNvPr id="331" name="Shape 331"/>
          <p:cNvPicPr preferRelativeResize="0"/>
          <p:nvPr/>
        </p:nvPicPr>
        <p:blipFill>
          <a:blip r:embed="rId3">
            <a:alphaModFix/>
          </a:blip>
          <a:stretch>
            <a:fillRect/>
          </a:stretch>
        </p:blipFill>
        <p:spPr>
          <a:xfrm>
            <a:off x="3189150" y="906156"/>
            <a:ext cx="2765700" cy="2765700"/>
          </a:xfrm>
          <a:prstGeom prst="ellipse">
            <a:avLst/>
          </a:prstGeom>
          <a:noFill/>
          <a:ln>
            <a:noFill/>
          </a:ln>
        </p:spPr>
      </p:pic>
      <p:sp>
        <p:nvSpPr>
          <p:cNvPr id="5" name="عنوان 4"/>
          <p:cNvSpPr>
            <a:spLocks noGrp="1"/>
          </p:cNvSpPr>
          <p:nvPr>
            <p:ph type="title"/>
          </p:nvPr>
        </p:nvSpPr>
        <p:spPr/>
        <p:txBody>
          <a:bodyPr/>
          <a:lstStyle/>
          <a:p>
            <a:r>
              <a:rPr lang="ar-IQ" sz="2400" dirty="0" smtClean="0"/>
              <a:t>اهمية التنظيم القانوني لمشكلة </a:t>
            </a:r>
            <a:r>
              <a:rPr lang="ar-IQ" sz="2400" dirty="0" err="1" smtClean="0"/>
              <a:t>الهدر</a:t>
            </a:r>
            <a:r>
              <a:rPr lang="ar-IQ" sz="2400" dirty="0" smtClean="0"/>
              <a:t> في المياه</a:t>
            </a:r>
            <a:endParaRPr lang="ar-IQ" sz="24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051720" y="0"/>
            <a:ext cx="5048100" cy="1147800"/>
          </a:xfrm>
          <a:prstGeom prst="rect">
            <a:avLst/>
          </a:prstGeom>
        </p:spPr>
        <p:txBody>
          <a:bodyPr spcFirstLastPara="1" wrap="square" lIns="91425" tIns="91425" rIns="91425" bIns="91425" anchor="ctr" anchorCtr="0">
            <a:noAutofit/>
          </a:bodyPr>
          <a:lstStyle/>
          <a:p>
            <a:pPr lvl="0"/>
            <a:r>
              <a:rPr lang="ar-IQ" sz="2400" dirty="0" smtClean="0"/>
              <a:t>اسباب انتشار </a:t>
            </a:r>
            <a:r>
              <a:rPr lang="ar-IQ" sz="2400" dirty="0" smtClean="0"/>
              <a:t>ظاهرة </a:t>
            </a:r>
            <a:r>
              <a:rPr lang="ar-IQ" sz="2400" dirty="0" smtClean="0"/>
              <a:t>الاسراف </a:t>
            </a:r>
            <a:r>
              <a:rPr lang="ar-IQ" sz="2400" dirty="0" smtClean="0"/>
              <a:t>والتبذير</a:t>
            </a:r>
            <a:endParaRPr sz="2400" dirty="0"/>
          </a:p>
        </p:txBody>
      </p:sp>
      <p:sp>
        <p:nvSpPr>
          <p:cNvPr id="290" name="Shape 290"/>
          <p:cNvSpPr txBox="1">
            <a:spLocks noGrp="1"/>
          </p:cNvSpPr>
          <p:nvPr>
            <p:ph type="body" idx="1"/>
          </p:nvPr>
        </p:nvSpPr>
        <p:spPr>
          <a:xfrm>
            <a:off x="827584" y="1275606"/>
            <a:ext cx="7272808" cy="3337294"/>
          </a:xfrm>
          <a:prstGeom prst="rect">
            <a:avLst/>
          </a:prstGeom>
        </p:spPr>
        <p:txBody>
          <a:bodyPr spcFirstLastPara="1" wrap="square" lIns="91425" tIns="91425" rIns="91425" bIns="91425" anchor="t" anchorCtr="0">
            <a:noAutofit/>
          </a:bodyPr>
          <a:lstStyle/>
          <a:p>
            <a:pPr marL="457200" lvl="0" indent="-355600" algn="l" rtl="1">
              <a:spcBef>
                <a:spcPts val="0"/>
              </a:spcBef>
              <a:spcAft>
                <a:spcPts val="0"/>
              </a:spcAft>
              <a:buSzPts val="2000"/>
              <a:buFont typeface="Wingdings" pitchFamily="2" charset="2"/>
              <a:buChar char="Ø"/>
            </a:pPr>
            <a:endParaRPr lang="ar-IQ" sz="2400" dirty="0" smtClean="0"/>
          </a:p>
          <a:p>
            <a:pPr lvl="0" algn="r" rtl="1">
              <a:spcBef>
                <a:spcPts val="0"/>
              </a:spcBef>
              <a:buFont typeface="Wingdings" pitchFamily="2" charset="2"/>
              <a:buChar char="Ø"/>
            </a:pPr>
            <a:r>
              <a:rPr lang="ar-IQ" sz="2400" dirty="0" smtClean="0"/>
              <a:t>انتشار وسائل الراحة والترف في المجتمع المترتبة على التطور التقني والتكنولوجي </a:t>
            </a:r>
            <a:endParaRPr lang="ar-IQ" sz="2400" dirty="0" smtClean="0"/>
          </a:p>
          <a:p>
            <a:pPr lvl="0" algn="r" rtl="1">
              <a:spcBef>
                <a:spcPts val="0"/>
              </a:spcBef>
              <a:buFont typeface="Wingdings" pitchFamily="2" charset="2"/>
              <a:buChar char="Ø"/>
            </a:pPr>
            <a:r>
              <a:rPr lang="ar-IQ" sz="2400" dirty="0" smtClean="0"/>
              <a:t>غياب الوعي المائي و</a:t>
            </a:r>
            <a:r>
              <a:rPr lang="ar-IQ" sz="2400" dirty="0" smtClean="0"/>
              <a:t>عدم </a:t>
            </a:r>
            <a:r>
              <a:rPr lang="ar-IQ" sz="2400" dirty="0" smtClean="0"/>
              <a:t>ادراك الافراد بان المشكلة المائية تعد من اهم المشاكل البيئية في وقتنا الحاضر سواء من حيث الحجم </a:t>
            </a:r>
            <a:r>
              <a:rPr lang="ar-IQ" sz="2400" dirty="0" err="1" smtClean="0"/>
              <a:t>اوالاسباب</a:t>
            </a:r>
            <a:r>
              <a:rPr lang="ar-IQ" sz="2400" dirty="0" smtClean="0"/>
              <a:t> </a:t>
            </a:r>
            <a:r>
              <a:rPr lang="ar-IQ" sz="2400" dirty="0" err="1" smtClean="0"/>
              <a:t>اوالابعاد</a:t>
            </a:r>
            <a:r>
              <a:rPr lang="ar-IQ" sz="2400" dirty="0" smtClean="0"/>
              <a:t> </a:t>
            </a:r>
            <a:r>
              <a:rPr lang="ar-IQ" sz="2400" dirty="0" err="1" smtClean="0"/>
              <a:t>اوكيفية</a:t>
            </a:r>
            <a:r>
              <a:rPr lang="ar-IQ" sz="2400" dirty="0" smtClean="0"/>
              <a:t> المواجهة نتيجة </a:t>
            </a:r>
            <a:r>
              <a:rPr lang="ar-IQ" sz="2400" dirty="0" err="1" smtClean="0"/>
              <a:t>تاثير</a:t>
            </a:r>
            <a:r>
              <a:rPr lang="ar-IQ" sz="2400" dirty="0" smtClean="0"/>
              <a:t> الانسان فيها </a:t>
            </a:r>
            <a:r>
              <a:rPr lang="ar-IQ" sz="2400" dirty="0" err="1" smtClean="0"/>
              <a:t>وتاثره</a:t>
            </a:r>
            <a:r>
              <a:rPr lang="ar-IQ" sz="2400" dirty="0" smtClean="0"/>
              <a:t> بها </a:t>
            </a:r>
            <a:endParaRPr lang="ar-IQ" sz="2400" dirty="0" smtClean="0"/>
          </a:p>
          <a:p>
            <a:pPr lvl="0" algn="r" rtl="1">
              <a:spcBef>
                <a:spcPts val="0"/>
              </a:spcBef>
              <a:buFont typeface="Wingdings" pitchFamily="2" charset="2"/>
              <a:buChar char="Ø"/>
            </a:pPr>
            <a:r>
              <a:rPr lang="ar-IQ" sz="2400" dirty="0" smtClean="0"/>
              <a:t>عدم وجود المسؤولية الذاتية في المراقبة الواقعية لاستهلاك المياه </a:t>
            </a:r>
            <a:endParaRPr lang="ar-IQ" sz="2400" dirty="0" smtClean="0"/>
          </a:p>
          <a:p>
            <a:pPr lvl="0" algn="r" rtl="1">
              <a:spcBef>
                <a:spcPts val="0"/>
              </a:spcBef>
              <a:buFont typeface="Wingdings" pitchFamily="2" charset="2"/>
              <a:buChar char="Ø"/>
            </a:pPr>
            <a:r>
              <a:rPr lang="ar-IQ" sz="2400" dirty="0" smtClean="0"/>
              <a:t>قلة </a:t>
            </a:r>
            <a:r>
              <a:rPr lang="ar-IQ" sz="2400" dirty="0" smtClean="0"/>
              <a:t>الافكار المنتجة لتطبيقات تمكننا من الاستفادة من كل قطرة ماء</a:t>
            </a:r>
          </a:p>
          <a:p>
            <a:pPr marL="457200" lvl="0" indent="-355600" algn="r" rtl="0">
              <a:spcBef>
                <a:spcPts val="0"/>
              </a:spcBef>
              <a:spcAft>
                <a:spcPts val="0"/>
              </a:spcAft>
              <a:buSzPts val="2000"/>
              <a:buFont typeface="Wingdings" pitchFamily="2" charset="2"/>
              <a:buChar char="Ø"/>
            </a:pPr>
            <a:endParaRPr lang="ar-IQ" sz="2400" dirty="0" smtClean="0"/>
          </a:p>
          <a:p>
            <a:pPr marL="457200" lvl="0" indent="-355600" algn="r" rtl="0">
              <a:spcBef>
                <a:spcPts val="0"/>
              </a:spcBef>
              <a:spcAft>
                <a:spcPts val="0"/>
              </a:spcAft>
              <a:buSzPts val="2000"/>
              <a:buFont typeface="Wingdings" pitchFamily="2" charset="2"/>
              <a:buChar char="Ø"/>
            </a:pPr>
            <a:endParaRPr lang="ar-IQ" sz="2400" dirty="0" smtClean="0"/>
          </a:p>
          <a:p>
            <a:pPr marL="457200" lvl="0" indent="-355600" algn="r" rtl="0">
              <a:spcBef>
                <a:spcPts val="0"/>
              </a:spcBef>
              <a:spcAft>
                <a:spcPts val="0"/>
              </a:spcAft>
              <a:buSzPts val="2000"/>
              <a:buFont typeface="Wingdings" pitchFamily="2" charset="2"/>
              <a:buChar char="Ø"/>
            </a:pPr>
            <a:endParaRPr lang="ar-IQ" sz="2400" dirty="0" smtClean="0"/>
          </a:p>
          <a:p>
            <a:pPr marL="457200" lvl="0" indent="-355600" algn="r" rtl="0">
              <a:spcBef>
                <a:spcPts val="0"/>
              </a:spcBef>
              <a:spcAft>
                <a:spcPts val="0"/>
              </a:spcAft>
              <a:buSzPts val="2000"/>
              <a:buNone/>
            </a:pPr>
            <a:endParaRPr sz="24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051720" y="0"/>
            <a:ext cx="5048100" cy="1147800"/>
          </a:xfrm>
          <a:prstGeom prst="rect">
            <a:avLst/>
          </a:prstGeom>
        </p:spPr>
        <p:txBody>
          <a:bodyPr spcFirstLastPara="1" wrap="square" lIns="91425" tIns="91425" rIns="91425" bIns="91425" anchor="ctr" anchorCtr="0">
            <a:noAutofit/>
          </a:bodyPr>
          <a:lstStyle/>
          <a:p>
            <a:pPr lvl="0"/>
            <a:r>
              <a:rPr lang="ar-IQ" sz="2800" dirty="0" smtClean="0"/>
              <a:t>اسباب انتشار </a:t>
            </a:r>
            <a:r>
              <a:rPr lang="ar-IQ" sz="2800" dirty="0" smtClean="0"/>
              <a:t>ظاهرة </a:t>
            </a:r>
            <a:r>
              <a:rPr lang="ar-IQ" sz="2800" dirty="0" smtClean="0"/>
              <a:t>الاسراف </a:t>
            </a:r>
            <a:r>
              <a:rPr lang="ar-IQ" sz="2800" dirty="0" smtClean="0"/>
              <a:t>والتبذير</a:t>
            </a:r>
            <a:endParaRPr sz="2800" dirty="0"/>
          </a:p>
        </p:txBody>
      </p:sp>
      <p:sp>
        <p:nvSpPr>
          <p:cNvPr id="290" name="Shape 290"/>
          <p:cNvSpPr txBox="1">
            <a:spLocks noGrp="1"/>
          </p:cNvSpPr>
          <p:nvPr>
            <p:ph type="body" idx="1"/>
          </p:nvPr>
        </p:nvSpPr>
        <p:spPr>
          <a:xfrm>
            <a:off x="1750800" y="1275606"/>
            <a:ext cx="5642400" cy="3337294"/>
          </a:xfrm>
          <a:prstGeom prst="rect">
            <a:avLst/>
          </a:prstGeom>
        </p:spPr>
        <p:txBody>
          <a:bodyPr spcFirstLastPara="1" wrap="square" lIns="91425" tIns="91425" rIns="91425" bIns="91425" anchor="t" anchorCtr="0">
            <a:noAutofit/>
          </a:bodyPr>
          <a:lstStyle/>
          <a:p>
            <a:pPr marL="457200" lvl="0" indent="-355600" algn="l" rtl="1">
              <a:spcBef>
                <a:spcPts val="0"/>
              </a:spcBef>
              <a:spcAft>
                <a:spcPts val="0"/>
              </a:spcAft>
              <a:buSzPts val="2000"/>
              <a:buFont typeface="Wingdings" pitchFamily="2" charset="2"/>
              <a:buChar char="Ø"/>
            </a:pPr>
            <a:endParaRPr lang="ar-IQ" sz="2800" dirty="0" smtClean="0"/>
          </a:p>
          <a:p>
            <a:pPr lvl="0" algn="r" rtl="1">
              <a:spcBef>
                <a:spcPts val="0"/>
              </a:spcBef>
              <a:buFont typeface="Wingdings" pitchFamily="2" charset="2"/>
              <a:buChar char="Ø"/>
            </a:pPr>
            <a:r>
              <a:rPr lang="ar-IQ" sz="2800" dirty="0" smtClean="0"/>
              <a:t>قلة التوعية لتقليل </a:t>
            </a:r>
            <a:r>
              <a:rPr lang="ar-IQ" sz="2800" dirty="0" err="1" smtClean="0"/>
              <a:t>الهدر</a:t>
            </a:r>
            <a:r>
              <a:rPr lang="ar-IQ" sz="2800" dirty="0" smtClean="0"/>
              <a:t> في الماء </a:t>
            </a:r>
            <a:r>
              <a:rPr lang="ar-IQ" sz="2800" dirty="0" smtClean="0"/>
              <a:t>من خلال </a:t>
            </a:r>
            <a:r>
              <a:rPr lang="ar-IQ" sz="2800" dirty="0" err="1" smtClean="0"/>
              <a:t>التاكيد</a:t>
            </a:r>
            <a:r>
              <a:rPr lang="ar-IQ" sz="2800" dirty="0" smtClean="0"/>
              <a:t> </a:t>
            </a:r>
            <a:r>
              <a:rPr lang="ar-IQ" sz="2800" dirty="0" smtClean="0"/>
              <a:t>على ان المسؤولية في الحفاظ على المياه هي مسؤولية دينية ومجتمعية وقانونية يشارك فيها جميع افراد المجتمع</a:t>
            </a:r>
            <a:endParaRPr lang="ar-IQ" sz="2800" dirty="0" smtClean="0"/>
          </a:p>
          <a:p>
            <a:pPr marL="457200" lvl="0" indent="-355600" algn="r" rtl="0">
              <a:spcBef>
                <a:spcPts val="0"/>
              </a:spcBef>
              <a:spcAft>
                <a:spcPts val="0"/>
              </a:spcAft>
              <a:buSzPts val="2000"/>
              <a:buFont typeface="Wingdings" pitchFamily="2" charset="2"/>
              <a:buChar char="Ø"/>
            </a:pPr>
            <a:endParaRPr lang="ar-IQ" sz="2800" dirty="0" smtClean="0"/>
          </a:p>
          <a:p>
            <a:pPr marL="457200" lvl="0" indent="-355600" algn="r" rtl="0">
              <a:spcBef>
                <a:spcPts val="0"/>
              </a:spcBef>
              <a:spcAft>
                <a:spcPts val="0"/>
              </a:spcAft>
              <a:buSzPts val="2000"/>
              <a:buFont typeface="Wingdings" pitchFamily="2" charset="2"/>
              <a:buChar char="Ø"/>
            </a:pPr>
            <a:endParaRPr lang="ar-IQ" sz="2800" dirty="0" smtClean="0"/>
          </a:p>
          <a:p>
            <a:pPr marL="457200" lvl="0" indent="-355600" algn="r" rtl="0">
              <a:spcBef>
                <a:spcPts val="0"/>
              </a:spcBef>
              <a:spcAft>
                <a:spcPts val="0"/>
              </a:spcAft>
              <a:buSzPts val="2000"/>
              <a:buNone/>
            </a:pPr>
            <a:endParaRPr sz="28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idx="4294967295"/>
          </p:nvPr>
        </p:nvSpPr>
        <p:spPr>
          <a:xfrm>
            <a:off x="1564100" y="1583350"/>
            <a:ext cx="6015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IQ" sz="5400" dirty="0" smtClean="0">
                <a:highlight>
                  <a:srgbClr val="0E004A"/>
                </a:highlight>
              </a:rPr>
              <a:t>المقصود </a:t>
            </a:r>
            <a:br>
              <a:rPr lang="ar-IQ" sz="5400" dirty="0" smtClean="0">
                <a:highlight>
                  <a:srgbClr val="0E004A"/>
                </a:highlight>
              </a:rPr>
            </a:br>
            <a:r>
              <a:rPr lang="ar-IQ" sz="5400" dirty="0" smtClean="0">
                <a:highlight>
                  <a:srgbClr val="0E004A"/>
                </a:highlight>
              </a:rPr>
              <a:t>بظاهرة </a:t>
            </a:r>
            <a:r>
              <a:rPr lang="ar-IQ" sz="5400" dirty="0" err="1" smtClean="0">
                <a:highlight>
                  <a:srgbClr val="0E004A"/>
                </a:highlight>
              </a:rPr>
              <a:t>الهدر</a:t>
            </a:r>
            <a:r>
              <a:rPr lang="ar-IQ" sz="5400" dirty="0" smtClean="0">
                <a:highlight>
                  <a:srgbClr val="0E004A"/>
                </a:highlight>
              </a:rPr>
              <a:t> في المياه</a:t>
            </a:r>
            <a:endParaRPr sz="5400" dirty="0">
              <a:highlight>
                <a:srgbClr val="0E004A"/>
              </a:highlight>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Hec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1862</Words>
  <Application>Microsoft Office PowerPoint</Application>
  <PresentationFormat>عرض على الشاشة (9:16)‏</PresentationFormat>
  <Paragraphs>118</Paragraphs>
  <Slides>53</Slides>
  <Notes>53</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53</vt:i4>
      </vt:variant>
    </vt:vector>
  </HeadingPairs>
  <TitlesOfParts>
    <vt:vector size="58" baseType="lpstr">
      <vt:lpstr>Arial</vt:lpstr>
      <vt:lpstr>Nixie One</vt:lpstr>
      <vt:lpstr>Inconsolata</vt:lpstr>
      <vt:lpstr>Wingdings</vt:lpstr>
      <vt:lpstr>Hecate template</vt:lpstr>
      <vt:lpstr>المسؤولية المدنية عن ألهدر  في المياه</vt:lpstr>
      <vt:lpstr>Hello!</vt:lpstr>
      <vt:lpstr>مفردات الورقة البحثية</vt:lpstr>
      <vt:lpstr>تعد المسؤولية المدنية المترتبة على الهدر في استعمال المياه من المشاكل البيئية المعاصرة </vt:lpstr>
      <vt:lpstr>الشريحة 5</vt:lpstr>
      <vt:lpstr>اهمية التنظيم القانوني لمشكلة الهدر في المياه</vt:lpstr>
      <vt:lpstr>اسباب انتشار ظاهرة الاسراف والتبذير</vt:lpstr>
      <vt:lpstr>اسباب انتشار ظاهرة الاسراف والتبذير</vt:lpstr>
      <vt:lpstr>المقصود  بظاهرة الهدر في المياه</vt:lpstr>
      <vt:lpstr>الشريحة 10</vt:lpstr>
      <vt:lpstr>الادلة على منع التبذير</vt:lpstr>
      <vt:lpstr>الادلة على منع الاسراف في الشريعة الاسلامية</vt:lpstr>
      <vt:lpstr>الشريحة 13</vt:lpstr>
      <vt:lpstr>حقيقة الوضع المائي في العراق وضع دقيق وحرج</vt:lpstr>
      <vt:lpstr>حقيقة الوضع المائي في العراق  وضع دقيق وحرج</vt:lpstr>
      <vt:lpstr>الشريحة 16</vt:lpstr>
      <vt:lpstr>الشريحة 17</vt:lpstr>
      <vt:lpstr>الضرر البيئي المحض</vt:lpstr>
      <vt:lpstr>الشريحة 19</vt:lpstr>
      <vt:lpstr>الشريحة 20</vt:lpstr>
      <vt:lpstr>الشريحة 21</vt:lpstr>
      <vt:lpstr>الشريحة 22</vt:lpstr>
      <vt:lpstr>اختلفت اراء الفقهاء حول اساس المسؤولية التقصيرية  بشكل عام</vt:lpstr>
      <vt:lpstr>اركان المسؤولية المدنية وفق النظرية الذاتية </vt:lpstr>
      <vt:lpstr>الشريحة 25</vt:lpstr>
      <vt:lpstr>الشريحة 26</vt:lpstr>
      <vt:lpstr>الشريحة 27</vt:lpstr>
      <vt:lpstr>اركان الخطا</vt:lpstr>
      <vt:lpstr>الشريحة 29</vt:lpstr>
      <vt:lpstr>الشريحة 30</vt:lpstr>
      <vt:lpstr>الشريحة 31</vt:lpstr>
      <vt:lpstr>الشريحة 32</vt:lpstr>
      <vt:lpstr>ان المشرع اتخذ من فكرة الخطأ المفترض الاساس لتعويض الاضرار البيئية الناجمة عن الهدر في المياه تاسيسا على فكرة التعسف في استعمال الحق والذي يعتبر خطا يوجب المسؤولية المدنية </vt:lpstr>
      <vt:lpstr>يعد الشخص متعسفا في استعمال حقه اذا لم يقصد من هذا الاستعمال سوى الاضرار بالاخرين او اذا كانت المصالح التي يرمي الى تحقيقها قليلة الاهمية بحيث لا تتناسب مع ما يصيب الغير من ضرر او اذا كانت المصالح التي يرمي الى تحقيقها غير مشروعة </vt:lpstr>
      <vt:lpstr>ان الهدر في استعمال المياه يمثل المجال الخصب والصورة الاكثر شيوعا للتعسف في استعمال الحق حيث ان الانسان هنا يستعمل حقه المشروع في استخدام المياه الا انه يتعسف في ذلك الحق من خلال الاسراف والتبذير بشكل مفرط من شانه ان يلحق ضررا بالاخرين</vt:lpstr>
      <vt:lpstr>الضرر هو الركن الثاني</vt:lpstr>
      <vt:lpstr>انواع الضرر </vt:lpstr>
      <vt:lpstr>يتوجب في الضرر لامكانية المطالبة بالتعويض عنه ان يكون محققا اكيدا ومباشرا وشخصيا وان يمس مصلحة مشروعة يحميها القانون</vt:lpstr>
      <vt:lpstr>ان وقوع  الضرر وارتكاب الفعل الخاطيءلايشترط بالضرورة قيام المسؤولية بل لابد من اتصال الفعل الخاطيء بالضرر بصورة مباشرة ومحققة بمعنى ان يكون الضرر نتيجة مباشرة للخطا وهذه هي العلاقة السببية التي من دونها لايوجد مجال لتطبيق قواعد المسؤولية المدنية</vt:lpstr>
      <vt:lpstr>الشريحة 40</vt:lpstr>
      <vt:lpstr>الشريحة 41</vt:lpstr>
      <vt:lpstr>النظرية الموضوعية </vt:lpstr>
      <vt:lpstr>ان من سبب بنشاطه الشخصي او باستخدامه اشياء معينة يلزم بتعويض الضرر الذي يصيب الغير بغض النظر عن وقوع خطا منه او عدم وقوعه فالشخص في كلا الحالتين يتحمل تبعة نشاطه</vt:lpstr>
      <vt:lpstr>التعويض عن الضرر في نطاق المسؤولية المدنية امر طبيعي لان كل تعد يؤدي الى اذية الغير يوجب التعويض عنه بمقدار الضرر الذي لحق بالاخرين   وهذا التعويض لايهدف الى معاقبة الفاعل وانما الى جبر الضرر  والتعويض اما ان يكون عينيا ويتمثل باعادة الحال الى ما كانت عليه قبل وقوع الفعل الضار أي ان يزيل الضرر تماما وكانه لم يكن وهذا امر لايمكن تصوره في حالة هدر المياه , او قد يكون بمقابل من خلال دفع مبلغ من المال يهدف الى جبر الضرر الذي حصل يحكم به القاضي دفعة واحدة او على اقساط  </vt:lpstr>
      <vt:lpstr>اذا ثبتت نية الاضرار بالبيئة من خلال سوء الاستعمال للمياه فيستطيع القاضي ان يكون اكثر تشددا مع صاحب المخالفة وهذا ما اكده نص المادة 32من قانون حماية البيئة العراقية والذي جاء فيه  أولاً يُعد مسؤولاً كل من سبب بفعله الشخصي أو إهماله أو تقصيره أو بفعل من هم تحت رعايته أو رقابته أو سيطرته من الأشخاص أو الأتباع أو مخالفته القوانين والأنظمة والتعليمات ضررا بالبيئة ويلزم بالتعويض وإزالة الضرر خلال مدة مناسبة وإعادة الحال إلى ما كانت عليه قبل حدوث الضرر وذلك بوسائله الخاصة وضمن المدة المحددة من الوزارة وبالشروط الموضوعة منها . ثانياً في حالة إهماله أو تقصيره أو امتناعه عن القيام بما هو منصوص عليه في البند –أولاً-من هذه المادة فللوزارة بعد إخطاره اتخاذ التدابير والإجراءات الكفيلة بإزالة الضرر والعودة على المسبب بجميع ما تكبدته لهذا الغرض مضافا إليه النفقات الإدارية ثالثا تُعد مسؤولية مسبب الأضرار الناجمة عن مخالفة أحكام البندين أولاًوثانياًمن هذه المادة مفترضة </vt:lpstr>
      <vt:lpstr>أعتبر القانون المسؤولية متحققة بمجرد وقوع الضرر سواء كان ذلك ناتجاً عن فعله الشخصي أو إهماله أو تقصيره أو بفعل من هم تحت رعايته أو رقابته أو سيطرته أو مخالفته للقوانين والأنظمة والتعليمات ،وإلزامه بالتعويض وإزالة الضرر خلال مدة مناسبة وإعادة الحال الى ما كانت عليه قبل حدوث الضرر وذلك بوسائله الخاصة وضمن المدة المحددة وبالشروط الموضوعة من قبل وزارة البيئة</vt:lpstr>
      <vt:lpstr>وفي حالة الامتناع عن تنفيذ ذلك فأن للوزارة بعد أخطاره اتخاذ التدابير والإجراءات الكفيلة بإزالة الضرر والرجوع على المسبب بجميع ماتكبدته لهذا الغرض مضافاً إليه النفقات الإدارية على أن يؤخذ بنظر الاعتبار عند تقدير التعويض تأثير الهدر على البيئة المائية آنياً ومستقبلياً، وإيداع مبلغ التعويض عن الأضرار في صندوق حماية البيئة المؤسس بموجب المادة 26من القانون </vt:lpstr>
      <vt:lpstr>الخاتمة</vt:lpstr>
      <vt:lpstr>الشريحة 49</vt:lpstr>
      <vt:lpstr>الشريحة 50</vt:lpstr>
      <vt:lpstr>الشريحة 51</vt:lpstr>
      <vt:lpstr>المقترحات</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المسؤولية المدنية عن الهدر في المياه</dc:title>
  <cp:lastModifiedBy>مختبر الحاسبات</cp:lastModifiedBy>
  <cp:revision>22</cp:revision>
  <dcterms:modified xsi:type="dcterms:W3CDTF">2018-03-25T18:30:16Z</dcterms:modified>
</cp:coreProperties>
</file>