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8"/>
  </p:notesMasterIdLst>
  <p:handoutMasterIdLst>
    <p:handoutMasterId r:id="rId9"/>
  </p:handoutMasterIdLst>
  <p:sldIdLst>
    <p:sldId id="256" r:id="rId2"/>
    <p:sldId id="262" r:id="rId3"/>
    <p:sldId id="263" r:id="rId4"/>
    <p:sldId id="266" r:id="rId5"/>
    <p:sldId id="267" r:id="rId6"/>
    <p:sldId id="27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2"/>
            <p14:sldId id="263"/>
            <p14:sldId id="266"/>
            <p14:sldId id="267"/>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CAADC-4A62-4677-A608-46375FEF1291}"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A858DF12-8466-4CC0-9F27-B2DC1ED306A8}">
      <dgm:prSet phldrT="[Text]" custT="1"/>
      <dgm:spPr/>
      <dgm:t>
        <a:bodyPr/>
        <a:lstStyle/>
        <a:p>
          <a:r>
            <a:rPr lang="en-US" sz="2000" dirty="0" smtClean="0"/>
            <a:t>Sources of Constitutional Law</a:t>
          </a:r>
          <a:endParaRPr lang="en-US" sz="2000" dirty="0"/>
        </a:p>
      </dgm:t>
    </dgm:pt>
    <dgm:pt modelId="{2610C36F-FC98-4210-B051-D7665AEFB6A1}" type="parTrans" cxnId="{F3A800C6-85BF-481D-B6AB-D0B63D0DD467}">
      <dgm:prSet/>
      <dgm:spPr/>
      <dgm:t>
        <a:bodyPr/>
        <a:lstStyle/>
        <a:p>
          <a:endParaRPr lang="en-US"/>
        </a:p>
      </dgm:t>
    </dgm:pt>
    <dgm:pt modelId="{FC4D567C-8642-463B-A9D9-A8B1C205E077}" type="sibTrans" cxnId="{F3A800C6-85BF-481D-B6AB-D0B63D0DD467}">
      <dgm:prSet/>
      <dgm:spPr/>
      <dgm:t>
        <a:bodyPr/>
        <a:lstStyle/>
        <a:p>
          <a:endParaRPr lang="en-US"/>
        </a:p>
      </dgm:t>
    </dgm:pt>
    <dgm:pt modelId="{153DEBBA-3A7E-4DCC-AF6B-3ED34E516011}">
      <dgm:prSet phldrT="[Text]" custT="1"/>
      <dgm:spPr/>
      <dgm:t>
        <a:bodyPr/>
        <a:lstStyle/>
        <a:p>
          <a:r>
            <a:rPr lang="en-US" sz="2000" dirty="0" smtClean="0"/>
            <a:t>Legislation</a:t>
          </a:r>
          <a:endParaRPr lang="en-US" sz="2000" dirty="0"/>
        </a:p>
      </dgm:t>
    </dgm:pt>
    <dgm:pt modelId="{165B29D8-1BB5-4395-80DE-6A27E976867D}" type="parTrans" cxnId="{FE31A67B-65B5-4958-B324-68A1DD5EF38C}">
      <dgm:prSet/>
      <dgm:spPr/>
      <dgm:t>
        <a:bodyPr/>
        <a:lstStyle/>
        <a:p>
          <a:endParaRPr lang="en-US"/>
        </a:p>
      </dgm:t>
    </dgm:pt>
    <dgm:pt modelId="{E6B48452-D31A-4116-B358-7B976F71FE8F}" type="sibTrans" cxnId="{FE31A67B-65B5-4958-B324-68A1DD5EF38C}">
      <dgm:prSet/>
      <dgm:spPr/>
      <dgm:t>
        <a:bodyPr/>
        <a:lstStyle/>
        <a:p>
          <a:endParaRPr lang="en-US"/>
        </a:p>
      </dgm:t>
    </dgm:pt>
    <dgm:pt modelId="{11C484B9-53D6-4046-8FA7-D48FB6902112}">
      <dgm:prSet phldrT="[Text]" custT="1"/>
      <dgm:spPr/>
      <dgm:t>
        <a:bodyPr/>
        <a:lstStyle/>
        <a:p>
          <a:r>
            <a:rPr lang="en-US" sz="2000" dirty="0" smtClean="0"/>
            <a:t>Conventions</a:t>
          </a:r>
          <a:endParaRPr lang="en-US" sz="2000" dirty="0"/>
        </a:p>
      </dgm:t>
    </dgm:pt>
    <dgm:pt modelId="{BFFF735C-5C0D-4E9C-9791-715C2325C9ED}" type="parTrans" cxnId="{22B134A5-6008-4148-BC37-58E5603987B8}">
      <dgm:prSet/>
      <dgm:spPr/>
      <dgm:t>
        <a:bodyPr/>
        <a:lstStyle/>
        <a:p>
          <a:endParaRPr lang="en-US"/>
        </a:p>
      </dgm:t>
    </dgm:pt>
    <dgm:pt modelId="{99DD2AD3-B1E5-4BF7-8B72-4F58DCF5C424}" type="sibTrans" cxnId="{22B134A5-6008-4148-BC37-58E5603987B8}">
      <dgm:prSet/>
      <dgm:spPr/>
      <dgm:t>
        <a:bodyPr/>
        <a:lstStyle/>
        <a:p>
          <a:endParaRPr lang="en-US"/>
        </a:p>
      </dgm:t>
    </dgm:pt>
    <dgm:pt modelId="{E05F0E64-4A05-42AB-A57A-C6128D7F01F9}">
      <dgm:prSet phldrT="[Text]" custT="1"/>
      <dgm:spPr/>
      <dgm:t>
        <a:bodyPr/>
        <a:lstStyle/>
        <a:p>
          <a:r>
            <a:rPr lang="en-US" sz="2000" dirty="0" smtClean="0"/>
            <a:t>Judicial Interpretation</a:t>
          </a:r>
          <a:endParaRPr lang="en-US" sz="2000" dirty="0"/>
        </a:p>
      </dgm:t>
    </dgm:pt>
    <dgm:pt modelId="{681889EB-DB7C-4633-B2B7-1CCA074E3E1B}" type="parTrans" cxnId="{E86D63D5-4A11-4F4F-9F66-63556A09BFC0}">
      <dgm:prSet/>
      <dgm:spPr/>
      <dgm:t>
        <a:bodyPr/>
        <a:lstStyle/>
        <a:p>
          <a:endParaRPr lang="en-US"/>
        </a:p>
      </dgm:t>
    </dgm:pt>
    <dgm:pt modelId="{CFEEEBCB-DD14-42DA-8197-0CE81A36BBDB}" type="sibTrans" cxnId="{E86D63D5-4A11-4F4F-9F66-63556A09BFC0}">
      <dgm:prSet/>
      <dgm:spPr/>
      <dgm:t>
        <a:bodyPr/>
        <a:lstStyle/>
        <a:p>
          <a:endParaRPr lang="en-US"/>
        </a:p>
      </dgm:t>
    </dgm:pt>
    <dgm:pt modelId="{8DDA8DB0-42EB-4331-A6CB-078410E13F36}" type="pres">
      <dgm:prSet presAssocID="{A01CAADC-4A62-4677-A608-46375FEF1291}" presName="Name0" presStyleCnt="0">
        <dgm:presLayoutVars>
          <dgm:chMax val="1"/>
          <dgm:dir/>
          <dgm:animLvl val="ctr"/>
          <dgm:resizeHandles val="exact"/>
        </dgm:presLayoutVars>
      </dgm:prSet>
      <dgm:spPr/>
      <dgm:t>
        <a:bodyPr/>
        <a:lstStyle/>
        <a:p>
          <a:endParaRPr lang="en-US"/>
        </a:p>
      </dgm:t>
    </dgm:pt>
    <dgm:pt modelId="{46D94724-1BC8-4B52-8E89-062C8F31D0FA}" type="pres">
      <dgm:prSet presAssocID="{A858DF12-8466-4CC0-9F27-B2DC1ED306A8}" presName="centerShape" presStyleLbl="node0" presStyleIdx="0" presStyleCnt="1" custScaleX="147704" custScaleY="55437" custLinFactNeighborX="-1444" custLinFactNeighborY="5412"/>
      <dgm:spPr/>
      <dgm:t>
        <a:bodyPr/>
        <a:lstStyle/>
        <a:p>
          <a:endParaRPr lang="en-US"/>
        </a:p>
      </dgm:t>
    </dgm:pt>
    <dgm:pt modelId="{80D27A74-E797-488C-996B-95CF7D3C012B}" type="pres">
      <dgm:prSet presAssocID="{153DEBBA-3A7E-4DCC-AF6B-3ED34E516011}" presName="node" presStyleLbl="node1" presStyleIdx="0" presStyleCnt="3" custScaleX="203957" custScaleY="154395" custRadScaleRad="101167">
        <dgm:presLayoutVars>
          <dgm:bulletEnabled val="1"/>
        </dgm:presLayoutVars>
      </dgm:prSet>
      <dgm:spPr/>
      <dgm:t>
        <a:bodyPr/>
        <a:lstStyle/>
        <a:p>
          <a:endParaRPr lang="en-US"/>
        </a:p>
      </dgm:t>
    </dgm:pt>
    <dgm:pt modelId="{9B654E8C-7519-4227-A94D-F746FB3B5E18}" type="pres">
      <dgm:prSet presAssocID="{153DEBBA-3A7E-4DCC-AF6B-3ED34E516011}" presName="dummy" presStyleCnt="0"/>
      <dgm:spPr/>
    </dgm:pt>
    <dgm:pt modelId="{84A07F6C-A82A-4120-B81E-C3A64105265D}" type="pres">
      <dgm:prSet presAssocID="{E6B48452-D31A-4116-B358-7B976F71FE8F}" presName="sibTrans" presStyleLbl="sibTrans2D1" presStyleIdx="0" presStyleCnt="3"/>
      <dgm:spPr/>
      <dgm:t>
        <a:bodyPr/>
        <a:lstStyle/>
        <a:p>
          <a:endParaRPr lang="en-US"/>
        </a:p>
      </dgm:t>
    </dgm:pt>
    <dgm:pt modelId="{257D9EED-EDBC-4DC4-A96C-D2EFAC8035D3}" type="pres">
      <dgm:prSet presAssocID="{11C484B9-53D6-4046-8FA7-D48FB6902112}" presName="node" presStyleLbl="node1" presStyleIdx="1" presStyleCnt="3" custScaleX="197585" custScaleY="144027" custRadScaleRad="180529" custRadScaleInc="-86693">
        <dgm:presLayoutVars>
          <dgm:bulletEnabled val="1"/>
        </dgm:presLayoutVars>
      </dgm:prSet>
      <dgm:spPr/>
      <dgm:t>
        <a:bodyPr/>
        <a:lstStyle/>
        <a:p>
          <a:endParaRPr lang="en-US"/>
        </a:p>
      </dgm:t>
    </dgm:pt>
    <dgm:pt modelId="{EA6B7686-0944-4963-9838-5A35D8FD16FA}" type="pres">
      <dgm:prSet presAssocID="{11C484B9-53D6-4046-8FA7-D48FB6902112}" presName="dummy" presStyleCnt="0"/>
      <dgm:spPr/>
    </dgm:pt>
    <dgm:pt modelId="{ADDB2F1E-9636-4C56-9B9A-DC96D599B8DE}" type="pres">
      <dgm:prSet presAssocID="{99DD2AD3-B1E5-4BF7-8B72-4F58DCF5C424}" presName="sibTrans" presStyleLbl="sibTrans2D1" presStyleIdx="1" presStyleCnt="3" custLinFactNeighborY="-14562"/>
      <dgm:spPr/>
      <dgm:t>
        <a:bodyPr/>
        <a:lstStyle/>
        <a:p>
          <a:endParaRPr lang="en-US"/>
        </a:p>
      </dgm:t>
    </dgm:pt>
    <dgm:pt modelId="{541928A3-CEA9-479F-BEF7-FF33A7D1445A}" type="pres">
      <dgm:prSet presAssocID="{E05F0E64-4A05-42AB-A57A-C6128D7F01F9}" presName="node" presStyleLbl="node1" presStyleIdx="2" presStyleCnt="3" custScaleX="205532" custScaleY="144027" custRadScaleRad="180630" custRadScaleInc="87633">
        <dgm:presLayoutVars>
          <dgm:bulletEnabled val="1"/>
        </dgm:presLayoutVars>
      </dgm:prSet>
      <dgm:spPr/>
      <dgm:t>
        <a:bodyPr/>
        <a:lstStyle/>
        <a:p>
          <a:endParaRPr lang="en-US"/>
        </a:p>
      </dgm:t>
    </dgm:pt>
    <dgm:pt modelId="{85FDEDDA-FC7F-4584-8295-3DCEED4F650F}" type="pres">
      <dgm:prSet presAssocID="{E05F0E64-4A05-42AB-A57A-C6128D7F01F9}" presName="dummy" presStyleCnt="0"/>
      <dgm:spPr/>
    </dgm:pt>
    <dgm:pt modelId="{5ED25D17-7BE2-4733-9E91-06742F80C787}" type="pres">
      <dgm:prSet presAssocID="{CFEEEBCB-DD14-42DA-8197-0CE81A36BBDB}" presName="sibTrans" presStyleLbl="sibTrans2D1" presStyleIdx="2" presStyleCnt="3"/>
      <dgm:spPr/>
      <dgm:t>
        <a:bodyPr/>
        <a:lstStyle/>
        <a:p>
          <a:endParaRPr lang="en-US"/>
        </a:p>
      </dgm:t>
    </dgm:pt>
  </dgm:ptLst>
  <dgm:cxnLst>
    <dgm:cxn modelId="{1F4B63F4-1836-4D59-B4BE-FE5FFF0D06CD}" type="presOf" srcId="{153DEBBA-3A7E-4DCC-AF6B-3ED34E516011}" destId="{80D27A74-E797-488C-996B-95CF7D3C012B}" srcOrd="0" destOrd="0" presId="urn:microsoft.com/office/officeart/2005/8/layout/radial6"/>
    <dgm:cxn modelId="{F3A800C6-85BF-481D-B6AB-D0B63D0DD467}" srcId="{A01CAADC-4A62-4677-A608-46375FEF1291}" destId="{A858DF12-8466-4CC0-9F27-B2DC1ED306A8}" srcOrd="0" destOrd="0" parTransId="{2610C36F-FC98-4210-B051-D7665AEFB6A1}" sibTransId="{FC4D567C-8642-463B-A9D9-A8B1C205E077}"/>
    <dgm:cxn modelId="{22B134A5-6008-4148-BC37-58E5603987B8}" srcId="{A858DF12-8466-4CC0-9F27-B2DC1ED306A8}" destId="{11C484B9-53D6-4046-8FA7-D48FB6902112}" srcOrd="1" destOrd="0" parTransId="{BFFF735C-5C0D-4E9C-9791-715C2325C9ED}" sibTransId="{99DD2AD3-B1E5-4BF7-8B72-4F58DCF5C424}"/>
    <dgm:cxn modelId="{FE31A67B-65B5-4958-B324-68A1DD5EF38C}" srcId="{A858DF12-8466-4CC0-9F27-B2DC1ED306A8}" destId="{153DEBBA-3A7E-4DCC-AF6B-3ED34E516011}" srcOrd="0" destOrd="0" parTransId="{165B29D8-1BB5-4395-80DE-6A27E976867D}" sibTransId="{E6B48452-D31A-4116-B358-7B976F71FE8F}"/>
    <dgm:cxn modelId="{E74EEA74-5B8D-4B58-8466-9D5A5FDBB5DA}" type="presOf" srcId="{99DD2AD3-B1E5-4BF7-8B72-4F58DCF5C424}" destId="{ADDB2F1E-9636-4C56-9B9A-DC96D599B8DE}" srcOrd="0" destOrd="0" presId="urn:microsoft.com/office/officeart/2005/8/layout/radial6"/>
    <dgm:cxn modelId="{18678879-F406-4201-8697-7FA7E79456DC}" type="presOf" srcId="{A858DF12-8466-4CC0-9F27-B2DC1ED306A8}" destId="{46D94724-1BC8-4B52-8E89-062C8F31D0FA}" srcOrd="0" destOrd="0" presId="urn:microsoft.com/office/officeart/2005/8/layout/radial6"/>
    <dgm:cxn modelId="{96CB8AD0-F8B3-4C9B-B1E1-4B5662708F97}" type="presOf" srcId="{11C484B9-53D6-4046-8FA7-D48FB6902112}" destId="{257D9EED-EDBC-4DC4-A96C-D2EFAC8035D3}" srcOrd="0" destOrd="0" presId="urn:microsoft.com/office/officeart/2005/8/layout/radial6"/>
    <dgm:cxn modelId="{B96530A4-7ABB-45E7-B25D-B9E77C4CE2E8}" type="presOf" srcId="{A01CAADC-4A62-4677-A608-46375FEF1291}" destId="{8DDA8DB0-42EB-4331-A6CB-078410E13F36}" srcOrd="0" destOrd="0" presId="urn:microsoft.com/office/officeart/2005/8/layout/radial6"/>
    <dgm:cxn modelId="{E86D63D5-4A11-4F4F-9F66-63556A09BFC0}" srcId="{A858DF12-8466-4CC0-9F27-B2DC1ED306A8}" destId="{E05F0E64-4A05-42AB-A57A-C6128D7F01F9}" srcOrd="2" destOrd="0" parTransId="{681889EB-DB7C-4633-B2B7-1CCA074E3E1B}" sibTransId="{CFEEEBCB-DD14-42DA-8197-0CE81A36BBDB}"/>
    <dgm:cxn modelId="{86C779B1-DF7B-4234-9731-B14ABCA0868C}" type="presOf" srcId="{E6B48452-D31A-4116-B358-7B976F71FE8F}" destId="{84A07F6C-A82A-4120-B81E-C3A64105265D}" srcOrd="0" destOrd="0" presId="urn:microsoft.com/office/officeart/2005/8/layout/radial6"/>
    <dgm:cxn modelId="{41F190A0-32BC-441D-A23D-B6E11BC35EF9}" type="presOf" srcId="{CFEEEBCB-DD14-42DA-8197-0CE81A36BBDB}" destId="{5ED25D17-7BE2-4733-9E91-06742F80C787}" srcOrd="0" destOrd="0" presId="urn:microsoft.com/office/officeart/2005/8/layout/radial6"/>
    <dgm:cxn modelId="{A126E9D3-B696-463A-BD70-07C864CA6C2D}" type="presOf" srcId="{E05F0E64-4A05-42AB-A57A-C6128D7F01F9}" destId="{541928A3-CEA9-479F-BEF7-FF33A7D1445A}" srcOrd="0" destOrd="0" presId="urn:microsoft.com/office/officeart/2005/8/layout/radial6"/>
    <dgm:cxn modelId="{DA6D23B8-F355-421A-93CD-D2B32D796D3D}" type="presParOf" srcId="{8DDA8DB0-42EB-4331-A6CB-078410E13F36}" destId="{46D94724-1BC8-4B52-8E89-062C8F31D0FA}" srcOrd="0" destOrd="0" presId="urn:microsoft.com/office/officeart/2005/8/layout/radial6"/>
    <dgm:cxn modelId="{55299312-8A1C-42F7-9B3B-D5F73EDA910B}" type="presParOf" srcId="{8DDA8DB0-42EB-4331-A6CB-078410E13F36}" destId="{80D27A74-E797-488C-996B-95CF7D3C012B}" srcOrd="1" destOrd="0" presId="urn:microsoft.com/office/officeart/2005/8/layout/radial6"/>
    <dgm:cxn modelId="{B9502A56-BF6E-4CD9-9858-431640B90326}" type="presParOf" srcId="{8DDA8DB0-42EB-4331-A6CB-078410E13F36}" destId="{9B654E8C-7519-4227-A94D-F746FB3B5E18}" srcOrd="2" destOrd="0" presId="urn:microsoft.com/office/officeart/2005/8/layout/radial6"/>
    <dgm:cxn modelId="{443A23F8-0A61-4589-8C6A-EC78DBFF96F0}" type="presParOf" srcId="{8DDA8DB0-42EB-4331-A6CB-078410E13F36}" destId="{84A07F6C-A82A-4120-B81E-C3A64105265D}" srcOrd="3" destOrd="0" presId="urn:microsoft.com/office/officeart/2005/8/layout/radial6"/>
    <dgm:cxn modelId="{ABA63DA5-4C78-46BC-B5C0-D2FA62F91CF2}" type="presParOf" srcId="{8DDA8DB0-42EB-4331-A6CB-078410E13F36}" destId="{257D9EED-EDBC-4DC4-A96C-D2EFAC8035D3}" srcOrd="4" destOrd="0" presId="urn:microsoft.com/office/officeart/2005/8/layout/radial6"/>
    <dgm:cxn modelId="{B5088C3D-6F3C-41AE-882E-BEBBD4972877}" type="presParOf" srcId="{8DDA8DB0-42EB-4331-A6CB-078410E13F36}" destId="{EA6B7686-0944-4963-9838-5A35D8FD16FA}" srcOrd="5" destOrd="0" presId="urn:microsoft.com/office/officeart/2005/8/layout/radial6"/>
    <dgm:cxn modelId="{70D579F0-3D02-44F0-A204-E4331BD2E40B}" type="presParOf" srcId="{8DDA8DB0-42EB-4331-A6CB-078410E13F36}" destId="{ADDB2F1E-9636-4C56-9B9A-DC96D599B8DE}" srcOrd="6" destOrd="0" presId="urn:microsoft.com/office/officeart/2005/8/layout/radial6"/>
    <dgm:cxn modelId="{A1991583-124A-43A0-B17D-243CE8FD3EE3}" type="presParOf" srcId="{8DDA8DB0-42EB-4331-A6CB-078410E13F36}" destId="{541928A3-CEA9-479F-BEF7-FF33A7D1445A}" srcOrd="7" destOrd="0" presId="urn:microsoft.com/office/officeart/2005/8/layout/radial6"/>
    <dgm:cxn modelId="{4F582F9B-2B7D-4370-82B9-AB082F3A3090}" type="presParOf" srcId="{8DDA8DB0-42EB-4331-A6CB-078410E13F36}" destId="{85FDEDDA-FC7F-4584-8295-3DCEED4F650F}" srcOrd="8" destOrd="0" presId="urn:microsoft.com/office/officeart/2005/8/layout/radial6"/>
    <dgm:cxn modelId="{0658B556-BF75-4C7E-B121-AA327A3C4CB2}" type="presParOf" srcId="{8DDA8DB0-42EB-4331-A6CB-078410E13F36}" destId="{5ED25D17-7BE2-4733-9E91-06742F80C787}"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25D17-7BE2-4733-9E91-06742F80C787}">
      <dsp:nvSpPr>
        <dsp:cNvPr id="0" name=""/>
        <dsp:cNvSpPr/>
      </dsp:nvSpPr>
      <dsp:spPr>
        <a:xfrm>
          <a:off x="1056837" y="-123327"/>
          <a:ext cx="3323571" cy="3323571"/>
        </a:xfrm>
        <a:prstGeom prst="blockArc">
          <a:avLst>
            <a:gd name="adj1" fmla="val 9702858"/>
            <a:gd name="adj2" fmla="val 19691237"/>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DB2F1E-9636-4C56-9B9A-DC96D599B8DE}">
      <dsp:nvSpPr>
        <dsp:cNvPr id="0" name=""/>
        <dsp:cNvSpPr/>
      </dsp:nvSpPr>
      <dsp:spPr>
        <a:xfrm>
          <a:off x="1138787" y="-1763635"/>
          <a:ext cx="5918400" cy="5918400"/>
        </a:xfrm>
        <a:prstGeom prst="blockArc">
          <a:avLst>
            <a:gd name="adj1" fmla="val 11362"/>
            <a:gd name="adj2" fmla="val 10811362"/>
            <a:gd name="adj3" fmla="val 260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A07F6C-A82A-4120-B81E-C3A64105265D}">
      <dsp:nvSpPr>
        <dsp:cNvPr id="0" name=""/>
        <dsp:cNvSpPr/>
      </dsp:nvSpPr>
      <dsp:spPr>
        <a:xfrm>
          <a:off x="3831159" y="-148988"/>
          <a:ext cx="3323571" cy="3323571"/>
        </a:xfrm>
        <a:prstGeom prst="blockArc">
          <a:avLst>
            <a:gd name="adj1" fmla="val 12645171"/>
            <a:gd name="adj2" fmla="val 1197941"/>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D94724-1BC8-4B52-8E89-062C8F31D0FA}">
      <dsp:nvSpPr>
        <dsp:cNvPr id="0" name=""/>
        <dsp:cNvSpPr/>
      </dsp:nvSpPr>
      <dsp:spPr>
        <a:xfrm>
          <a:off x="2920618" y="2057397"/>
          <a:ext cx="2260983" cy="84860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Sources of Constitutional Law</a:t>
          </a:r>
          <a:endParaRPr lang="en-US" sz="2000" kern="1200" dirty="0"/>
        </a:p>
      </dsp:txBody>
      <dsp:txXfrm>
        <a:off x="3251731" y="2181672"/>
        <a:ext cx="1598757" cy="600053"/>
      </dsp:txXfrm>
    </dsp:sp>
    <dsp:sp modelId="{80D27A74-E797-488C-996B-95CF7D3C012B}">
      <dsp:nvSpPr>
        <dsp:cNvPr id="0" name=""/>
        <dsp:cNvSpPr/>
      </dsp:nvSpPr>
      <dsp:spPr>
        <a:xfrm>
          <a:off x="3005261" y="-144400"/>
          <a:ext cx="2185454" cy="16543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Legislation</a:t>
          </a:r>
          <a:endParaRPr lang="en-US" sz="2000" kern="1200" dirty="0"/>
        </a:p>
      </dsp:txBody>
      <dsp:txXfrm>
        <a:off x="3325313" y="97879"/>
        <a:ext cx="1545350" cy="1169826"/>
      </dsp:txXfrm>
    </dsp:sp>
    <dsp:sp modelId="{257D9EED-EDBC-4DC4-A96C-D2EFAC8035D3}">
      <dsp:nvSpPr>
        <dsp:cNvPr id="0" name=""/>
        <dsp:cNvSpPr/>
      </dsp:nvSpPr>
      <dsp:spPr>
        <a:xfrm>
          <a:off x="5960008" y="1295410"/>
          <a:ext cx="2117176" cy="154328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Conventions</a:t>
          </a:r>
          <a:endParaRPr lang="en-US" sz="2000" kern="1200" dirty="0"/>
        </a:p>
      </dsp:txBody>
      <dsp:txXfrm>
        <a:off x="6270061" y="1521419"/>
        <a:ext cx="1497070" cy="1091270"/>
      </dsp:txXfrm>
    </dsp:sp>
    <dsp:sp modelId="{541928A3-CEA9-479F-BEF7-FF33A7D1445A}">
      <dsp:nvSpPr>
        <dsp:cNvPr id="0" name=""/>
        <dsp:cNvSpPr/>
      </dsp:nvSpPr>
      <dsp:spPr>
        <a:xfrm>
          <a:off x="76212" y="1276105"/>
          <a:ext cx="2202331" cy="154328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Judicial Interpretation</a:t>
          </a:r>
          <a:endParaRPr lang="en-US" sz="2000" kern="1200" dirty="0"/>
        </a:p>
      </dsp:txBody>
      <dsp:txXfrm>
        <a:off x="398736" y="1502114"/>
        <a:ext cx="1557283" cy="109127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10/21/2018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10/21/2018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4997"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 y="152400"/>
            <a:ext cx="8839199" cy="533400"/>
          </a:xfrm>
        </p:spPr>
        <p:txBody>
          <a:bodyPr anchor="ctr">
            <a:normAutofit/>
          </a:bodyPr>
          <a:lstStyle>
            <a:lvl1pPr algn="r">
              <a:defRPr sz="4400" spc="2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3371849" y="-990600"/>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5287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2621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3456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00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32191527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89579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83685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08266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126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934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836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563046"/>
      </p:ext>
    </p:extLst>
  </p:cSld>
  <p:clrMap bg1="lt1" tx1="dk1" bg2="lt2" tx2="dk2" accent1="accent1" accent2="accent2" accent3="accent3" accent4="accent4" accent5="accent5" accent6="accent6" hlink="hlink" folHlink="folHlink"/>
  <p:sldLayoutIdLst>
    <p:sldLayoutId id="2147483946" r:id="rId1"/>
    <p:sldLayoutId id="2147483958" r:id="rId2"/>
    <p:sldLayoutId id="2147483947" r:id="rId3"/>
    <p:sldLayoutId id="2147483949" r:id="rId4"/>
    <p:sldLayoutId id="2147483957" r:id="rId5"/>
    <p:sldLayoutId id="2147483950" r:id="rId6"/>
    <p:sldLayoutId id="2147483951" r:id="rId7"/>
    <p:sldLayoutId id="2147483952" r:id="rId8"/>
    <p:sldLayoutId id="2147483953" r:id="rId9"/>
    <p:sldLayoutId id="2147483954" r:id="rId10"/>
    <p:sldLayoutId id="2147483955" r:id="rId11"/>
    <p:sldLayoutId id="2147483956" r:id="rId12"/>
  </p:sldLayoutIdLst>
  <p:timing>
    <p:tnLst>
      <p:par>
        <p:cTn id="1" dur="indefinite" restart="never" nodeType="tmRoot"/>
      </p:par>
    </p:tnLst>
  </p:timing>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Second Year Course in legal English</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a:t>
            </a:r>
            <a:r>
              <a:rPr lang="en-US" dirty="0" smtClean="0"/>
              <a:t>Constitutional </a:t>
            </a:r>
            <a:r>
              <a:rPr lang="en-US" dirty="0"/>
              <a:t>and </a:t>
            </a:r>
            <a:r>
              <a:rPr lang="en-US" dirty="0" smtClean="0"/>
              <a:t>Administrative Law</a:t>
            </a:r>
          </a:p>
          <a:p>
            <a:r>
              <a:rPr lang="en-US" dirty="0" smtClean="0"/>
              <a:t>Author: S. J. Al-</a:t>
            </a:r>
            <a:r>
              <a:rPr lang="en-US" dirty="0" err="1" smtClean="0"/>
              <a:t>Kadhem</a:t>
            </a:r>
            <a:r>
              <a:rPr lang="en-US" dirty="0"/>
              <a:t/>
            </a:r>
            <a:br>
              <a:rPr lang="en-US" dirty="0"/>
            </a:br>
            <a:endParaRPr lang="en-US" dirty="0" smtClean="0"/>
          </a:p>
          <a:p>
            <a:r>
              <a:rPr lang="en-US" dirty="0" smtClean="0"/>
              <a:t>Instructor: </a:t>
            </a:r>
          </a:p>
          <a:p>
            <a:r>
              <a:rPr lang="en-US" dirty="0" smtClean="0"/>
              <a:t>Asst. Lect. Rania Adnan Aziz</a:t>
            </a:r>
          </a:p>
          <a:p>
            <a:endParaRPr lang="ar-IQ"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8844" y="88490"/>
            <a:ext cx="3398956" cy="4788310"/>
          </a:xfrm>
          <a:prstGeom prst="rect">
            <a:avLst/>
          </a:prstGeom>
        </p:spPr>
      </p:pic>
      <p:pic>
        <p:nvPicPr>
          <p:cNvPr id="1026" name="Picture 2" descr="ÙÙØºÙ Ø§ÙØ¬Ø§ÙØ¹Ø©"/>
          <p:cNvPicPr>
            <a:picLocks noChangeAspect="1" noChangeArrowheads="1"/>
          </p:cNvPicPr>
          <p:nvPr/>
        </p:nvPicPr>
        <p:blipFill>
          <a:blip r:embed="rId3">
            <a:extLst>
              <a:ext uri="{BEBA8EAE-BF5A-486C-A8C5-ECC9F3942E4B}">
                <a14:imgProps xmlns:a14="http://schemas.microsoft.com/office/drawing/2010/main">
                  <a14:imgLayer r:embed="rId4">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1143000"/>
            <a:ext cx="9118978" cy="1477328"/>
          </a:xfrm>
          <a:prstGeom prst="rect">
            <a:avLst/>
          </a:prstGeom>
          <a:noFill/>
        </p:spPr>
        <p:txBody>
          <a:bodyPr wrap="square" rtlCol="0">
            <a:spAutoFit/>
          </a:bodyPr>
          <a:lstStyle/>
          <a:p>
            <a:r>
              <a:rPr lang="en-US" dirty="0"/>
              <a:t>Lecture </a:t>
            </a:r>
            <a:r>
              <a:rPr lang="en-US" dirty="0" smtClean="0"/>
              <a:t>04 Part One: Constitutional Law </a:t>
            </a:r>
          </a:p>
          <a:p>
            <a:endParaRPr lang="en-US" dirty="0" smtClean="0"/>
          </a:p>
          <a:p>
            <a:pPr algn="ctr"/>
            <a:r>
              <a:rPr lang="en-US" dirty="0" smtClean="0"/>
              <a:t>Chapter Two</a:t>
            </a:r>
          </a:p>
          <a:p>
            <a:pPr algn="ctr"/>
            <a:r>
              <a:rPr lang="en-US" dirty="0" smtClean="0"/>
              <a:t>Sources of Constitutional Law</a:t>
            </a:r>
          </a:p>
          <a:p>
            <a:pPr algn="ctr"/>
            <a:endParaRPr lang="en-US" dirty="0" smtClean="0"/>
          </a:p>
        </p:txBody>
      </p:sp>
      <p:graphicFrame>
        <p:nvGraphicFramePr>
          <p:cNvPr id="5" name="Diagram 4"/>
          <p:cNvGraphicFramePr/>
          <p:nvPr>
            <p:extLst>
              <p:ext uri="{D42A27DB-BD31-4B8C-83A1-F6EECF244321}">
                <p14:modId xmlns:p14="http://schemas.microsoft.com/office/powerpoint/2010/main" val="3193632257"/>
              </p:ext>
            </p:extLst>
          </p:nvPr>
        </p:nvGraphicFramePr>
        <p:xfrm>
          <a:off x="533400" y="2590800"/>
          <a:ext cx="8153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221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graphicEl>
                                              <a:dgm id="{46D94724-1BC8-4B52-8E89-062C8F31D0FA}"/>
                                            </p:graphicEl>
                                          </p:spTgt>
                                        </p:tgtEl>
                                        <p:attrNameLst>
                                          <p:attrName>style.visibility</p:attrName>
                                        </p:attrNameLst>
                                      </p:cBhvr>
                                      <p:to>
                                        <p:strVal val="visible"/>
                                      </p:to>
                                    </p:set>
                                    <p:animEffect transition="in" filter="fade">
                                      <p:cBhvr>
                                        <p:cTn id="13" dur="1000"/>
                                        <p:tgtEl>
                                          <p:spTgt spid="5">
                                            <p:graphicEl>
                                              <a:dgm id="{46D94724-1BC8-4B52-8E89-062C8F31D0FA}"/>
                                            </p:graphicEl>
                                          </p:spTgt>
                                        </p:tgtEl>
                                      </p:cBhvr>
                                    </p:animEffect>
                                    <p:anim calcmode="lin" valueType="num">
                                      <p:cBhvr>
                                        <p:cTn id="14" dur="1000" fill="hold"/>
                                        <p:tgtEl>
                                          <p:spTgt spid="5">
                                            <p:graphicEl>
                                              <a:dgm id="{46D94724-1BC8-4B52-8E89-062C8F31D0FA}"/>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46D94724-1BC8-4B52-8E89-062C8F31D0FA}"/>
                                            </p:graphic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graphicEl>
                                              <a:dgm id="{80D27A74-E797-488C-996B-95CF7D3C012B}"/>
                                            </p:graphicEl>
                                          </p:spTgt>
                                        </p:tgtEl>
                                        <p:attrNameLst>
                                          <p:attrName>style.visibility</p:attrName>
                                        </p:attrNameLst>
                                      </p:cBhvr>
                                      <p:to>
                                        <p:strVal val="visible"/>
                                      </p:to>
                                    </p:set>
                                    <p:animEffect transition="in" filter="fade">
                                      <p:cBhvr>
                                        <p:cTn id="20" dur="1000"/>
                                        <p:tgtEl>
                                          <p:spTgt spid="5">
                                            <p:graphicEl>
                                              <a:dgm id="{80D27A74-E797-488C-996B-95CF7D3C012B}"/>
                                            </p:graphicEl>
                                          </p:spTgt>
                                        </p:tgtEl>
                                      </p:cBhvr>
                                    </p:animEffect>
                                    <p:anim calcmode="lin" valueType="num">
                                      <p:cBhvr>
                                        <p:cTn id="21" dur="1000" fill="hold"/>
                                        <p:tgtEl>
                                          <p:spTgt spid="5">
                                            <p:graphicEl>
                                              <a:dgm id="{80D27A74-E797-488C-996B-95CF7D3C012B}"/>
                                            </p:graphicEl>
                                          </p:spTgt>
                                        </p:tgtEl>
                                        <p:attrNameLst>
                                          <p:attrName>ppt_x</p:attrName>
                                        </p:attrNameLst>
                                      </p:cBhvr>
                                      <p:tavLst>
                                        <p:tav tm="0">
                                          <p:val>
                                            <p:strVal val="#ppt_x"/>
                                          </p:val>
                                        </p:tav>
                                        <p:tav tm="100000">
                                          <p:val>
                                            <p:strVal val="#ppt_x"/>
                                          </p:val>
                                        </p:tav>
                                      </p:tavLst>
                                    </p:anim>
                                    <p:anim calcmode="lin" valueType="num">
                                      <p:cBhvr>
                                        <p:cTn id="22" dur="1000" fill="hold"/>
                                        <p:tgtEl>
                                          <p:spTgt spid="5">
                                            <p:graphicEl>
                                              <a:dgm id="{80D27A74-E797-488C-996B-95CF7D3C012B}"/>
                                            </p:graphic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graphicEl>
                                              <a:dgm id="{84A07F6C-A82A-4120-B81E-C3A64105265D}"/>
                                            </p:graphicEl>
                                          </p:spTgt>
                                        </p:tgtEl>
                                        <p:attrNameLst>
                                          <p:attrName>style.visibility</p:attrName>
                                        </p:attrNameLst>
                                      </p:cBhvr>
                                      <p:to>
                                        <p:strVal val="visible"/>
                                      </p:to>
                                    </p:set>
                                    <p:animEffect transition="in" filter="fade">
                                      <p:cBhvr>
                                        <p:cTn id="27" dur="1000"/>
                                        <p:tgtEl>
                                          <p:spTgt spid="5">
                                            <p:graphicEl>
                                              <a:dgm id="{84A07F6C-A82A-4120-B81E-C3A64105265D}"/>
                                            </p:graphicEl>
                                          </p:spTgt>
                                        </p:tgtEl>
                                      </p:cBhvr>
                                    </p:animEffect>
                                    <p:anim calcmode="lin" valueType="num">
                                      <p:cBhvr>
                                        <p:cTn id="28" dur="1000" fill="hold"/>
                                        <p:tgtEl>
                                          <p:spTgt spid="5">
                                            <p:graphicEl>
                                              <a:dgm id="{84A07F6C-A82A-4120-B81E-C3A64105265D}"/>
                                            </p:graphicEl>
                                          </p:spTgt>
                                        </p:tgtEl>
                                        <p:attrNameLst>
                                          <p:attrName>ppt_x</p:attrName>
                                        </p:attrNameLst>
                                      </p:cBhvr>
                                      <p:tavLst>
                                        <p:tav tm="0">
                                          <p:val>
                                            <p:strVal val="#ppt_x"/>
                                          </p:val>
                                        </p:tav>
                                        <p:tav tm="100000">
                                          <p:val>
                                            <p:strVal val="#ppt_x"/>
                                          </p:val>
                                        </p:tav>
                                      </p:tavLst>
                                    </p:anim>
                                    <p:anim calcmode="lin" valueType="num">
                                      <p:cBhvr>
                                        <p:cTn id="29" dur="1000" fill="hold"/>
                                        <p:tgtEl>
                                          <p:spTgt spid="5">
                                            <p:graphicEl>
                                              <a:dgm id="{84A07F6C-A82A-4120-B81E-C3A64105265D}"/>
                                            </p:graphic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
                                            <p:graphicEl>
                                              <a:dgm id="{257D9EED-EDBC-4DC4-A96C-D2EFAC8035D3}"/>
                                            </p:graphicEl>
                                          </p:spTgt>
                                        </p:tgtEl>
                                        <p:attrNameLst>
                                          <p:attrName>style.visibility</p:attrName>
                                        </p:attrNameLst>
                                      </p:cBhvr>
                                      <p:to>
                                        <p:strVal val="visible"/>
                                      </p:to>
                                    </p:set>
                                    <p:animEffect transition="in" filter="fade">
                                      <p:cBhvr>
                                        <p:cTn id="32" dur="1000"/>
                                        <p:tgtEl>
                                          <p:spTgt spid="5">
                                            <p:graphicEl>
                                              <a:dgm id="{257D9EED-EDBC-4DC4-A96C-D2EFAC8035D3}"/>
                                            </p:graphicEl>
                                          </p:spTgt>
                                        </p:tgtEl>
                                      </p:cBhvr>
                                    </p:animEffect>
                                    <p:anim calcmode="lin" valueType="num">
                                      <p:cBhvr>
                                        <p:cTn id="33" dur="1000" fill="hold"/>
                                        <p:tgtEl>
                                          <p:spTgt spid="5">
                                            <p:graphicEl>
                                              <a:dgm id="{257D9EED-EDBC-4DC4-A96C-D2EFAC8035D3}"/>
                                            </p:graphicEl>
                                          </p:spTgt>
                                        </p:tgtEl>
                                        <p:attrNameLst>
                                          <p:attrName>ppt_x</p:attrName>
                                        </p:attrNameLst>
                                      </p:cBhvr>
                                      <p:tavLst>
                                        <p:tav tm="0">
                                          <p:val>
                                            <p:strVal val="#ppt_x"/>
                                          </p:val>
                                        </p:tav>
                                        <p:tav tm="100000">
                                          <p:val>
                                            <p:strVal val="#ppt_x"/>
                                          </p:val>
                                        </p:tav>
                                      </p:tavLst>
                                    </p:anim>
                                    <p:anim calcmode="lin" valueType="num">
                                      <p:cBhvr>
                                        <p:cTn id="34" dur="1000" fill="hold"/>
                                        <p:tgtEl>
                                          <p:spTgt spid="5">
                                            <p:graphicEl>
                                              <a:dgm id="{257D9EED-EDBC-4DC4-A96C-D2EFAC8035D3}"/>
                                            </p:graphic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graphicEl>
                                              <a:dgm id="{ADDB2F1E-9636-4C56-9B9A-DC96D599B8DE}"/>
                                            </p:graphicEl>
                                          </p:spTgt>
                                        </p:tgtEl>
                                        <p:attrNameLst>
                                          <p:attrName>style.visibility</p:attrName>
                                        </p:attrNameLst>
                                      </p:cBhvr>
                                      <p:to>
                                        <p:strVal val="visible"/>
                                      </p:to>
                                    </p:set>
                                    <p:animEffect transition="in" filter="fade">
                                      <p:cBhvr>
                                        <p:cTn id="39" dur="1000"/>
                                        <p:tgtEl>
                                          <p:spTgt spid="5">
                                            <p:graphicEl>
                                              <a:dgm id="{ADDB2F1E-9636-4C56-9B9A-DC96D599B8DE}"/>
                                            </p:graphicEl>
                                          </p:spTgt>
                                        </p:tgtEl>
                                      </p:cBhvr>
                                    </p:animEffect>
                                    <p:anim calcmode="lin" valueType="num">
                                      <p:cBhvr>
                                        <p:cTn id="40" dur="1000" fill="hold"/>
                                        <p:tgtEl>
                                          <p:spTgt spid="5">
                                            <p:graphicEl>
                                              <a:dgm id="{ADDB2F1E-9636-4C56-9B9A-DC96D599B8DE}"/>
                                            </p:graphicEl>
                                          </p:spTgt>
                                        </p:tgtEl>
                                        <p:attrNameLst>
                                          <p:attrName>ppt_x</p:attrName>
                                        </p:attrNameLst>
                                      </p:cBhvr>
                                      <p:tavLst>
                                        <p:tav tm="0">
                                          <p:val>
                                            <p:strVal val="#ppt_x"/>
                                          </p:val>
                                        </p:tav>
                                        <p:tav tm="100000">
                                          <p:val>
                                            <p:strVal val="#ppt_x"/>
                                          </p:val>
                                        </p:tav>
                                      </p:tavLst>
                                    </p:anim>
                                    <p:anim calcmode="lin" valueType="num">
                                      <p:cBhvr>
                                        <p:cTn id="41" dur="1000" fill="hold"/>
                                        <p:tgtEl>
                                          <p:spTgt spid="5">
                                            <p:graphicEl>
                                              <a:dgm id="{ADDB2F1E-9636-4C56-9B9A-DC96D599B8DE}"/>
                                            </p:graphic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5">
                                            <p:graphicEl>
                                              <a:dgm id="{541928A3-CEA9-479F-BEF7-FF33A7D1445A}"/>
                                            </p:graphicEl>
                                          </p:spTgt>
                                        </p:tgtEl>
                                        <p:attrNameLst>
                                          <p:attrName>style.visibility</p:attrName>
                                        </p:attrNameLst>
                                      </p:cBhvr>
                                      <p:to>
                                        <p:strVal val="visible"/>
                                      </p:to>
                                    </p:set>
                                    <p:animEffect transition="in" filter="fade">
                                      <p:cBhvr>
                                        <p:cTn id="44" dur="1000"/>
                                        <p:tgtEl>
                                          <p:spTgt spid="5">
                                            <p:graphicEl>
                                              <a:dgm id="{541928A3-CEA9-479F-BEF7-FF33A7D1445A}"/>
                                            </p:graphicEl>
                                          </p:spTgt>
                                        </p:tgtEl>
                                      </p:cBhvr>
                                    </p:animEffect>
                                    <p:anim calcmode="lin" valueType="num">
                                      <p:cBhvr>
                                        <p:cTn id="45" dur="1000" fill="hold"/>
                                        <p:tgtEl>
                                          <p:spTgt spid="5">
                                            <p:graphicEl>
                                              <a:dgm id="{541928A3-CEA9-479F-BEF7-FF33A7D1445A}"/>
                                            </p:graphicEl>
                                          </p:spTgt>
                                        </p:tgtEl>
                                        <p:attrNameLst>
                                          <p:attrName>ppt_x</p:attrName>
                                        </p:attrNameLst>
                                      </p:cBhvr>
                                      <p:tavLst>
                                        <p:tav tm="0">
                                          <p:val>
                                            <p:strVal val="#ppt_x"/>
                                          </p:val>
                                        </p:tav>
                                        <p:tav tm="100000">
                                          <p:val>
                                            <p:strVal val="#ppt_x"/>
                                          </p:val>
                                        </p:tav>
                                      </p:tavLst>
                                    </p:anim>
                                    <p:anim calcmode="lin" valueType="num">
                                      <p:cBhvr>
                                        <p:cTn id="46" dur="1000" fill="hold"/>
                                        <p:tgtEl>
                                          <p:spTgt spid="5">
                                            <p:graphicEl>
                                              <a:dgm id="{541928A3-CEA9-479F-BEF7-FF33A7D1445A}"/>
                                            </p:graphic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5">
                                            <p:graphicEl>
                                              <a:dgm id="{5ED25D17-7BE2-4733-9E91-06742F80C787}"/>
                                            </p:graphicEl>
                                          </p:spTgt>
                                        </p:tgtEl>
                                        <p:attrNameLst>
                                          <p:attrName>style.visibility</p:attrName>
                                        </p:attrNameLst>
                                      </p:cBhvr>
                                      <p:to>
                                        <p:strVal val="visible"/>
                                      </p:to>
                                    </p:set>
                                    <p:animEffect transition="in" filter="fade">
                                      <p:cBhvr>
                                        <p:cTn id="49" dur="1000"/>
                                        <p:tgtEl>
                                          <p:spTgt spid="5">
                                            <p:graphicEl>
                                              <a:dgm id="{5ED25D17-7BE2-4733-9E91-06742F80C787}"/>
                                            </p:graphicEl>
                                          </p:spTgt>
                                        </p:tgtEl>
                                      </p:cBhvr>
                                    </p:animEffect>
                                    <p:anim calcmode="lin" valueType="num">
                                      <p:cBhvr>
                                        <p:cTn id="50" dur="1000" fill="hold"/>
                                        <p:tgtEl>
                                          <p:spTgt spid="5">
                                            <p:graphicEl>
                                              <a:dgm id="{5ED25D17-7BE2-4733-9E91-06742F80C787}"/>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5ED25D17-7BE2-4733-9E91-06742F80C787}"/>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5" grpId="0" uiExpand="1">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3693319"/>
          </a:xfrm>
          <a:prstGeom prst="rect">
            <a:avLst/>
          </a:prstGeom>
        </p:spPr>
        <p:txBody>
          <a:bodyPr wrap="square">
            <a:spAutoFit/>
          </a:bodyPr>
          <a:lstStyle/>
          <a:p>
            <a:r>
              <a:rPr lang="en-US" dirty="0"/>
              <a:t>Lecture </a:t>
            </a:r>
            <a:r>
              <a:rPr lang="en-US" dirty="0" smtClean="0"/>
              <a:t>04 </a:t>
            </a:r>
            <a:r>
              <a:rPr lang="en-US" dirty="0"/>
              <a:t>Part One: Constitutional Law </a:t>
            </a:r>
            <a:endParaRPr lang="en-US" dirty="0" smtClean="0"/>
          </a:p>
          <a:p>
            <a:endParaRPr lang="en-US" dirty="0" smtClean="0"/>
          </a:p>
          <a:p>
            <a:pPr algn="ctr"/>
            <a:r>
              <a:rPr lang="en-US" dirty="0"/>
              <a:t>Chapter Two</a:t>
            </a:r>
          </a:p>
          <a:p>
            <a:pPr algn="ctr"/>
            <a:r>
              <a:rPr lang="en-US" dirty="0"/>
              <a:t>Sources of </a:t>
            </a:r>
            <a:r>
              <a:rPr lang="en-US" dirty="0" smtClean="0"/>
              <a:t>Constitutional Law</a:t>
            </a:r>
          </a:p>
          <a:p>
            <a:pPr algn="ctr"/>
            <a:endParaRPr lang="en-US" dirty="0" smtClean="0"/>
          </a:p>
          <a:p>
            <a:pPr algn="ctr"/>
            <a:r>
              <a:rPr lang="en-US" dirty="0" smtClean="0"/>
              <a:t>Introduction</a:t>
            </a:r>
          </a:p>
          <a:p>
            <a:pPr algn="ctr"/>
            <a:endParaRPr lang="en-US" dirty="0"/>
          </a:p>
          <a:p>
            <a:r>
              <a:rPr lang="en-US" dirty="0" smtClean="0"/>
              <a:t>The constitution is a selection of rules which define the framework of a government and postulate how it ought to operate. These rules are also a reflection of the socio-political aims of the state and society.</a:t>
            </a:r>
          </a:p>
          <a:p>
            <a:endParaRPr lang="en-US" dirty="0"/>
          </a:p>
          <a:p>
            <a:r>
              <a:rPr lang="en-US" dirty="0" smtClean="0"/>
              <a:t>These rules may be legal or non-legal. The former </a:t>
            </a:r>
            <a:r>
              <a:rPr lang="en-US" dirty="0"/>
              <a:t>(legislation, judicial interpretation and convention) </a:t>
            </a:r>
            <a:r>
              <a:rPr lang="en-US" dirty="0" smtClean="0"/>
              <a:t>are the most important; the latter are supplementary.</a:t>
            </a:r>
            <a:endParaRPr lang="en-US" dirty="0"/>
          </a:p>
        </p:txBody>
      </p:sp>
    </p:spTree>
    <p:extLst>
      <p:ext uri="{BB962C8B-B14F-4D97-AF65-F5344CB8AC3E}">
        <p14:creationId xmlns:p14="http://schemas.microsoft.com/office/powerpoint/2010/main" val="219048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3139321"/>
          </a:xfrm>
          <a:prstGeom prst="rect">
            <a:avLst/>
          </a:prstGeom>
        </p:spPr>
        <p:txBody>
          <a:bodyPr wrap="square">
            <a:spAutoFit/>
          </a:bodyPr>
          <a:lstStyle/>
          <a:p>
            <a:r>
              <a:rPr lang="en-US" dirty="0"/>
              <a:t>Lecture </a:t>
            </a:r>
            <a:r>
              <a:rPr lang="en-US" dirty="0" smtClean="0"/>
              <a:t>04 </a:t>
            </a:r>
            <a:r>
              <a:rPr lang="en-US" dirty="0"/>
              <a:t>Part One: Constitutional Law </a:t>
            </a:r>
            <a:endParaRPr lang="en-US" dirty="0" smtClean="0"/>
          </a:p>
          <a:p>
            <a:endParaRPr lang="en-US" dirty="0" smtClean="0"/>
          </a:p>
          <a:p>
            <a:pPr algn="ctr"/>
            <a:r>
              <a:rPr lang="en-US" dirty="0"/>
              <a:t>Chapter Two</a:t>
            </a:r>
          </a:p>
          <a:p>
            <a:pPr algn="ctr"/>
            <a:r>
              <a:rPr lang="en-US" dirty="0"/>
              <a:t>Sources of </a:t>
            </a:r>
            <a:r>
              <a:rPr lang="en-US" dirty="0" smtClean="0"/>
              <a:t>Constitutional Law</a:t>
            </a:r>
          </a:p>
          <a:p>
            <a:pPr algn="ctr"/>
            <a:endParaRPr lang="en-US" dirty="0" smtClean="0"/>
          </a:p>
          <a:p>
            <a:r>
              <a:rPr lang="en-US" b="1" dirty="0" smtClean="0"/>
              <a:t>1- Legislation</a:t>
            </a:r>
            <a:r>
              <a:rPr lang="en-US" dirty="0" smtClean="0"/>
              <a:t>; i.e. rules made by the legislature, are the first and foremost source of the constitution. A constitution does not necessarily contain the detailed rules governing the working of the institutions of a government. For example, rules of election, establishment of government departments or the organization of the judiciary may nor be included in the constitution. They are usually found in ordinary laws made by the legislature within the limits fixed by the constitution itself.</a:t>
            </a:r>
            <a:endParaRPr lang="en-US" b="1" dirty="0" smtClean="0"/>
          </a:p>
        </p:txBody>
      </p:sp>
    </p:spTree>
    <p:extLst>
      <p:ext uri="{BB962C8B-B14F-4D97-AF65-F5344CB8AC3E}">
        <p14:creationId xmlns:p14="http://schemas.microsoft.com/office/powerpoint/2010/main" val="419538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4247317"/>
          </a:xfrm>
          <a:prstGeom prst="rect">
            <a:avLst/>
          </a:prstGeom>
        </p:spPr>
        <p:txBody>
          <a:bodyPr wrap="square">
            <a:spAutoFit/>
          </a:bodyPr>
          <a:lstStyle/>
          <a:p>
            <a:r>
              <a:rPr lang="en-US" dirty="0"/>
              <a:t>Lecture </a:t>
            </a:r>
            <a:r>
              <a:rPr lang="en-US" dirty="0" smtClean="0"/>
              <a:t>04 </a:t>
            </a:r>
            <a:r>
              <a:rPr lang="en-US" dirty="0"/>
              <a:t>Part One: Constitutional Law </a:t>
            </a:r>
            <a:endParaRPr lang="en-US" dirty="0" smtClean="0"/>
          </a:p>
          <a:p>
            <a:endParaRPr lang="en-US" dirty="0" smtClean="0"/>
          </a:p>
          <a:p>
            <a:pPr algn="ctr"/>
            <a:r>
              <a:rPr lang="en-US" dirty="0"/>
              <a:t>Chapter Two</a:t>
            </a:r>
          </a:p>
          <a:p>
            <a:pPr algn="ctr"/>
            <a:r>
              <a:rPr lang="en-US" dirty="0"/>
              <a:t>Sources of </a:t>
            </a:r>
            <a:r>
              <a:rPr lang="en-US" dirty="0" smtClean="0"/>
              <a:t>Constitutional Law</a:t>
            </a:r>
          </a:p>
          <a:p>
            <a:pPr algn="ctr"/>
            <a:endParaRPr lang="en-US" dirty="0" smtClean="0"/>
          </a:p>
          <a:p>
            <a:r>
              <a:rPr lang="en-US" b="1" dirty="0"/>
              <a:t>2</a:t>
            </a:r>
            <a:r>
              <a:rPr lang="en-US" b="1" dirty="0" smtClean="0"/>
              <a:t>- Judicial interpretation</a:t>
            </a:r>
            <a:endParaRPr lang="en-US" b="1" dirty="0"/>
          </a:p>
          <a:p>
            <a:endParaRPr lang="en-US" dirty="0" smtClean="0"/>
          </a:p>
          <a:p>
            <a:pPr marL="285750" indent="-285750">
              <a:buFont typeface="Wingdings" panose="05000000000000000000" pitchFamily="2" charset="2"/>
              <a:buChar char="v"/>
            </a:pPr>
            <a:r>
              <a:rPr lang="en-US" dirty="0" smtClean="0"/>
              <a:t>In certain countries courts and judges are empowered to interpret law; i.e. expose its meaning in disputed cases. Being part of the law, the constitution itself may be interpreted by them.</a:t>
            </a:r>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r>
              <a:rPr lang="en-US" dirty="0" smtClean="0"/>
              <a:t>The aim of the this interpretation is to expound the true meaning of the constitutional provisions and to decide whether certain legislative enactments are compatible with them.</a:t>
            </a:r>
          </a:p>
          <a:p>
            <a:endParaRPr lang="en-US" dirty="0" smtClean="0"/>
          </a:p>
          <a:p>
            <a:endParaRPr lang="en-US" dirty="0"/>
          </a:p>
          <a:p>
            <a:endParaRPr lang="en-US" dirty="0" smtClean="0"/>
          </a:p>
        </p:txBody>
      </p:sp>
    </p:spTree>
    <p:extLst>
      <p:ext uri="{BB962C8B-B14F-4D97-AF65-F5344CB8AC3E}">
        <p14:creationId xmlns:p14="http://schemas.microsoft.com/office/powerpoint/2010/main" val="2331325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923330"/>
          </a:xfrm>
          <a:prstGeom prst="rect">
            <a:avLst/>
          </a:prstGeom>
        </p:spPr>
        <p:txBody>
          <a:bodyPr wrap="square">
            <a:spAutoFit/>
          </a:bodyPr>
          <a:lstStyle/>
          <a:p>
            <a:r>
              <a:rPr lang="en-US" dirty="0"/>
              <a:t>Lecture </a:t>
            </a:r>
            <a:r>
              <a:rPr lang="en-US" dirty="0" smtClean="0"/>
              <a:t>04 </a:t>
            </a:r>
            <a:r>
              <a:rPr lang="en-US" dirty="0"/>
              <a:t>Part One: Constitutional Law </a:t>
            </a:r>
            <a:endParaRPr lang="en-US" dirty="0" smtClean="0"/>
          </a:p>
          <a:p>
            <a:pPr algn="ctr"/>
            <a:r>
              <a:rPr lang="en-US" dirty="0"/>
              <a:t>Chapter Two</a:t>
            </a:r>
          </a:p>
          <a:p>
            <a:pPr algn="ctr"/>
            <a:r>
              <a:rPr lang="en-US" dirty="0"/>
              <a:t>Sources of </a:t>
            </a:r>
            <a:r>
              <a:rPr lang="en-US" dirty="0" smtClean="0"/>
              <a:t>Constitutional Law</a:t>
            </a:r>
            <a:endParaRPr lang="en-US" dirty="0"/>
          </a:p>
        </p:txBody>
      </p:sp>
      <p:sp>
        <p:nvSpPr>
          <p:cNvPr id="5" name="TextBox 4"/>
          <p:cNvSpPr txBox="1"/>
          <p:nvPr/>
        </p:nvSpPr>
        <p:spPr>
          <a:xfrm>
            <a:off x="101220" y="2286000"/>
            <a:ext cx="9042780" cy="369332"/>
          </a:xfrm>
          <a:prstGeom prst="rect">
            <a:avLst/>
          </a:prstGeom>
          <a:noFill/>
        </p:spPr>
        <p:txBody>
          <a:bodyPr wrap="square" rtlCol="0">
            <a:spAutoFit/>
          </a:bodyPr>
          <a:lstStyle/>
          <a:p>
            <a:pPr algn="ctr"/>
            <a:r>
              <a:rPr lang="en-US" b="1" dirty="0" smtClean="0"/>
              <a:t>Some of the important/new words and terms that appear in this section</a:t>
            </a:r>
          </a:p>
        </p:txBody>
      </p:sp>
      <p:sp>
        <p:nvSpPr>
          <p:cNvPr id="6" name="Cloud 5"/>
          <p:cNvSpPr/>
          <p:nvPr/>
        </p:nvSpPr>
        <p:spPr>
          <a:xfrm>
            <a:off x="86032" y="3986983"/>
            <a:ext cx="190500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t>
            </a:r>
            <a:r>
              <a:rPr lang="en-US" dirty="0" smtClean="0"/>
              <a:t>on-legal</a:t>
            </a:r>
            <a:endParaRPr lang="en-US" dirty="0"/>
          </a:p>
        </p:txBody>
      </p:sp>
      <p:sp>
        <p:nvSpPr>
          <p:cNvPr id="7" name="Cloud 6"/>
          <p:cNvSpPr/>
          <p:nvPr/>
        </p:nvSpPr>
        <p:spPr>
          <a:xfrm>
            <a:off x="3554362" y="2819400"/>
            <a:ext cx="16272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integral</a:t>
            </a:r>
            <a:endParaRPr lang="en-US" dirty="0"/>
          </a:p>
        </p:txBody>
      </p:sp>
      <p:sp>
        <p:nvSpPr>
          <p:cNvPr id="8" name="Cloud 7"/>
          <p:cNvSpPr/>
          <p:nvPr/>
        </p:nvSpPr>
        <p:spPr>
          <a:xfrm>
            <a:off x="2286000" y="3733800"/>
            <a:ext cx="182880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legislation</a:t>
            </a:r>
            <a:endParaRPr lang="en-US" dirty="0"/>
          </a:p>
        </p:txBody>
      </p:sp>
      <p:sp>
        <p:nvSpPr>
          <p:cNvPr id="10" name="Cloud 9"/>
          <p:cNvSpPr/>
          <p:nvPr/>
        </p:nvSpPr>
        <p:spPr>
          <a:xfrm>
            <a:off x="1039762" y="4648200"/>
            <a:ext cx="14748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judicial</a:t>
            </a:r>
            <a:endParaRPr lang="en-US" dirty="0"/>
          </a:p>
        </p:txBody>
      </p:sp>
      <p:sp>
        <p:nvSpPr>
          <p:cNvPr id="11" name="Cloud 10"/>
          <p:cNvSpPr/>
          <p:nvPr/>
        </p:nvSpPr>
        <p:spPr>
          <a:xfrm>
            <a:off x="685800" y="2895600"/>
            <a:ext cx="1676399" cy="6096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postulate</a:t>
            </a:r>
            <a:endParaRPr lang="en-US" dirty="0"/>
          </a:p>
        </p:txBody>
      </p:sp>
      <p:sp>
        <p:nvSpPr>
          <p:cNvPr id="12" name="Cloud 11"/>
          <p:cNvSpPr/>
          <p:nvPr/>
        </p:nvSpPr>
        <p:spPr>
          <a:xfrm>
            <a:off x="5562600" y="5105400"/>
            <a:ext cx="232409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provision</a:t>
            </a:r>
            <a:endParaRPr lang="en-US" dirty="0"/>
          </a:p>
        </p:txBody>
      </p:sp>
      <p:sp>
        <p:nvSpPr>
          <p:cNvPr id="13" name="Cloud 12"/>
          <p:cNvSpPr/>
          <p:nvPr/>
        </p:nvSpPr>
        <p:spPr>
          <a:xfrm>
            <a:off x="101220" y="5562600"/>
            <a:ext cx="218478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interpretation</a:t>
            </a:r>
            <a:endParaRPr lang="en-US" dirty="0"/>
          </a:p>
        </p:txBody>
      </p:sp>
      <p:sp>
        <p:nvSpPr>
          <p:cNvPr id="14" name="Cloud 13"/>
          <p:cNvSpPr/>
          <p:nvPr/>
        </p:nvSpPr>
        <p:spPr>
          <a:xfrm>
            <a:off x="5715000" y="3109438"/>
            <a:ext cx="217169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supplemented</a:t>
            </a:r>
            <a:endParaRPr lang="en-US" dirty="0"/>
          </a:p>
        </p:txBody>
      </p:sp>
      <p:sp>
        <p:nvSpPr>
          <p:cNvPr id="15" name="Cloud 14"/>
          <p:cNvSpPr/>
          <p:nvPr/>
        </p:nvSpPr>
        <p:spPr>
          <a:xfrm>
            <a:off x="6449962" y="3886200"/>
            <a:ext cx="20844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elections</a:t>
            </a:r>
            <a:endParaRPr lang="en-US" dirty="0"/>
          </a:p>
        </p:txBody>
      </p:sp>
      <p:sp>
        <p:nvSpPr>
          <p:cNvPr id="16" name="Cloud 15"/>
          <p:cNvSpPr/>
          <p:nvPr/>
        </p:nvSpPr>
        <p:spPr>
          <a:xfrm>
            <a:off x="2879623" y="5333998"/>
            <a:ext cx="2073377" cy="697469"/>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empowered</a:t>
            </a:r>
            <a:endParaRPr lang="en-US" dirty="0"/>
          </a:p>
        </p:txBody>
      </p:sp>
      <p:sp>
        <p:nvSpPr>
          <p:cNvPr id="17" name="Cloud 16"/>
          <p:cNvSpPr/>
          <p:nvPr/>
        </p:nvSpPr>
        <p:spPr>
          <a:xfrm>
            <a:off x="3962400" y="4267200"/>
            <a:ext cx="190500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legislature</a:t>
            </a:r>
            <a:endParaRPr lang="en-US" dirty="0"/>
          </a:p>
        </p:txBody>
      </p:sp>
    </p:spTree>
    <p:extLst>
      <p:ext uri="{BB962C8B-B14F-4D97-AF65-F5344CB8AC3E}">
        <p14:creationId xmlns:p14="http://schemas.microsoft.com/office/powerpoint/2010/main" val="120600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2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circle(in)">
                                      <p:cBhvr>
                                        <p:cTn id="31" dur="20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circle(in)">
                                      <p:cBhvr>
                                        <p:cTn id="36" dur="2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ircle(in)">
                                      <p:cBhvr>
                                        <p:cTn id="41" dur="2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circle(in)">
                                      <p:cBhvr>
                                        <p:cTn id="46" dur="2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ircle(in)">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circle(in)">
                                      <p:cBhvr>
                                        <p:cTn id="56" dur="20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circle(in)">
                                      <p:cBhvr>
                                        <p:cTn id="61"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458</TotalTime>
  <Words>364</Words>
  <Application>Microsoft Office PowerPoint</Application>
  <PresentationFormat>On-screen Show (4:3)</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Tw Cen MT</vt:lpstr>
      <vt:lpstr>Tw Cen MT Condensed</vt:lpstr>
      <vt:lpstr>Wingdings</vt:lpstr>
      <vt:lpstr>Wingdings 3</vt:lpstr>
      <vt:lpstr>Integral</vt:lpstr>
      <vt:lpstr> College of Law, Mustansiriyah U.    Second Year Course in legal English   2017-2018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260</cp:revision>
  <dcterms:created xsi:type="dcterms:W3CDTF">2006-08-16T00:00:00Z</dcterms:created>
  <dcterms:modified xsi:type="dcterms:W3CDTF">2018-10-21T15:13:42Z</dcterms:modified>
</cp:coreProperties>
</file>