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CCCC00"/>
    <a:srgbClr val="FF0066"/>
    <a:srgbClr val="3333FF"/>
    <a:srgbClr val="99FF66"/>
    <a:srgbClr val="FF9933"/>
    <a:srgbClr val="FF66FF"/>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C86F2C58-3523-4993-801C-903FB4EF8774}" type="datetimeFigureOut">
              <a:rPr lang="ar-IQ" smtClean="0"/>
              <a:pPr/>
              <a:t>12/02/1440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262011-98BB-4AEA-9599-BE252B9788A7}" type="slidenum">
              <a:rPr lang="ar-IQ" smtClean="0"/>
              <a:pPr/>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86F2C58-3523-4993-801C-903FB4EF8774}"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262011-98BB-4AEA-9599-BE252B9788A7}"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A6262011-98BB-4AEA-9599-BE252B9788A7}" type="slidenum">
              <a:rPr lang="ar-IQ" smtClean="0"/>
              <a:pPr/>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86F2C58-3523-4993-801C-903FB4EF8774}"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C86F2C58-3523-4993-801C-903FB4EF8774}"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A6262011-98BB-4AEA-9599-BE252B9788A7}" type="slidenum">
              <a:rPr lang="ar-IQ" smtClean="0"/>
              <a:pPr/>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C86F2C58-3523-4993-801C-903FB4EF8774}" type="datetimeFigureOut">
              <a:rPr lang="ar-IQ" smtClean="0"/>
              <a:pPr/>
              <a:t>12/02/1440</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262011-98BB-4AEA-9599-BE252B9788A7}" type="slidenum">
              <a:rPr lang="ar-IQ" smtClean="0"/>
              <a:pPr/>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C86F2C58-3523-4993-801C-903FB4EF8774}"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6262011-98BB-4AEA-9599-BE252B9788A7}" type="slidenum">
              <a:rPr lang="ar-IQ" smtClean="0"/>
              <a:pPr/>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C86F2C58-3523-4993-801C-903FB4EF8774}" type="datetimeFigureOut">
              <a:rPr lang="ar-IQ" smtClean="0"/>
              <a:pPr/>
              <a:t>12/02/1440</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A6262011-98BB-4AEA-9599-BE252B9788A7}" type="slidenum">
              <a:rPr lang="ar-IQ" smtClean="0"/>
              <a:pPr/>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86F2C58-3523-4993-801C-903FB4EF8774}" type="datetimeFigureOut">
              <a:rPr lang="ar-IQ" smtClean="0"/>
              <a:pPr/>
              <a:t>12/02/1440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A6262011-98BB-4AEA-9599-BE252B9788A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C86F2C58-3523-4993-801C-903FB4EF8774}" type="datetimeFigureOut">
              <a:rPr lang="ar-IQ" smtClean="0"/>
              <a:pPr/>
              <a:t>12/02/1440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6262011-98BB-4AEA-9599-BE252B9788A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6262011-98BB-4AEA-9599-BE252B9788A7}" type="slidenum">
              <a:rPr lang="ar-IQ" smtClean="0"/>
              <a:pPr/>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C86F2C58-3523-4993-801C-903FB4EF8774}" type="datetimeFigureOut">
              <a:rPr lang="ar-IQ" smtClean="0"/>
              <a:pPr/>
              <a:t>12/02/1440</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A6262011-98BB-4AEA-9599-BE252B9788A7}" type="slidenum">
              <a:rPr lang="ar-IQ" smtClean="0"/>
              <a:pPr/>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C86F2C58-3523-4993-801C-903FB4EF8774}" type="datetimeFigureOut">
              <a:rPr lang="ar-IQ" smtClean="0"/>
              <a:pPr/>
              <a:t>12/02/1440</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86F2C58-3523-4993-801C-903FB4EF8774}" type="datetimeFigureOut">
              <a:rPr lang="ar-IQ" smtClean="0"/>
              <a:pPr/>
              <a:t>12/02/1440</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6262011-98BB-4AEA-9599-BE252B9788A7}" type="slidenum">
              <a:rPr lang="ar-IQ" smtClean="0"/>
              <a:pPr/>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solidFill>
            <a:schemeClr val="accent2">
              <a:lumMod val="40000"/>
              <a:lumOff val="60000"/>
            </a:schemeClr>
          </a:solidFill>
        </p:spPr>
        <p:txBody>
          <a:bodyPr>
            <a:normAutofit/>
          </a:bodyPr>
          <a:lstStyle/>
          <a:p>
            <a:r>
              <a:rPr lang="ar-IQ" sz="6000" dirty="0" smtClean="0"/>
              <a:t>حقوق المحامي</a:t>
            </a:r>
            <a:endParaRPr lang="ar-IQ" sz="6000" dirty="0"/>
          </a:p>
        </p:txBody>
      </p:sp>
      <p:sp>
        <p:nvSpPr>
          <p:cNvPr id="2" name="عنوان 1"/>
          <p:cNvSpPr>
            <a:spLocks noGrp="1"/>
          </p:cNvSpPr>
          <p:nvPr>
            <p:ph type="ctrTitle"/>
          </p:nvPr>
        </p:nvSpPr>
        <p:spPr/>
        <p:txBody>
          <a:bodyPr>
            <a:normAutofit/>
          </a:bodyPr>
          <a:lstStyle/>
          <a:p>
            <a:r>
              <a:rPr lang="ar-IQ" sz="5400" b="1" dirty="0" smtClean="0"/>
              <a:t>المحاضرة </a:t>
            </a:r>
            <a:r>
              <a:rPr lang="ar-IQ" sz="5400" b="1" dirty="0" smtClean="0"/>
              <a:t>الثامنة</a:t>
            </a:r>
            <a:br>
              <a:rPr lang="ar-IQ" sz="5400" b="1" dirty="0" smtClean="0"/>
            </a:br>
            <a:r>
              <a:rPr lang="ar-IQ" sz="5400" b="1" dirty="0" smtClean="0"/>
              <a:t>م.م </a:t>
            </a:r>
            <a:r>
              <a:rPr lang="ar-IQ" sz="5400" b="1" smtClean="0"/>
              <a:t>انفال عصام</a:t>
            </a:r>
            <a:endParaRPr lang="ar-IQ"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3333FF"/>
          </a:solidFill>
        </p:spPr>
        <p:txBody>
          <a:bodyPr/>
          <a:lstStyle/>
          <a:p>
            <a:r>
              <a:rPr lang="ar-IQ" dirty="0" smtClean="0">
                <a:solidFill>
                  <a:schemeClr val="bg1"/>
                </a:solidFill>
              </a:rPr>
              <a:t>تاسعا</a:t>
            </a:r>
            <a:endParaRPr lang="ar-IQ" dirty="0">
              <a:solidFill>
                <a:schemeClr val="bg1"/>
              </a:solidFill>
            </a:endParaRPr>
          </a:p>
        </p:txBody>
      </p:sp>
      <p:sp>
        <p:nvSpPr>
          <p:cNvPr id="3" name="عنصر نائب للمحتوى 2"/>
          <p:cNvSpPr>
            <a:spLocks noGrp="1"/>
          </p:cNvSpPr>
          <p:nvPr>
            <p:ph sz="quarter" idx="1"/>
          </p:nvPr>
        </p:nvSpPr>
        <p:spPr/>
        <p:txBody>
          <a:bodyPr/>
          <a:lstStyle/>
          <a:p>
            <a:pPr algn="ctr">
              <a:buNone/>
            </a:pPr>
            <a:r>
              <a:rPr lang="ar-IQ" sz="4800" b="1" dirty="0" smtClean="0"/>
              <a:t>لا يجوز حجز وبيع كتب المحامي وموجودات مكتبه الضرورة لممارسة </a:t>
            </a:r>
            <a:r>
              <a:rPr lang="ar-IQ" sz="4800" b="1" dirty="0" err="1" smtClean="0"/>
              <a:t>مهنته </a:t>
            </a:r>
            <a:r>
              <a:rPr lang="ar-IQ" b="1" dirty="0" err="1" smtClean="0"/>
              <a:t>.</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0066"/>
          </a:solidFill>
        </p:spPr>
        <p:txBody>
          <a:bodyPr/>
          <a:lstStyle/>
          <a:p>
            <a:r>
              <a:rPr lang="ar-IQ" dirty="0" smtClean="0">
                <a:solidFill>
                  <a:schemeClr val="bg1"/>
                </a:solidFill>
              </a:rPr>
              <a:t>عاشرا</a:t>
            </a:r>
            <a:endParaRPr lang="ar-IQ" dirty="0">
              <a:solidFill>
                <a:schemeClr val="bg1"/>
              </a:solidFill>
            </a:endParaRPr>
          </a:p>
        </p:txBody>
      </p:sp>
      <p:sp>
        <p:nvSpPr>
          <p:cNvPr id="3" name="عنصر نائب للمحتوى 2"/>
          <p:cNvSpPr>
            <a:spLocks noGrp="1"/>
          </p:cNvSpPr>
          <p:nvPr>
            <p:ph sz="quarter" idx="1"/>
          </p:nvPr>
        </p:nvSpPr>
        <p:spPr/>
        <p:txBody>
          <a:bodyPr/>
          <a:lstStyle/>
          <a:p>
            <a:pPr algn="ctr">
              <a:buNone/>
            </a:pPr>
            <a:r>
              <a:rPr lang="ar-IQ" sz="4000" b="1" dirty="0" smtClean="0"/>
              <a:t>لا يجوز تنفيذ القرارات القضائية او الادارية المستهدفة تفتيش مقر نقابة المحامين ودوائرها </a:t>
            </a:r>
            <a:r>
              <a:rPr lang="ar-IQ" sz="4000" b="1" dirty="0" err="1" smtClean="0"/>
              <a:t>الا</a:t>
            </a:r>
            <a:r>
              <a:rPr lang="ar-IQ" sz="4000" b="1" dirty="0" smtClean="0"/>
              <a:t> بعد اخبار نقابة المحامين او من ينوب عنه عند </a:t>
            </a:r>
            <a:r>
              <a:rPr lang="ar-IQ" sz="4000" b="1" dirty="0" err="1" smtClean="0"/>
              <a:t>غيابه .</a:t>
            </a:r>
            <a:endParaRPr lang="ar-IQ" sz="4000" dirty="0" smtClean="0"/>
          </a:p>
          <a:p>
            <a:pPr>
              <a:buNone/>
            </a:pP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CCCC00"/>
          </a:solidFill>
        </p:spPr>
        <p:txBody>
          <a:bodyPr/>
          <a:lstStyle/>
          <a:p>
            <a:r>
              <a:rPr lang="ar-IQ" dirty="0" smtClean="0"/>
              <a:t>احد عشر</a:t>
            </a:r>
            <a:endParaRPr lang="ar-IQ" dirty="0"/>
          </a:p>
        </p:txBody>
      </p:sp>
      <p:sp>
        <p:nvSpPr>
          <p:cNvPr id="3" name="عنصر نائب للمحتوى 2"/>
          <p:cNvSpPr>
            <a:spLocks noGrp="1"/>
          </p:cNvSpPr>
          <p:nvPr>
            <p:ph sz="quarter" idx="1"/>
          </p:nvPr>
        </p:nvSpPr>
        <p:spPr/>
        <p:txBody>
          <a:bodyPr>
            <a:normAutofit/>
          </a:bodyPr>
          <a:lstStyle/>
          <a:p>
            <a:pPr algn="ctr">
              <a:buNone/>
            </a:pPr>
            <a:r>
              <a:rPr lang="ar-IQ" sz="4000" b="1" dirty="0" smtClean="0"/>
              <a:t>يتمتع المحامي و افراد اسرته المكلف بإعالتهم شرعا بالتخفيضات التي تمنح لسائر الموظفين من اجور المستشفيات والمؤسسات الصحية الحكومية و اجور نقلهم في السكك </a:t>
            </a:r>
            <a:r>
              <a:rPr lang="ar-IQ" sz="4000" b="1" dirty="0" err="1" smtClean="0"/>
              <a:t>الحديدية .</a:t>
            </a:r>
            <a:endParaRPr lang="ar-IQ"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CCFF33"/>
          </a:solidFill>
        </p:spPr>
        <p:txBody>
          <a:bodyPr/>
          <a:lstStyle/>
          <a:p>
            <a:r>
              <a:rPr lang="ar-IQ" dirty="0" smtClean="0"/>
              <a:t>اثنا عشر</a:t>
            </a:r>
            <a:endParaRPr lang="ar-IQ" dirty="0"/>
          </a:p>
        </p:txBody>
      </p:sp>
      <p:sp>
        <p:nvSpPr>
          <p:cNvPr id="3" name="عنصر نائب للمحتوى 2"/>
          <p:cNvSpPr>
            <a:spLocks noGrp="1"/>
          </p:cNvSpPr>
          <p:nvPr>
            <p:ph sz="quarter" idx="1"/>
          </p:nvPr>
        </p:nvSpPr>
        <p:spPr/>
        <p:txBody>
          <a:bodyPr>
            <a:normAutofit/>
          </a:bodyPr>
          <a:lstStyle/>
          <a:p>
            <a:pPr algn="ctr">
              <a:buNone/>
            </a:pPr>
            <a:r>
              <a:rPr lang="ar-IQ" sz="4000" b="1" dirty="0" smtClean="0"/>
              <a:t>لا يجوز تسجيل عقود </a:t>
            </a:r>
            <a:r>
              <a:rPr lang="ar-IQ" sz="4000" b="1" dirty="0" err="1" smtClean="0"/>
              <a:t>تاسيس</a:t>
            </a:r>
            <a:r>
              <a:rPr lang="ar-IQ" sz="4000" b="1" dirty="0" smtClean="0"/>
              <a:t> الشركات مهما كان نوعها </a:t>
            </a:r>
            <a:r>
              <a:rPr lang="ar-IQ" sz="4000" b="1" dirty="0" err="1" smtClean="0"/>
              <a:t>الا</a:t>
            </a:r>
            <a:r>
              <a:rPr lang="ar-IQ" sz="4000" b="1" dirty="0" smtClean="0"/>
              <a:t> اذا كانت منظمة من قبل محام ويستثنى من ذلك العقود التي تكون احد طرفيها دائرة رسمية او شبه </a:t>
            </a:r>
            <a:r>
              <a:rPr lang="ar-IQ" sz="4000" b="1" dirty="0" err="1" smtClean="0"/>
              <a:t>رسمية .</a:t>
            </a:r>
            <a:endParaRPr lang="ar-IQ"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صور-خلفيات-بوربوينت-جديدة-متحركة-وثابتة-بجودة-عالية-2.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2627784" y="2708920"/>
            <a:ext cx="4479111" cy="830997"/>
          </a:xfrm>
          <a:prstGeom prst="rect">
            <a:avLst/>
          </a:prstGeom>
          <a:noFill/>
        </p:spPr>
        <p:txBody>
          <a:bodyPr wrap="none" rtlCol="1">
            <a:spAutoFit/>
          </a:bodyPr>
          <a:lstStyle/>
          <a:p>
            <a:pPr algn="ctr"/>
            <a:r>
              <a:rPr lang="ar-IQ" sz="4800" dirty="0" smtClean="0"/>
              <a:t>شكرا </a:t>
            </a:r>
            <a:r>
              <a:rPr lang="ar-IQ" sz="4800" smtClean="0"/>
              <a:t>جزيلا لإصغائكم</a:t>
            </a:r>
            <a:endParaRPr lang="ar-IQ"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r>
              <a:rPr lang="ar-IQ" dirty="0" smtClean="0"/>
              <a:t>اولا</a:t>
            </a:r>
            <a:endParaRPr lang="ar-IQ" dirty="0"/>
          </a:p>
        </p:txBody>
      </p:sp>
      <p:sp>
        <p:nvSpPr>
          <p:cNvPr id="3" name="عنصر نائب للمحتوى 2"/>
          <p:cNvSpPr>
            <a:spLocks noGrp="1"/>
          </p:cNvSpPr>
          <p:nvPr>
            <p:ph sz="quarter" idx="1"/>
          </p:nvPr>
        </p:nvSpPr>
        <p:spPr/>
        <p:txBody>
          <a:bodyPr>
            <a:normAutofit fontScale="85000" lnSpcReduction="10000"/>
          </a:bodyPr>
          <a:lstStyle/>
          <a:p>
            <a:pPr algn="ctr">
              <a:buNone/>
            </a:pPr>
            <a:r>
              <a:rPr lang="ar-IQ" b="1" dirty="0" smtClean="0"/>
              <a:t> لا يجوز لغير المحامين المسجلين في جدول المحامين ابداء المشورة القانونية او التوكل عن الغير للادعاء بالحقوق والدفاع عنها امام المحاكم العامة والخاصة ودوائر التحقيق والشرطة واللجان التي خصها القانون بالتحقيق او الفصل في منازعات قضائية.</a:t>
            </a:r>
            <a:endParaRPr lang="ar-IQ" dirty="0" smtClean="0"/>
          </a:p>
          <a:p>
            <a:pPr>
              <a:buNone/>
            </a:pPr>
            <a:r>
              <a:rPr lang="ar-IQ" b="1" dirty="0" smtClean="0"/>
              <a:t> استثناء من احكام الفقرة السابقة </a:t>
            </a:r>
            <a:r>
              <a:rPr lang="ar-IQ" b="1" dirty="0" err="1" smtClean="0"/>
              <a:t>يجوز : -</a:t>
            </a:r>
            <a:endParaRPr lang="ar-IQ" dirty="0" smtClean="0"/>
          </a:p>
          <a:p>
            <a:r>
              <a:rPr lang="ar-IQ" b="1" dirty="0" err="1" smtClean="0"/>
              <a:t>اولا </a:t>
            </a:r>
            <a:r>
              <a:rPr lang="ar-IQ" b="1" dirty="0" smtClean="0"/>
              <a:t>- للمتقاضين في دعاوى الاصلاح الزراعي ودعاوى التسوية والدعاوى </a:t>
            </a:r>
            <a:r>
              <a:rPr lang="ar-IQ" b="1" dirty="0" err="1" smtClean="0"/>
              <a:t>الصلحية</a:t>
            </a:r>
            <a:r>
              <a:rPr lang="ar-IQ" b="1" dirty="0" smtClean="0"/>
              <a:t> ودعاوى الاحوال الشخصية ان يوكلوا عنهم اقرباءهم من الدرجة الاولى او الثانية في </a:t>
            </a:r>
            <a:r>
              <a:rPr lang="ar-IQ" b="1" dirty="0" err="1" smtClean="0"/>
              <a:t>المرافعة .</a:t>
            </a:r>
            <a:r>
              <a:rPr lang="ar-IQ" b="1" dirty="0" smtClean="0"/>
              <a:t> ولمن ينوب عن غيره بحسب الولاية او الوصاية او </a:t>
            </a:r>
            <a:r>
              <a:rPr lang="ar-IQ" b="1" dirty="0" err="1" smtClean="0"/>
              <a:t>القيمومة</a:t>
            </a:r>
            <a:r>
              <a:rPr lang="ar-IQ" b="1" dirty="0" smtClean="0"/>
              <a:t> او التولية هذا الحق </a:t>
            </a:r>
            <a:r>
              <a:rPr lang="ar-IQ" b="1" dirty="0" err="1" smtClean="0"/>
              <a:t>ايضا .</a:t>
            </a:r>
            <a:endParaRPr lang="ar-IQ" dirty="0" smtClean="0"/>
          </a:p>
          <a:p>
            <a:r>
              <a:rPr lang="ar-IQ" b="1" dirty="0" err="1" smtClean="0"/>
              <a:t>ثانيا </a:t>
            </a:r>
            <a:r>
              <a:rPr lang="ar-IQ" b="1" dirty="0" smtClean="0"/>
              <a:t>- للمحامي المتقاعد ان يمارس المحاماة بالوكالة عن زوجة او اصوله او فروعه فقط.</a:t>
            </a:r>
            <a:endParaRPr lang="ar-IQ" dirty="0" smtClean="0"/>
          </a:p>
          <a:p>
            <a:r>
              <a:rPr lang="ar-IQ" b="1" dirty="0" err="1" smtClean="0"/>
              <a:t>ثالثا </a:t>
            </a:r>
            <a:r>
              <a:rPr lang="ar-IQ" b="1" dirty="0" smtClean="0"/>
              <a:t>- </a:t>
            </a:r>
            <a:r>
              <a:rPr lang="ar-IQ" b="1" dirty="0" err="1" smtClean="0"/>
              <a:t>ا </a:t>
            </a:r>
            <a:r>
              <a:rPr lang="ar-IQ" b="1" dirty="0" smtClean="0"/>
              <a:t>- للوزير المختص او رئيس الجهة غير المرتبطة بوزارة، ان ينيب حسب تقديره، عن الوزارة او عن الجهة احد موظفيها الحاصلين على شهادة </a:t>
            </a:r>
            <a:r>
              <a:rPr lang="ar-IQ" b="1" dirty="0" err="1" smtClean="0"/>
              <a:t>بكلوريوس</a:t>
            </a:r>
            <a:r>
              <a:rPr lang="ar-IQ" b="1" dirty="0" smtClean="0"/>
              <a:t> في القانون، او ان يوكل محاميا في الدعاوى التي تكون الوزارة او الجهة طرفا </a:t>
            </a:r>
            <a:r>
              <a:rPr lang="ar-IQ" b="1" dirty="0" err="1" smtClean="0"/>
              <a:t>فيها .</a:t>
            </a:r>
            <a:endParaRPr lang="ar-IQ"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lstStyle/>
          <a:p>
            <a:r>
              <a:rPr lang="ar-IQ" dirty="0" smtClean="0"/>
              <a:t>ثانيا</a:t>
            </a:r>
            <a:endParaRPr lang="ar-IQ" dirty="0"/>
          </a:p>
        </p:txBody>
      </p:sp>
      <p:sp>
        <p:nvSpPr>
          <p:cNvPr id="3" name="عنصر نائب للمحتوى 2"/>
          <p:cNvSpPr>
            <a:spLocks noGrp="1"/>
          </p:cNvSpPr>
          <p:nvPr>
            <p:ph sz="quarter" idx="1"/>
          </p:nvPr>
        </p:nvSpPr>
        <p:spPr/>
        <p:txBody>
          <a:bodyPr>
            <a:normAutofit/>
          </a:bodyPr>
          <a:lstStyle/>
          <a:p>
            <a:pPr algn="ctr">
              <a:buNone/>
            </a:pPr>
            <a:r>
              <a:rPr lang="ar-IQ" sz="4000" b="1" dirty="0" smtClean="0"/>
              <a:t>للمحامي ان يسلك الطريقة المشروعة التي يراها مناسبة في الدفاع عن موكله ولا يكون </a:t>
            </a:r>
            <a:r>
              <a:rPr lang="ar-IQ" sz="4000" b="1" dirty="0" err="1" smtClean="0"/>
              <a:t>مسؤولا</a:t>
            </a:r>
            <a:r>
              <a:rPr lang="ar-IQ" sz="4000" b="1" dirty="0" smtClean="0"/>
              <a:t> عما يورده في عريضة الدعوى او مرافعاته الشفوية او التحريرية مما </a:t>
            </a:r>
            <a:r>
              <a:rPr lang="ar-IQ" sz="4000" b="1" dirty="0" err="1" smtClean="0"/>
              <a:t>يستلزمه</a:t>
            </a:r>
            <a:r>
              <a:rPr lang="ar-IQ" sz="4000" b="1" dirty="0" smtClean="0"/>
              <a:t> حق </a:t>
            </a:r>
            <a:r>
              <a:rPr lang="ar-IQ" sz="4000" b="1" dirty="0" err="1" smtClean="0"/>
              <a:t>الدفاع .</a:t>
            </a:r>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40000"/>
              <a:lumOff val="60000"/>
            </a:schemeClr>
          </a:solidFill>
        </p:spPr>
        <p:txBody>
          <a:bodyPr/>
          <a:lstStyle/>
          <a:p>
            <a:r>
              <a:rPr lang="ar-IQ" dirty="0" smtClean="0"/>
              <a:t>ثالثا</a:t>
            </a:r>
            <a:endParaRPr lang="ar-IQ" dirty="0"/>
          </a:p>
        </p:txBody>
      </p:sp>
      <p:sp>
        <p:nvSpPr>
          <p:cNvPr id="3" name="عنصر نائب للمحتوى 2"/>
          <p:cNvSpPr>
            <a:spLocks noGrp="1"/>
          </p:cNvSpPr>
          <p:nvPr>
            <p:ph sz="quarter" idx="1"/>
          </p:nvPr>
        </p:nvSpPr>
        <p:spPr/>
        <p:txBody>
          <a:bodyPr/>
          <a:lstStyle/>
          <a:p>
            <a:pPr algn="ctr">
              <a:buNone/>
            </a:pPr>
            <a:r>
              <a:rPr lang="ar-IQ" sz="4000" b="1" dirty="0" smtClean="0"/>
              <a:t>للمحامي سواء كان خصما اصليا او وكيلا في دعوى ان ينيب عنه في الحضور او في المرافعة او في غير ذلك من اجراءات التقاضي محاميا اخر تحت مسؤوليته بكتاب غير خاضع لرسم الطابع يرسله الى المحكمة ما لم يكن في سند الوكالة ما يمنع </a:t>
            </a:r>
            <a:r>
              <a:rPr lang="ar-IQ" sz="4000" b="1" dirty="0" err="1" smtClean="0"/>
              <a:t>ذلك .</a:t>
            </a:r>
            <a:endParaRPr lang="ar-IQ" sz="4000" dirty="0" smtClean="0"/>
          </a:p>
          <a:p>
            <a:pPr algn="ctr">
              <a:buNone/>
            </a:pPr>
            <a:r>
              <a:rPr lang="ar-IQ" sz="4000" b="1" dirty="0" smtClean="0"/>
              <a:t> </a:t>
            </a:r>
            <a:endParaRPr lang="ar-IQ" sz="4000"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p:spPr>
        <p:txBody>
          <a:bodyPr/>
          <a:lstStyle/>
          <a:p>
            <a:r>
              <a:rPr lang="ar-IQ" dirty="0" smtClean="0"/>
              <a:t>رابعا</a:t>
            </a:r>
            <a:endParaRPr lang="ar-IQ" dirty="0"/>
          </a:p>
        </p:txBody>
      </p:sp>
      <p:sp>
        <p:nvSpPr>
          <p:cNvPr id="3" name="عنصر نائب للمحتوى 2"/>
          <p:cNvSpPr>
            <a:spLocks noGrp="1"/>
          </p:cNvSpPr>
          <p:nvPr>
            <p:ph sz="quarter" idx="1"/>
          </p:nvPr>
        </p:nvSpPr>
        <p:spPr/>
        <p:txBody>
          <a:bodyPr>
            <a:normAutofit/>
          </a:bodyPr>
          <a:lstStyle/>
          <a:p>
            <a:pPr algn="ctr">
              <a:buNone/>
            </a:pPr>
            <a:r>
              <a:rPr lang="ar-IQ" sz="3600" b="1" dirty="0" smtClean="0"/>
              <a:t>يجب ان ينال المحامي من المحاكم والدوائر الرسمية وشبه الرسمية والمراجع الاخرى التي يمارس مهنته امامها الرعاية والاهتمام اللائقين بكرامة المحاماة وان تقدم له التسهيلات التي يقتضيها القيام </a:t>
            </a:r>
            <a:r>
              <a:rPr lang="ar-IQ" sz="3600" b="1" dirty="0" err="1" smtClean="0"/>
              <a:t>بواجبه .</a:t>
            </a:r>
            <a:endParaRPr lang="ar-IQ" sz="3600" dirty="0" smtClean="0"/>
          </a:p>
          <a:p>
            <a:pPr algn="ctr">
              <a:buNone/>
            </a:pPr>
            <a:r>
              <a:rPr lang="ar-IQ" sz="3600" b="1" dirty="0" smtClean="0"/>
              <a:t>ولا يجوز ان تهمل طلباته بدون مسوغ </a:t>
            </a:r>
            <a:r>
              <a:rPr lang="ar-IQ" sz="3600" b="1" dirty="0" err="1" smtClean="0"/>
              <a:t>شرعي .</a:t>
            </a:r>
            <a:endParaRPr lang="ar-IQ" sz="3600" dirty="0" smtClean="0"/>
          </a:p>
          <a:p>
            <a:pPr algn="ctr"/>
            <a:endParaRPr lang="ar-IQ"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FFFF"/>
          </a:solidFill>
        </p:spPr>
        <p:txBody>
          <a:bodyPr/>
          <a:lstStyle/>
          <a:p>
            <a:r>
              <a:rPr lang="ar-IQ" dirty="0" smtClean="0"/>
              <a:t>خامسا</a:t>
            </a:r>
            <a:endParaRPr lang="ar-IQ" dirty="0"/>
          </a:p>
        </p:txBody>
      </p:sp>
      <p:sp>
        <p:nvSpPr>
          <p:cNvPr id="3" name="عنصر نائب للمحتوى 2"/>
          <p:cNvSpPr>
            <a:spLocks noGrp="1"/>
          </p:cNvSpPr>
          <p:nvPr>
            <p:ph sz="quarter" idx="1"/>
          </p:nvPr>
        </p:nvSpPr>
        <p:spPr/>
        <p:txBody>
          <a:bodyPr>
            <a:normAutofit/>
          </a:bodyPr>
          <a:lstStyle/>
          <a:p>
            <a:pPr algn="ctr">
              <a:buNone/>
            </a:pPr>
            <a:r>
              <a:rPr lang="ar-IQ" b="1" dirty="0" smtClean="0"/>
              <a:t>على المحاكم والسلطات الرسمية التي تمارس سلطة قضائية او </a:t>
            </a:r>
            <a:r>
              <a:rPr lang="ar-IQ" b="1" dirty="0" err="1" smtClean="0"/>
              <a:t>تحقيقية</a:t>
            </a:r>
            <a:r>
              <a:rPr lang="ar-IQ" b="1" dirty="0" smtClean="0"/>
              <a:t> والمجالس والهيئات والمراجع الاخرى التي يمارس المحامي مهنته امامها ان </a:t>
            </a:r>
            <a:r>
              <a:rPr lang="ar-IQ" b="1" dirty="0" err="1" smtClean="0"/>
              <a:t>تاذن</a:t>
            </a:r>
            <a:r>
              <a:rPr lang="ar-IQ" b="1" dirty="0" smtClean="0"/>
              <a:t> اله بمطالعة اوراق الدعوى او التحقيق </a:t>
            </a:r>
            <a:r>
              <a:rPr lang="ar-IQ" b="1" dirty="0" err="1" smtClean="0"/>
              <a:t>والاطلاع</a:t>
            </a:r>
            <a:r>
              <a:rPr lang="ar-IQ" b="1" dirty="0" smtClean="0"/>
              <a:t> على كل ما له صلة </a:t>
            </a:r>
            <a:r>
              <a:rPr lang="ar-IQ" b="1" dirty="0" err="1" smtClean="0"/>
              <a:t>به</a:t>
            </a:r>
            <a:r>
              <a:rPr lang="ar-IQ" b="1" dirty="0" smtClean="0"/>
              <a:t> قبل التوكل ما لم يؤثر ذلك على سير التحقيق على ان يثبت ذلك كتابة في اوراق الدعوى.</a:t>
            </a:r>
            <a:endParaRPr lang="ar-IQ" dirty="0" smtClean="0"/>
          </a:p>
          <a:p>
            <a:pPr>
              <a:buNone/>
            </a:pPr>
            <a:r>
              <a:rPr lang="ar-IQ" b="1" dirty="0" smtClean="0"/>
              <a:t>و يعتبر المكلف بخدمة عامة مخالفا واجبات وظيفته اذا اخل عمدا بحق من حقوق المحامي المنصوص عليها في هذا القانون اثناء ممارسته مهنة المحاماة او اذا منع المحامي من </a:t>
            </a:r>
            <a:r>
              <a:rPr lang="ar-IQ" b="1" dirty="0" err="1" smtClean="0"/>
              <a:t>ممارستها.</a:t>
            </a:r>
            <a:r>
              <a:rPr lang="ar-IQ" dirty="0" smtClean="0"/>
              <a:t> </a:t>
            </a:r>
            <a:r>
              <a:rPr lang="ar-IQ" b="1" dirty="0" smtClean="0"/>
              <a:t>وتطبق بحقه الاحكام الخاصة بمخالفة المكلف بخدمة عامة واجبات وظيفته.</a:t>
            </a:r>
            <a:endParaRPr lang="ar-IQ" dirty="0" smtClean="0"/>
          </a:p>
          <a:p>
            <a:pPr>
              <a:buNone/>
            </a:pPr>
            <a:r>
              <a:rPr lang="ar-IQ" b="1" dirty="0" smtClean="0"/>
              <a:t> </a:t>
            </a:r>
            <a:endParaRPr lang="ar-IQ" dirty="0" smtClean="0"/>
          </a:p>
          <a:p>
            <a:pPr algn="ct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66FF"/>
          </a:solidFill>
        </p:spPr>
        <p:txBody>
          <a:bodyPr/>
          <a:lstStyle/>
          <a:p>
            <a:r>
              <a:rPr lang="ar-IQ" dirty="0" smtClean="0"/>
              <a:t>سادسا</a:t>
            </a:r>
            <a:endParaRPr lang="ar-IQ" dirty="0"/>
          </a:p>
        </p:txBody>
      </p:sp>
      <p:sp>
        <p:nvSpPr>
          <p:cNvPr id="3" name="عنصر نائب للمحتوى 2"/>
          <p:cNvSpPr>
            <a:spLocks noGrp="1"/>
          </p:cNvSpPr>
          <p:nvPr>
            <p:ph sz="quarter" idx="1"/>
          </p:nvPr>
        </p:nvSpPr>
        <p:spPr/>
        <p:txBody>
          <a:bodyPr/>
          <a:lstStyle/>
          <a:p>
            <a:pPr algn="ctr">
              <a:buNone/>
            </a:pPr>
            <a:r>
              <a:rPr lang="ar-IQ" sz="4000" b="1" dirty="0" smtClean="0"/>
              <a:t>لا يجوز توقيف المحامي عما ينسب اليه من جرائم القذف والسبب </a:t>
            </a:r>
            <a:r>
              <a:rPr lang="ar-IQ" sz="4000" b="1" dirty="0" err="1" smtClean="0"/>
              <a:t>والاهانة</a:t>
            </a:r>
            <a:r>
              <a:rPr lang="ar-IQ" sz="4000" b="1" dirty="0" smtClean="0"/>
              <a:t> بسبب اقوال او كتابات صدرت منه اثناء ممارسة </a:t>
            </a:r>
            <a:r>
              <a:rPr lang="ar-IQ" sz="4000" b="1" dirty="0" err="1" smtClean="0"/>
              <a:t>المحاماة</a:t>
            </a:r>
            <a:r>
              <a:rPr lang="ar-IQ" sz="4000" dirty="0" err="1" smtClean="0"/>
              <a:t> </a:t>
            </a:r>
            <a:r>
              <a:rPr lang="ar-IQ" sz="4000" dirty="0" smtClean="0"/>
              <a:t>,</a:t>
            </a:r>
            <a:r>
              <a:rPr lang="ar-IQ" sz="4000" b="1" dirty="0" smtClean="0"/>
              <a:t>ولا يجوز ان يشترك الحاكم او حكام المحكمة التي وقع عليها اعتداء من المحامي في نظر الدعوى التي تقع </a:t>
            </a:r>
            <a:r>
              <a:rPr lang="ar-IQ" sz="4000" b="1" dirty="0" err="1" smtClean="0"/>
              <a:t>عليها .</a:t>
            </a:r>
            <a:endParaRPr lang="ar-IQ" sz="4000" dirty="0" smtClean="0"/>
          </a:p>
          <a:p>
            <a:endParaRPr lang="ar-IQ"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9933"/>
          </a:solidFill>
        </p:spPr>
        <p:txBody>
          <a:bodyPr/>
          <a:lstStyle/>
          <a:p>
            <a:r>
              <a:rPr lang="ar-IQ" dirty="0" smtClean="0"/>
              <a:t>سابعا</a:t>
            </a:r>
            <a:endParaRPr lang="ar-IQ" dirty="0"/>
          </a:p>
        </p:txBody>
      </p:sp>
      <p:sp>
        <p:nvSpPr>
          <p:cNvPr id="3" name="عنصر نائب للمحتوى 2"/>
          <p:cNvSpPr>
            <a:spLocks noGrp="1"/>
          </p:cNvSpPr>
          <p:nvPr>
            <p:ph sz="quarter" idx="1"/>
          </p:nvPr>
        </p:nvSpPr>
        <p:spPr/>
        <p:txBody>
          <a:bodyPr/>
          <a:lstStyle/>
          <a:p>
            <a:pPr algn="ctr">
              <a:buNone/>
            </a:pPr>
            <a:r>
              <a:rPr lang="ar-IQ" sz="4400" b="1" dirty="0" smtClean="0"/>
              <a:t>يعاقب من يعتدي على محام اثناء تأديته اعمال مهنته او بسبب تأديته بالعقوبة المقررة لمن يعتدي على موظف عام اثناء تأديته وظيفته او بسبب </a:t>
            </a:r>
            <a:r>
              <a:rPr lang="ar-IQ" sz="4400" b="1" dirty="0" err="1" smtClean="0"/>
              <a:t>تأديتها .</a:t>
            </a:r>
            <a:endParaRPr lang="ar-IQ" sz="4400" dirty="0" smtClean="0"/>
          </a:p>
          <a:p>
            <a:pPr>
              <a:buNone/>
            </a:pPr>
            <a:r>
              <a:rPr lang="ar-IQ" b="1" dirty="0" smtClean="0"/>
              <a:t> </a:t>
            </a:r>
            <a:endParaRPr lang="ar-IQ" dirty="0" smtClean="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9FF66"/>
          </a:solidFill>
        </p:spPr>
        <p:txBody>
          <a:bodyPr/>
          <a:lstStyle/>
          <a:p>
            <a:r>
              <a:rPr lang="ar-IQ" dirty="0" smtClean="0"/>
              <a:t>ثامنا</a:t>
            </a:r>
            <a:endParaRPr lang="ar-IQ" dirty="0"/>
          </a:p>
        </p:txBody>
      </p:sp>
      <p:sp>
        <p:nvSpPr>
          <p:cNvPr id="3" name="عنصر نائب للمحتوى 2"/>
          <p:cNvSpPr>
            <a:spLocks noGrp="1"/>
          </p:cNvSpPr>
          <p:nvPr>
            <p:ph sz="quarter" idx="1"/>
          </p:nvPr>
        </p:nvSpPr>
        <p:spPr/>
        <p:txBody>
          <a:bodyPr/>
          <a:lstStyle/>
          <a:p>
            <a:pPr algn="ctr">
              <a:buNone/>
            </a:pPr>
            <a:r>
              <a:rPr lang="ar-IQ" sz="3600" b="1" dirty="0" smtClean="0"/>
              <a:t>يجب اخبار النقابة </a:t>
            </a:r>
            <a:r>
              <a:rPr lang="ar-IQ" sz="3600" b="1" dirty="0" err="1" smtClean="0"/>
              <a:t>باي</a:t>
            </a:r>
            <a:r>
              <a:rPr lang="ar-IQ" sz="3600" b="1" dirty="0" smtClean="0"/>
              <a:t> شكوى تقدم ضد </a:t>
            </a:r>
            <a:r>
              <a:rPr lang="ar-IQ" sz="3600" b="1" dirty="0" err="1" smtClean="0"/>
              <a:t>محام </a:t>
            </a:r>
            <a:r>
              <a:rPr lang="ar-IQ" sz="3600" b="1" dirty="0" smtClean="0"/>
              <a:t>، وفي غير حالة الجرم المشهود لا يجوز استجواب المحامي او التحقيق معه لجريمة منسوبة اليه متعلقة بممارسة مهنته </a:t>
            </a:r>
            <a:r>
              <a:rPr lang="ar-IQ" sz="3600" b="1" dirty="0" err="1" smtClean="0"/>
              <a:t>الا</a:t>
            </a:r>
            <a:r>
              <a:rPr lang="ar-IQ" sz="3600" b="1" dirty="0" smtClean="0"/>
              <a:t> بعد اخبار النقابة </a:t>
            </a:r>
            <a:r>
              <a:rPr lang="ar-IQ" sz="3600" b="1" dirty="0" err="1" smtClean="0"/>
              <a:t>بذلك .</a:t>
            </a:r>
            <a:endParaRPr lang="ar-IQ" sz="3600" dirty="0" smtClean="0"/>
          </a:p>
          <a:p>
            <a:pPr algn="ctr">
              <a:buNone/>
            </a:pPr>
            <a:r>
              <a:rPr lang="ar-IQ" sz="3600" b="1" dirty="0" smtClean="0"/>
              <a:t>ولنقيب المحامين او من ينوب عنه حضور الاستجواب والتحقيق </a:t>
            </a:r>
            <a:endParaRPr lang="ar-IQ" sz="3600" dirty="0" smtClean="0"/>
          </a:p>
          <a:p>
            <a:pPr algn="ctr"/>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TotalTime>
  <Words>403</Words>
  <Application>Microsoft Office PowerPoint</Application>
  <PresentationFormat>عرض على الشاشة (3:4)‏</PresentationFormat>
  <Paragraphs>37</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مدني</vt:lpstr>
      <vt:lpstr>المحاضرة الثامنة م.م انفال عصام</vt:lpstr>
      <vt:lpstr>اولا</vt:lpstr>
      <vt:lpstr>ثانيا</vt:lpstr>
      <vt:lpstr>ثالثا</vt:lpstr>
      <vt:lpstr>رابعا</vt:lpstr>
      <vt:lpstr>خامسا</vt:lpstr>
      <vt:lpstr>سادسا</vt:lpstr>
      <vt:lpstr>سابعا</vt:lpstr>
      <vt:lpstr>ثامنا</vt:lpstr>
      <vt:lpstr>تاسعا</vt:lpstr>
      <vt:lpstr>عاشرا</vt:lpstr>
      <vt:lpstr>احد عشر</vt:lpstr>
      <vt:lpstr>اثنا عشر</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dc:title>
  <dc:creator>acer</dc:creator>
  <cp:lastModifiedBy>acer</cp:lastModifiedBy>
  <cp:revision>3</cp:revision>
  <dcterms:created xsi:type="dcterms:W3CDTF">2018-10-22T15:59:43Z</dcterms:created>
  <dcterms:modified xsi:type="dcterms:W3CDTF">2018-10-22T18:08:14Z</dcterms:modified>
</cp:coreProperties>
</file>