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A09EBB-6CA7-4422-AE19-921D36A52768}"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ar-IQ"/>
        </a:p>
      </dgm:t>
    </dgm:pt>
    <dgm:pt modelId="{E2711A4C-A9BA-4AA0-AE91-D459663E4DE7}">
      <dgm:prSet/>
      <dgm:spPr>
        <a:solidFill>
          <a:srgbClr val="92D050"/>
        </a:solidFill>
      </dgm:spPr>
      <dgm:t>
        <a:bodyPr/>
        <a:lstStyle/>
        <a:p>
          <a:pPr algn="r" rtl="1"/>
          <a:r>
            <a:rPr lang="ar-IQ" b="1" i="0" dirty="0" smtClean="0"/>
            <a:t>التمرين مدة سنتين في مكتب محام مارس المحاماة مدة لا تقل عن خمس سنوات.</a:t>
          </a:r>
          <a:endParaRPr lang="ar-IQ" dirty="0"/>
        </a:p>
      </dgm:t>
    </dgm:pt>
    <dgm:pt modelId="{D1D1B5CA-9426-4714-8275-BAA80832E5BD}" type="parTrans" cxnId="{FDF25723-7A31-4100-AC4F-7EBD7B7190C4}">
      <dgm:prSet/>
      <dgm:spPr/>
      <dgm:t>
        <a:bodyPr/>
        <a:lstStyle/>
        <a:p>
          <a:pPr rtl="1"/>
          <a:endParaRPr lang="ar-IQ"/>
        </a:p>
      </dgm:t>
    </dgm:pt>
    <dgm:pt modelId="{03AC5FAF-1986-4004-BA2C-420F4E1D4F03}" type="sibTrans" cxnId="{FDF25723-7A31-4100-AC4F-7EBD7B7190C4}">
      <dgm:prSet/>
      <dgm:spPr/>
      <dgm:t>
        <a:bodyPr/>
        <a:lstStyle/>
        <a:p>
          <a:pPr rtl="1"/>
          <a:endParaRPr lang="ar-IQ"/>
        </a:p>
      </dgm:t>
    </dgm:pt>
    <dgm:pt modelId="{E5B85953-320F-4315-B6BC-D9ED37976948}">
      <dgm:prSet/>
      <dgm:spPr>
        <a:solidFill>
          <a:srgbClr val="FFC000"/>
        </a:solidFill>
      </dgm:spPr>
      <dgm:t>
        <a:bodyPr/>
        <a:lstStyle/>
        <a:p>
          <a:pPr algn="r" rtl="1"/>
          <a:r>
            <a:rPr lang="ar-IQ" b="1" i="0" dirty="0" smtClean="0"/>
            <a:t>التدرج في صلاحيات معينة مدة لا تقل عن ثلاث سنوات.</a:t>
          </a:r>
          <a:endParaRPr lang="ar-IQ" dirty="0"/>
        </a:p>
      </dgm:t>
    </dgm:pt>
    <dgm:pt modelId="{A5696CB5-B1F4-4C6C-9ADE-FCF7E10B0F4C}" type="parTrans" cxnId="{4AB7B5EF-47EB-40D7-BD89-AD0F3588AA97}">
      <dgm:prSet/>
      <dgm:spPr/>
      <dgm:t>
        <a:bodyPr/>
        <a:lstStyle/>
        <a:p>
          <a:pPr rtl="1"/>
          <a:endParaRPr lang="ar-IQ"/>
        </a:p>
      </dgm:t>
    </dgm:pt>
    <dgm:pt modelId="{296EC35E-6A5A-4630-9C3D-FDDFD7990B94}" type="sibTrans" cxnId="{4AB7B5EF-47EB-40D7-BD89-AD0F3588AA97}">
      <dgm:prSet/>
      <dgm:spPr/>
      <dgm:t>
        <a:bodyPr/>
        <a:lstStyle/>
        <a:p>
          <a:pPr rtl="1"/>
          <a:endParaRPr lang="ar-IQ"/>
        </a:p>
      </dgm:t>
    </dgm:pt>
    <dgm:pt modelId="{4C69B9A1-740F-4F76-84F7-267E710E3808}" type="pres">
      <dgm:prSet presAssocID="{B1A09EBB-6CA7-4422-AE19-921D36A52768}" presName="linear" presStyleCnt="0">
        <dgm:presLayoutVars>
          <dgm:dir/>
          <dgm:animLvl val="lvl"/>
          <dgm:resizeHandles val="exact"/>
        </dgm:presLayoutVars>
      </dgm:prSet>
      <dgm:spPr/>
      <dgm:t>
        <a:bodyPr/>
        <a:lstStyle/>
        <a:p>
          <a:pPr rtl="1"/>
          <a:endParaRPr lang="ar-IQ"/>
        </a:p>
      </dgm:t>
    </dgm:pt>
    <dgm:pt modelId="{F939EB2E-6457-4DF7-9A21-A3F19108D8E6}" type="pres">
      <dgm:prSet presAssocID="{E2711A4C-A9BA-4AA0-AE91-D459663E4DE7}" presName="parentLin" presStyleCnt="0"/>
      <dgm:spPr/>
    </dgm:pt>
    <dgm:pt modelId="{C0B5A61D-166C-4458-88E0-BDF0FBEE67D4}" type="pres">
      <dgm:prSet presAssocID="{E2711A4C-A9BA-4AA0-AE91-D459663E4DE7}" presName="parentLeftMargin" presStyleLbl="node1" presStyleIdx="0" presStyleCnt="2"/>
      <dgm:spPr/>
      <dgm:t>
        <a:bodyPr/>
        <a:lstStyle/>
        <a:p>
          <a:pPr rtl="1"/>
          <a:endParaRPr lang="ar-IQ"/>
        </a:p>
      </dgm:t>
    </dgm:pt>
    <dgm:pt modelId="{12F8F3BB-1B75-4EAA-8DDB-6FD501F2AD74}" type="pres">
      <dgm:prSet presAssocID="{E2711A4C-A9BA-4AA0-AE91-D459663E4DE7}" presName="parentText" presStyleLbl="node1" presStyleIdx="0" presStyleCnt="2" custScaleX="142857" custScaleY="161779">
        <dgm:presLayoutVars>
          <dgm:chMax val="0"/>
          <dgm:bulletEnabled val="1"/>
        </dgm:presLayoutVars>
      </dgm:prSet>
      <dgm:spPr/>
      <dgm:t>
        <a:bodyPr/>
        <a:lstStyle/>
        <a:p>
          <a:pPr rtl="1"/>
          <a:endParaRPr lang="ar-IQ"/>
        </a:p>
      </dgm:t>
    </dgm:pt>
    <dgm:pt modelId="{F66AB52F-78BE-478D-A61A-A1AB60351735}" type="pres">
      <dgm:prSet presAssocID="{E2711A4C-A9BA-4AA0-AE91-D459663E4DE7}" presName="negativeSpace" presStyleCnt="0"/>
      <dgm:spPr/>
    </dgm:pt>
    <dgm:pt modelId="{A5280567-F6CE-47A1-A9A2-F4A8C4B16371}" type="pres">
      <dgm:prSet presAssocID="{E2711A4C-A9BA-4AA0-AE91-D459663E4DE7}" presName="childText" presStyleLbl="conFgAcc1" presStyleIdx="0" presStyleCnt="2">
        <dgm:presLayoutVars>
          <dgm:bulletEnabled val="1"/>
        </dgm:presLayoutVars>
      </dgm:prSet>
      <dgm:spPr/>
    </dgm:pt>
    <dgm:pt modelId="{70B0BC79-4E9A-45F2-9F93-76823AE0E425}" type="pres">
      <dgm:prSet presAssocID="{03AC5FAF-1986-4004-BA2C-420F4E1D4F03}" presName="spaceBetweenRectangles" presStyleCnt="0"/>
      <dgm:spPr/>
    </dgm:pt>
    <dgm:pt modelId="{1CD641E4-DC50-44AF-9933-B9C70AD52B16}" type="pres">
      <dgm:prSet presAssocID="{E5B85953-320F-4315-B6BC-D9ED37976948}" presName="parentLin" presStyleCnt="0"/>
      <dgm:spPr/>
    </dgm:pt>
    <dgm:pt modelId="{14237011-0118-4CFF-B001-E28078CC3904}" type="pres">
      <dgm:prSet presAssocID="{E5B85953-320F-4315-B6BC-D9ED37976948}" presName="parentLeftMargin" presStyleLbl="node1" presStyleIdx="0" presStyleCnt="2"/>
      <dgm:spPr/>
      <dgm:t>
        <a:bodyPr/>
        <a:lstStyle/>
        <a:p>
          <a:pPr rtl="1"/>
          <a:endParaRPr lang="ar-IQ"/>
        </a:p>
      </dgm:t>
    </dgm:pt>
    <dgm:pt modelId="{0C499AB6-6E3B-4F1C-8FA9-5F745E4180C8}" type="pres">
      <dgm:prSet presAssocID="{E5B85953-320F-4315-B6BC-D9ED37976948}" presName="parentText" presStyleLbl="node1" presStyleIdx="1" presStyleCnt="2" custScaleX="137140" custScaleY="193045">
        <dgm:presLayoutVars>
          <dgm:chMax val="0"/>
          <dgm:bulletEnabled val="1"/>
        </dgm:presLayoutVars>
      </dgm:prSet>
      <dgm:spPr/>
      <dgm:t>
        <a:bodyPr/>
        <a:lstStyle/>
        <a:p>
          <a:pPr rtl="1"/>
          <a:endParaRPr lang="ar-IQ"/>
        </a:p>
      </dgm:t>
    </dgm:pt>
    <dgm:pt modelId="{EC71C4B1-9582-4E57-9053-A9B3BDA07553}" type="pres">
      <dgm:prSet presAssocID="{E5B85953-320F-4315-B6BC-D9ED37976948}" presName="negativeSpace" presStyleCnt="0"/>
      <dgm:spPr/>
    </dgm:pt>
    <dgm:pt modelId="{8AA795BD-EBFE-4B6C-9464-D113D2E8C6C7}" type="pres">
      <dgm:prSet presAssocID="{E5B85953-320F-4315-B6BC-D9ED37976948}" presName="childText" presStyleLbl="conFgAcc1" presStyleIdx="1" presStyleCnt="2">
        <dgm:presLayoutVars>
          <dgm:bulletEnabled val="1"/>
        </dgm:presLayoutVars>
      </dgm:prSet>
      <dgm:spPr/>
    </dgm:pt>
  </dgm:ptLst>
  <dgm:cxnLst>
    <dgm:cxn modelId="{183CD901-198D-431E-ACCB-907F5B996F65}" type="presOf" srcId="{E5B85953-320F-4315-B6BC-D9ED37976948}" destId="{0C499AB6-6E3B-4F1C-8FA9-5F745E4180C8}" srcOrd="1" destOrd="0" presId="urn:microsoft.com/office/officeart/2005/8/layout/list1"/>
    <dgm:cxn modelId="{04CB4AD9-BEF4-4CD9-8EE4-F690D6C21597}" type="presOf" srcId="{B1A09EBB-6CA7-4422-AE19-921D36A52768}" destId="{4C69B9A1-740F-4F76-84F7-267E710E3808}" srcOrd="0" destOrd="0" presId="urn:microsoft.com/office/officeart/2005/8/layout/list1"/>
    <dgm:cxn modelId="{4AB7B5EF-47EB-40D7-BD89-AD0F3588AA97}" srcId="{B1A09EBB-6CA7-4422-AE19-921D36A52768}" destId="{E5B85953-320F-4315-B6BC-D9ED37976948}" srcOrd="1" destOrd="0" parTransId="{A5696CB5-B1F4-4C6C-9ADE-FCF7E10B0F4C}" sibTransId="{296EC35E-6A5A-4630-9C3D-FDDFD7990B94}"/>
    <dgm:cxn modelId="{79DE77E8-F424-41AE-8752-FD495E3C4FA8}" type="presOf" srcId="{E2711A4C-A9BA-4AA0-AE91-D459663E4DE7}" destId="{12F8F3BB-1B75-4EAA-8DDB-6FD501F2AD74}" srcOrd="1" destOrd="0" presId="urn:microsoft.com/office/officeart/2005/8/layout/list1"/>
    <dgm:cxn modelId="{FDF25723-7A31-4100-AC4F-7EBD7B7190C4}" srcId="{B1A09EBB-6CA7-4422-AE19-921D36A52768}" destId="{E2711A4C-A9BA-4AA0-AE91-D459663E4DE7}" srcOrd="0" destOrd="0" parTransId="{D1D1B5CA-9426-4714-8275-BAA80832E5BD}" sibTransId="{03AC5FAF-1986-4004-BA2C-420F4E1D4F03}"/>
    <dgm:cxn modelId="{F14386E6-E33B-46A4-ABEF-78C47837FEC7}" type="presOf" srcId="{E2711A4C-A9BA-4AA0-AE91-D459663E4DE7}" destId="{C0B5A61D-166C-4458-88E0-BDF0FBEE67D4}" srcOrd="0" destOrd="0" presId="urn:microsoft.com/office/officeart/2005/8/layout/list1"/>
    <dgm:cxn modelId="{941F846F-D575-49C7-8763-7EEB188FB612}" type="presOf" srcId="{E5B85953-320F-4315-B6BC-D9ED37976948}" destId="{14237011-0118-4CFF-B001-E28078CC3904}" srcOrd="0" destOrd="0" presId="urn:microsoft.com/office/officeart/2005/8/layout/list1"/>
    <dgm:cxn modelId="{5FD6A48F-2C94-4B70-8977-D8A8CF670B58}" type="presParOf" srcId="{4C69B9A1-740F-4F76-84F7-267E710E3808}" destId="{F939EB2E-6457-4DF7-9A21-A3F19108D8E6}" srcOrd="0" destOrd="0" presId="urn:microsoft.com/office/officeart/2005/8/layout/list1"/>
    <dgm:cxn modelId="{57CBED80-E812-44B6-92B4-436799CC1299}" type="presParOf" srcId="{F939EB2E-6457-4DF7-9A21-A3F19108D8E6}" destId="{C0B5A61D-166C-4458-88E0-BDF0FBEE67D4}" srcOrd="0" destOrd="0" presId="urn:microsoft.com/office/officeart/2005/8/layout/list1"/>
    <dgm:cxn modelId="{85DD723C-2FC5-4AF3-87FB-4B5E6ED38D6F}" type="presParOf" srcId="{F939EB2E-6457-4DF7-9A21-A3F19108D8E6}" destId="{12F8F3BB-1B75-4EAA-8DDB-6FD501F2AD74}" srcOrd="1" destOrd="0" presId="urn:microsoft.com/office/officeart/2005/8/layout/list1"/>
    <dgm:cxn modelId="{C72E4E89-4A8E-471A-B00B-89231AA4212A}" type="presParOf" srcId="{4C69B9A1-740F-4F76-84F7-267E710E3808}" destId="{F66AB52F-78BE-478D-A61A-A1AB60351735}" srcOrd="1" destOrd="0" presId="urn:microsoft.com/office/officeart/2005/8/layout/list1"/>
    <dgm:cxn modelId="{2D13AD98-DCF1-4600-AFB1-7449665FA1DD}" type="presParOf" srcId="{4C69B9A1-740F-4F76-84F7-267E710E3808}" destId="{A5280567-F6CE-47A1-A9A2-F4A8C4B16371}" srcOrd="2" destOrd="0" presId="urn:microsoft.com/office/officeart/2005/8/layout/list1"/>
    <dgm:cxn modelId="{2938C01C-D018-4E1A-B468-DD504A9ADD3F}" type="presParOf" srcId="{4C69B9A1-740F-4F76-84F7-267E710E3808}" destId="{70B0BC79-4E9A-45F2-9F93-76823AE0E425}" srcOrd="3" destOrd="0" presId="urn:microsoft.com/office/officeart/2005/8/layout/list1"/>
    <dgm:cxn modelId="{6F7B0C28-C05F-44FE-B671-C544EC03104D}" type="presParOf" srcId="{4C69B9A1-740F-4F76-84F7-267E710E3808}" destId="{1CD641E4-DC50-44AF-9933-B9C70AD52B16}" srcOrd="4" destOrd="0" presId="urn:microsoft.com/office/officeart/2005/8/layout/list1"/>
    <dgm:cxn modelId="{BA5A293F-F97E-419B-B137-9143454820DE}" type="presParOf" srcId="{1CD641E4-DC50-44AF-9933-B9C70AD52B16}" destId="{14237011-0118-4CFF-B001-E28078CC3904}" srcOrd="0" destOrd="0" presId="urn:microsoft.com/office/officeart/2005/8/layout/list1"/>
    <dgm:cxn modelId="{ABE8DC0B-46E0-4D08-8135-AC57BCE62D5C}" type="presParOf" srcId="{1CD641E4-DC50-44AF-9933-B9C70AD52B16}" destId="{0C499AB6-6E3B-4F1C-8FA9-5F745E4180C8}" srcOrd="1" destOrd="0" presId="urn:microsoft.com/office/officeart/2005/8/layout/list1"/>
    <dgm:cxn modelId="{C83B83BC-35F2-4FCC-B359-FA1CF975D6ED}" type="presParOf" srcId="{4C69B9A1-740F-4F76-84F7-267E710E3808}" destId="{EC71C4B1-9582-4E57-9053-A9B3BDA07553}" srcOrd="5" destOrd="0" presId="urn:microsoft.com/office/officeart/2005/8/layout/list1"/>
    <dgm:cxn modelId="{C39CD70B-78D1-435E-A2DC-E0F948269467}" type="presParOf" srcId="{4C69B9A1-740F-4F76-84F7-267E710E3808}" destId="{8AA795BD-EBFE-4B6C-9464-D113D2E8C6C7}"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5280567-F6CE-47A1-A9A2-F4A8C4B16371}">
      <dsp:nvSpPr>
        <dsp:cNvPr id="0" name=""/>
        <dsp:cNvSpPr/>
      </dsp:nvSpPr>
      <dsp:spPr>
        <a:xfrm>
          <a:off x="0" y="1180494"/>
          <a:ext cx="8229600" cy="856800"/>
        </a:xfrm>
        <a:prstGeom prst="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F8F3BB-1B75-4EAA-8DDB-6FD501F2AD74}">
      <dsp:nvSpPr>
        <dsp:cNvPr id="0" name=""/>
        <dsp:cNvSpPr/>
      </dsp:nvSpPr>
      <dsp:spPr>
        <a:xfrm>
          <a:off x="391790" y="58591"/>
          <a:ext cx="7835792" cy="1623743"/>
        </a:xfrm>
        <a:prstGeom prst="roundRect">
          <a:avLst/>
        </a:prstGeom>
        <a:solidFill>
          <a:srgbClr val="92D050"/>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r" defTabSz="1511300" rtl="1">
            <a:lnSpc>
              <a:spcPct val="90000"/>
            </a:lnSpc>
            <a:spcBef>
              <a:spcPct val="0"/>
            </a:spcBef>
            <a:spcAft>
              <a:spcPct val="35000"/>
            </a:spcAft>
          </a:pPr>
          <a:r>
            <a:rPr lang="ar-IQ" sz="3400" b="1" i="0" kern="1200" dirty="0" smtClean="0"/>
            <a:t>التمرين مدة سنتين في مكتب محام مارس المحاماة مدة لا تقل عن خمس سنوات.</a:t>
          </a:r>
          <a:endParaRPr lang="ar-IQ" sz="3400" kern="1200" dirty="0"/>
        </a:p>
      </dsp:txBody>
      <dsp:txXfrm>
        <a:off x="391790" y="58591"/>
        <a:ext cx="7835792" cy="1623743"/>
      </dsp:txXfrm>
    </dsp:sp>
    <dsp:sp modelId="{8AA795BD-EBFE-4B6C-9464-D113D2E8C6C7}">
      <dsp:nvSpPr>
        <dsp:cNvPr id="0" name=""/>
        <dsp:cNvSpPr/>
      </dsp:nvSpPr>
      <dsp:spPr>
        <a:xfrm>
          <a:off x="0" y="3656608"/>
          <a:ext cx="8229600" cy="856800"/>
        </a:xfrm>
        <a:prstGeom prst="rect">
          <a:avLst/>
        </a:prstGeom>
        <a:solidFill>
          <a:schemeClr val="lt1">
            <a:alpha val="90000"/>
            <a:hueOff val="0"/>
            <a:satOff val="0"/>
            <a:lumOff val="0"/>
            <a:alphaOff val="0"/>
          </a:schemeClr>
        </a:solid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499AB6-6E3B-4F1C-8FA9-5F745E4180C8}">
      <dsp:nvSpPr>
        <dsp:cNvPr id="0" name=""/>
        <dsp:cNvSpPr/>
      </dsp:nvSpPr>
      <dsp:spPr>
        <a:xfrm>
          <a:off x="407059" y="2220894"/>
          <a:ext cx="7815385" cy="1937554"/>
        </a:xfrm>
        <a:prstGeom prst="roundRect">
          <a:avLst/>
        </a:prstGeom>
        <a:solidFill>
          <a:srgbClr val="FFC000"/>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r" defTabSz="1511300" rtl="1">
            <a:lnSpc>
              <a:spcPct val="90000"/>
            </a:lnSpc>
            <a:spcBef>
              <a:spcPct val="0"/>
            </a:spcBef>
            <a:spcAft>
              <a:spcPct val="35000"/>
            </a:spcAft>
          </a:pPr>
          <a:r>
            <a:rPr lang="ar-IQ" sz="3400" b="1" i="0" kern="1200" dirty="0" smtClean="0"/>
            <a:t>التدرج في صلاحيات معينة مدة لا تقل عن ثلاث سنوات.</a:t>
          </a:r>
          <a:endParaRPr lang="ar-IQ" sz="3400" kern="1200" dirty="0"/>
        </a:p>
      </dsp:txBody>
      <dsp:txXfrm>
        <a:off x="407059" y="2220894"/>
        <a:ext cx="7815385" cy="193755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فرعي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وان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ar-SA" smtClean="0"/>
              <a:t>انقر لتحرير نمط العنوان الرئيسي</a:t>
            </a:r>
            <a:endParaRPr kumimoji="0" lang="en-US"/>
          </a:p>
        </p:txBody>
      </p:sp>
      <p:cxnSp>
        <p:nvCxnSpPr>
          <p:cNvPr id="8" name="رابط مستقيم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شكل بيضاوي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عنصر نائب للتاريخ 14"/>
          <p:cNvSpPr>
            <a:spLocks noGrp="1"/>
          </p:cNvSpPr>
          <p:nvPr>
            <p:ph type="dt" sz="half" idx="10"/>
          </p:nvPr>
        </p:nvSpPr>
        <p:spPr/>
        <p:txBody>
          <a:bodyPr/>
          <a:lstStyle/>
          <a:p>
            <a:fld id="{D6505E2C-D49F-4D82-AD72-F1F6F00E0105}" type="datetimeFigureOut">
              <a:rPr lang="ar-IQ" smtClean="0"/>
              <a:pPr/>
              <a:t>12/02/1440</a:t>
            </a:fld>
            <a:endParaRPr lang="ar-IQ"/>
          </a:p>
        </p:txBody>
      </p:sp>
      <p:sp>
        <p:nvSpPr>
          <p:cNvPr id="16" name="عنصر نائب لرقم الشريحة 15"/>
          <p:cNvSpPr>
            <a:spLocks noGrp="1"/>
          </p:cNvSpPr>
          <p:nvPr>
            <p:ph type="sldNum" sz="quarter" idx="11"/>
          </p:nvPr>
        </p:nvSpPr>
        <p:spPr/>
        <p:txBody>
          <a:bodyPr/>
          <a:lstStyle/>
          <a:p>
            <a:fld id="{78BB16A1-FA8B-444F-9D8F-561C6571A558}" type="slidenum">
              <a:rPr lang="ar-IQ" smtClean="0"/>
              <a:pPr/>
              <a:t>‹#›</a:t>
            </a:fld>
            <a:endParaRPr lang="ar-IQ"/>
          </a:p>
        </p:txBody>
      </p:sp>
      <p:sp>
        <p:nvSpPr>
          <p:cNvPr id="17" name="عنصر نائب للتذييل 16"/>
          <p:cNvSpPr>
            <a:spLocks noGrp="1"/>
          </p:cNvSpPr>
          <p:nvPr>
            <p:ph type="ftr" sz="quarter" idx="12"/>
          </p:nvPr>
        </p:nvSpPr>
        <p:spPr/>
        <p:txBody>
          <a:bodyPr/>
          <a:lstStyle/>
          <a:p>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6505E2C-D49F-4D82-AD72-F1F6F00E0105}"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8BB16A1-FA8B-444F-9D8F-561C6571A55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6505E2C-D49F-4D82-AD72-F1F6F00E0105}"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8BB16A1-FA8B-444F-9D8F-561C6571A55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457200" y="1524000"/>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4" name="عنصر نائب للتاريخ 13"/>
          <p:cNvSpPr>
            <a:spLocks noGrp="1"/>
          </p:cNvSpPr>
          <p:nvPr>
            <p:ph type="dt" sz="half" idx="14"/>
          </p:nvPr>
        </p:nvSpPr>
        <p:spPr/>
        <p:txBody>
          <a:bodyPr/>
          <a:lstStyle/>
          <a:p>
            <a:fld id="{D6505E2C-D49F-4D82-AD72-F1F6F00E0105}" type="datetimeFigureOut">
              <a:rPr lang="ar-IQ" smtClean="0"/>
              <a:pPr/>
              <a:t>12/02/1440</a:t>
            </a:fld>
            <a:endParaRPr lang="ar-IQ"/>
          </a:p>
        </p:txBody>
      </p:sp>
      <p:sp>
        <p:nvSpPr>
          <p:cNvPr id="15" name="عنصر نائب لرقم الشريحة 14"/>
          <p:cNvSpPr>
            <a:spLocks noGrp="1"/>
          </p:cNvSpPr>
          <p:nvPr>
            <p:ph type="sldNum" sz="quarter" idx="15"/>
          </p:nvPr>
        </p:nvSpPr>
        <p:spPr/>
        <p:txBody>
          <a:bodyPr/>
          <a:lstStyle>
            <a:lvl1pPr algn="ctr">
              <a:defRPr/>
            </a:lvl1pPr>
          </a:lstStyle>
          <a:p>
            <a:fld id="{78BB16A1-FA8B-444F-9D8F-561C6571A558}" type="slidenum">
              <a:rPr lang="ar-IQ" smtClean="0"/>
              <a:pPr/>
              <a:t>‹#›</a:t>
            </a:fld>
            <a:endParaRPr lang="ar-IQ"/>
          </a:p>
        </p:txBody>
      </p:sp>
      <p:sp>
        <p:nvSpPr>
          <p:cNvPr id="16" name="عنصر نائب للتذييل 15"/>
          <p:cNvSpPr>
            <a:spLocks noGrp="1"/>
          </p:cNvSpPr>
          <p:nvPr>
            <p:ph type="ftr" sz="quarter" idx="16"/>
          </p:nvPr>
        </p:nvSpPr>
        <p:spPr/>
        <p:txBody>
          <a:bodyPr/>
          <a:lstStyle/>
          <a:p>
            <a:endParaRPr lang="ar-IQ"/>
          </a:p>
        </p:txBody>
      </p:sp>
      <p:sp>
        <p:nvSpPr>
          <p:cNvPr id="17" name="عنوان 16"/>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عنصر نائب للتاريخ 3"/>
          <p:cNvSpPr>
            <a:spLocks noGrp="1"/>
          </p:cNvSpPr>
          <p:nvPr>
            <p:ph type="dt" sz="half" idx="10"/>
          </p:nvPr>
        </p:nvSpPr>
        <p:spPr/>
        <p:txBody>
          <a:bodyPr/>
          <a:lstStyle/>
          <a:p>
            <a:fld id="{D6505E2C-D49F-4D82-AD72-F1F6F00E0105}"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8BB16A1-FA8B-444F-9D8F-561C6571A558}" type="slidenum">
              <a:rPr lang="ar-IQ" smtClean="0"/>
              <a:pPr/>
              <a:t>‹#›</a:t>
            </a:fld>
            <a:endParaRPr lang="ar-IQ"/>
          </a:p>
        </p:txBody>
      </p:sp>
      <p:sp>
        <p:nvSpPr>
          <p:cNvPr id="2" name="عنوان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cxnSp>
        <p:nvCxnSpPr>
          <p:cNvPr id="7" name="رابط مستقيم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عنصر نائب للتاريخ 4"/>
          <p:cNvSpPr>
            <a:spLocks noGrp="1"/>
          </p:cNvSpPr>
          <p:nvPr>
            <p:ph type="dt" sz="half" idx="10"/>
          </p:nvPr>
        </p:nvSpPr>
        <p:spPr/>
        <p:txBody>
          <a:bodyPr/>
          <a:lstStyle/>
          <a:p>
            <a:fld id="{D6505E2C-D49F-4D82-AD72-F1F6F00E0105}" type="datetimeFigureOut">
              <a:rPr lang="ar-IQ" smtClean="0"/>
              <a:pPr/>
              <a:t>12/02/1440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8BB16A1-FA8B-444F-9D8F-561C6571A558}" type="slidenum">
              <a:rPr lang="ar-IQ" smtClean="0"/>
              <a:pPr/>
              <a:t>‹#›</a:t>
            </a:fld>
            <a:endParaRPr lang="ar-IQ"/>
          </a:p>
        </p:txBody>
      </p:sp>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11" name="عنصر نائب للمحتوى 10"/>
          <p:cNvSpPr>
            <a:spLocks noGrp="1"/>
          </p:cNvSpPr>
          <p:nvPr>
            <p:ph sz="half" idx="1"/>
          </p:nvPr>
        </p:nvSpPr>
        <p:spPr>
          <a:xfrm>
            <a:off x="457200" y="1524000"/>
            <a:ext cx="4059936"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524000"/>
            <a:ext cx="4059936"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9" name="عنصر نائب لرقم الشريحة 8"/>
          <p:cNvSpPr>
            <a:spLocks noGrp="1"/>
          </p:cNvSpPr>
          <p:nvPr>
            <p:ph type="sldNum" sz="quarter" idx="12"/>
          </p:nvPr>
        </p:nvSpPr>
        <p:spPr/>
        <p:txBody>
          <a:bodyPr/>
          <a:lstStyle/>
          <a:p>
            <a:fld id="{78BB16A1-FA8B-444F-9D8F-561C6571A558}" type="slidenum">
              <a:rPr lang="ar-IQ" smtClean="0"/>
              <a:pPr/>
              <a:t>‹#›</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7" name="عنصر نائب للتاريخ 6"/>
          <p:cNvSpPr>
            <a:spLocks noGrp="1"/>
          </p:cNvSpPr>
          <p:nvPr>
            <p:ph type="dt" sz="half" idx="10"/>
          </p:nvPr>
        </p:nvSpPr>
        <p:spPr/>
        <p:txBody>
          <a:bodyPr/>
          <a:lstStyle/>
          <a:p>
            <a:fld id="{D6505E2C-D49F-4D82-AD72-F1F6F00E0105}" type="datetimeFigureOut">
              <a:rPr lang="ar-IQ" smtClean="0"/>
              <a:pPr/>
              <a:t>12/02/1440</a:t>
            </a:fld>
            <a:endParaRPr lang="ar-IQ"/>
          </a:p>
        </p:txBody>
      </p:sp>
      <p:sp>
        <p:nvSpPr>
          <p:cNvPr id="3" name="عنصر نائب للنص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32" name="عنصر نائب للمحتوى 31"/>
          <p:cNvSpPr>
            <a:spLocks noGrp="1"/>
          </p:cNvSpPr>
          <p:nvPr>
            <p:ph sz="half" idx="2"/>
          </p:nvPr>
        </p:nvSpPr>
        <p:spPr>
          <a:xfrm>
            <a:off x="457200" y="2201896"/>
            <a:ext cx="4038600" cy="391363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34" name="عنصر نائب للمحتوى 33"/>
          <p:cNvSpPr>
            <a:spLocks noGrp="1"/>
          </p:cNvSpPr>
          <p:nvPr>
            <p:ph sz="quarter" idx="4"/>
          </p:nvPr>
        </p:nvSpPr>
        <p:spPr>
          <a:xfrm>
            <a:off x="4649788" y="2201896"/>
            <a:ext cx="4038600" cy="391363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 name="عنوان 1"/>
          <p:cNvSpPr>
            <a:spLocks noGrp="1"/>
          </p:cNvSpPr>
          <p:nvPr>
            <p:ph type="title"/>
          </p:nvPr>
        </p:nvSpPr>
        <p:spPr>
          <a:xfrm>
            <a:off x="457200" y="155448"/>
            <a:ext cx="8229600" cy="1143000"/>
          </a:xfrm>
        </p:spPr>
        <p:txBody>
          <a:bodyPr anchor="b" anchorCtr="0"/>
          <a:lstStyle>
            <a:lvl1pPr>
              <a:defRPr/>
            </a:lvl1pPr>
          </a:lstStyle>
          <a:p>
            <a:r>
              <a:rPr kumimoji="0" lang="ar-SA" smtClean="0"/>
              <a:t>انقر لتحرير نمط العنوان الرئيسي</a:t>
            </a:r>
            <a:endParaRPr kumimoji="0" lang="en-US"/>
          </a:p>
        </p:txBody>
      </p:sp>
      <p:sp>
        <p:nvSpPr>
          <p:cNvPr id="12" name="عنصر نائب للنص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cxnSp>
        <p:nvCxnSpPr>
          <p:cNvPr id="10" name="رابط مستقيم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D6505E2C-D49F-4D82-AD72-F1F6F00E0105}" type="datetimeFigureOut">
              <a:rPr lang="ar-IQ" smtClean="0"/>
              <a:pPr/>
              <a:t>12/02/1440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8BB16A1-FA8B-444F-9D8F-561C6571A558}" type="slidenum">
              <a:rPr lang="ar-IQ" smtClean="0"/>
              <a:pPr/>
              <a:t>‹#›</a:t>
            </a:fld>
            <a:endParaRPr lang="ar-IQ"/>
          </a:p>
        </p:txBody>
      </p:sp>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6505E2C-D49F-4D82-AD72-F1F6F00E0105}" type="datetimeFigureOut">
              <a:rPr lang="ar-IQ" smtClean="0"/>
              <a:pPr/>
              <a:t>12/02/1440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8BB16A1-FA8B-444F-9D8F-561C6571A55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9" name="عنصر نائب للمحتوى 28"/>
          <p:cNvSpPr>
            <a:spLocks noGrp="1"/>
          </p:cNvSpPr>
          <p:nvPr>
            <p:ph sz="quarter" idx="1"/>
          </p:nvPr>
        </p:nvSpPr>
        <p:spPr>
          <a:xfrm>
            <a:off x="457200" y="457200"/>
            <a:ext cx="62484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3" name="عنصر نائب للنص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31" name="عنوان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ar-SA" smtClean="0"/>
              <a:t>انقر لتحرير نمط العنوان الرئيسي</a:t>
            </a:r>
            <a:endParaRPr kumimoji="0" lang="en-US"/>
          </a:p>
        </p:txBody>
      </p:sp>
      <p:sp>
        <p:nvSpPr>
          <p:cNvPr id="8" name="عنصر نائب للتاريخ 7"/>
          <p:cNvSpPr>
            <a:spLocks noGrp="1"/>
          </p:cNvSpPr>
          <p:nvPr>
            <p:ph type="dt" sz="half" idx="14"/>
          </p:nvPr>
        </p:nvSpPr>
        <p:spPr/>
        <p:txBody>
          <a:bodyPr/>
          <a:lstStyle/>
          <a:p>
            <a:fld id="{D6505E2C-D49F-4D82-AD72-F1F6F00E0105}" type="datetimeFigureOut">
              <a:rPr lang="ar-IQ" smtClean="0"/>
              <a:pPr/>
              <a:t>12/02/1440</a:t>
            </a:fld>
            <a:endParaRPr lang="ar-IQ"/>
          </a:p>
        </p:txBody>
      </p:sp>
      <p:sp>
        <p:nvSpPr>
          <p:cNvPr id="9" name="عنصر نائب لرقم الشريحة 8"/>
          <p:cNvSpPr>
            <a:spLocks noGrp="1"/>
          </p:cNvSpPr>
          <p:nvPr>
            <p:ph type="sldNum" sz="quarter" idx="15"/>
          </p:nvPr>
        </p:nvSpPr>
        <p:spPr/>
        <p:txBody>
          <a:bodyPr/>
          <a:lstStyle/>
          <a:p>
            <a:fld id="{78BB16A1-FA8B-444F-9D8F-561C6571A558}" type="slidenum">
              <a:rPr lang="ar-IQ" smtClean="0"/>
              <a:pPr/>
              <a:t>‹#›</a:t>
            </a:fld>
            <a:endParaRPr lang="ar-IQ"/>
          </a:p>
        </p:txBody>
      </p:sp>
      <p:sp>
        <p:nvSpPr>
          <p:cNvPr id="10" name="عنصر نائب للتذييل 9"/>
          <p:cNvSpPr>
            <a:spLocks noGrp="1"/>
          </p:cNvSpPr>
          <p:nvPr>
            <p:ph type="ftr" sz="quarter" idx="16"/>
          </p:nvPr>
        </p:nvSpPr>
        <p:spPr/>
        <p:txBody>
          <a:bodyPr/>
          <a:lstStyle/>
          <a:p>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8" name="عنصر نائب للتاريخ 7"/>
          <p:cNvSpPr>
            <a:spLocks noGrp="1"/>
          </p:cNvSpPr>
          <p:nvPr>
            <p:ph type="dt" sz="half" idx="10"/>
          </p:nvPr>
        </p:nvSpPr>
        <p:spPr/>
        <p:txBody>
          <a:bodyPr/>
          <a:lstStyle/>
          <a:p>
            <a:fld id="{D6505E2C-D49F-4D82-AD72-F1F6F00E0105}" type="datetimeFigureOut">
              <a:rPr lang="ar-IQ" smtClean="0"/>
              <a:pPr/>
              <a:t>12/02/1440</a:t>
            </a:fld>
            <a:endParaRPr lang="ar-IQ"/>
          </a:p>
        </p:txBody>
      </p:sp>
      <p:sp>
        <p:nvSpPr>
          <p:cNvPr id="9" name="عنصر نائب لرقم الشريحة 8"/>
          <p:cNvSpPr>
            <a:spLocks noGrp="1"/>
          </p:cNvSpPr>
          <p:nvPr>
            <p:ph type="sldNum" sz="quarter" idx="11"/>
          </p:nvPr>
        </p:nvSpPr>
        <p:spPr/>
        <p:txBody>
          <a:bodyPr/>
          <a:lstStyle/>
          <a:p>
            <a:fld id="{78BB16A1-FA8B-444F-9D8F-561C6571A558}" type="slidenum">
              <a:rPr lang="ar-IQ" smtClean="0"/>
              <a:pPr/>
              <a:t>‹#›</a:t>
            </a:fld>
            <a:endParaRPr lang="ar-IQ"/>
          </a:p>
        </p:txBody>
      </p:sp>
      <p:sp>
        <p:nvSpPr>
          <p:cNvPr id="10" name="عنصر نائب للتذييل 9"/>
          <p:cNvSpPr>
            <a:spLocks noGrp="1"/>
          </p:cNvSpPr>
          <p:nvPr>
            <p:ph type="ftr" sz="quarter" idx="12"/>
          </p:nvPr>
        </p:nvSpPr>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عنصر نائب للنص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6505E2C-D49F-4D82-AD72-F1F6F00E0105}" type="datetimeFigureOut">
              <a:rPr lang="ar-IQ" smtClean="0"/>
              <a:pPr/>
              <a:t>12/02/1440</a:t>
            </a:fld>
            <a:endParaRPr lang="ar-IQ"/>
          </a:p>
        </p:txBody>
      </p:sp>
      <p:sp>
        <p:nvSpPr>
          <p:cNvPr id="10" name="عنصر نائب للتذييل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ar-IQ"/>
          </a:p>
        </p:txBody>
      </p:sp>
      <p:sp>
        <p:nvSpPr>
          <p:cNvPr id="22" name="عنصر نائب لرقم الشريحة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8BB16A1-FA8B-444F-9D8F-561C6571A558}" type="slidenum">
              <a:rPr lang="ar-IQ" smtClean="0"/>
              <a:pPr/>
              <a:t>‹#›</a:t>
            </a:fld>
            <a:endParaRPr lang="ar-IQ"/>
          </a:p>
        </p:txBody>
      </p:sp>
      <p:sp>
        <p:nvSpPr>
          <p:cNvPr id="5" name="عنصر نائب للعنوان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ar-SA" smtClean="0"/>
              <a:t>انقر لتحرير نمط العنوان الرئيسي</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r" rtl="1"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r" rtl="1"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r" rtl="1"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r" rtl="1"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r" rtl="1"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r>
              <a:rPr lang="ar-IQ" sz="5400" dirty="0" smtClean="0"/>
              <a:t>التمرين على اعمال المحاماة</a:t>
            </a:r>
            <a:endParaRPr lang="ar-IQ" sz="5400" dirty="0"/>
          </a:p>
        </p:txBody>
      </p:sp>
      <p:sp>
        <p:nvSpPr>
          <p:cNvPr id="2" name="عنوان 1"/>
          <p:cNvSpPr>
            <a:spLocks noGrp="1"/>
          </p:cNvSpPr>
          <p:nvPr>
            <p:ph type="ctrTitle"/>
          </p:nvPr>
        </p:nvSpPr>
        <p:spPr>
          <a:xfrm>
            <a:off x="457200" y="476672"/>
            <a:ext cx="8305800" cy="1800200"/>
          </a:xfrm>
        </p:spPr>
        <p:txBody>
          <a:bodyPr/>
          <a:lstStyle/>
          <a:p>
            <a:r>
              <a:rPr lang="ar-IQ" sz="6000" b="1" dirty="0" smtClean="0"/>
              <a:t>المحاضرة </a:t>
            </a:r>
            <a:r>
              <a:rPr lang="ar-IQ" sz="6000" b="1" dirty="0" smtClean="0"/>
              <a:t>السابعة</a:t>
            </a:r>
            <a:br>
              <a:rPr lang="ar-IQ" sz="6000" b="1" dirty="0" smtClean="0"/>
            </a:br>
            <a:r>
              <a:rPr lang="ar-IQ" sz="6000" b="1" dirty="0" smtClean="0"/>
              <a:t>م.م انفال عصام</a:t>
            </a:r>
            <a:endParaRPr lang="ar-IQ" sz="6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692696"/>
            <a:ext cx="8229600" cy="2592288"/>
          </a:xfrm>
        </p:spPr>
        <p:txBody>
          <a:bodyPr>
            <a:normAutofit/>
          </a:bodyPr>
          <a:lstStyle/>
          <a:p>
            <a:pPr algn="ctr"/>
            <a:r>
              <a:rPr lang="ar-IQ" b="1" dirty="0" smtClean="0"/>
              <a:t>يسجل اسم من يقبل محاميا لاول مرة جدول المحامين ويخضع للتمرين على الممارسة الفعلية لاعمال المحاماة باختيار احدى الطريقتين الاتيتين</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251520" y="1556792"/>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620688"/>
            <a:ext cx="8229600" cy="4608512"/>
          </a:xfrm>
          <a:solidFill>
            <a:schemeClr val="accent4">
              <a:lumMod val="60000"/>
              <a:lumOff val="40000"/>
            </a:schemeClr>
          </a:solidFill>
        </p:spPr>
        <p:txBody>
          <a:bodyPr>
            <a:normAutofit fontScale="90000"/>
          </a:bodyPr>
          <a:lstStyle/>
          <a:p>
            <a:pPr algn="ctr"/>
            <a:r>
              <a:rPr lang="ar-IQ" dirty="0" err="1" smtClean="0"/>
              <a:t>ملاحظة </a:t>
            </a:r>
            <a:r>
              <a:rPr lang="ar-IQ" dirty="0" smtClean="0"/>
              <a:t>:</a:t>
            </a:r>
            <a:r>
              <a:rPr lang="ar-IQ" b="1" dirty="0" smtClean="0"/>
              <a:t> يستثنى من شروط الممارسة المنصوص عليها في قانون المحاماة كل من مارس مدة لا تقل عن سنتين العمل في القضاء او الادعاء العام او المحاماة او مديرية الحقوق في احدى دوائر الدولة او التدريس في كلية القانون اذا كان حاملا شهادة في القانون والمستشار  المساعد في مجلس شورى الدولة.</a:t>
            </a:r>
            <a:r>
              <a:rPr lang="ar-IQ" dirty="0" smtClean="0"/>
              <a:t/>
            </a:r>
            <a:br>
              <a:rPr lang="ar-IQ" dirty="0" smtClean="0"/>
            </a:b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51520" y="2276872"/>
            <a:ext cx="8568952" cy="4248472"/>
          </a:xfrm>
          <a:solidFill>
            <a:schemeClr val="bg2">
              <a:lumMod val="40000"/>
              <a:lumOff val="60000"/>
            </a:schemeClr>
          </a:solidFill>
        </p:spPr>
        <p:txBody>
          <a:bodyPr>
            <a:normAutofit fontScale="77500" lnSpcReduction="20000"/>
          </a:bodyPr>
          <a:lstStyle/>
          <a:p>
            <a:pPr algn="ctr">
              <a:buNone/>
            </a:pPr>
            <a:r>
              <a:rPr lang="ar-IQ" b="1" dirty="0" smtClean="0"/>
              <a:t>للمحامي المتمرن في السنة الاولى من تسجيل اسمه في جدول </a:t>
            </a:r>
            <a:r>
              <a:rPr lang="ar-IQ" b="1" dirty="0" err="1" smtClean="0"/>
              <a:t>المحامين:</a:t>
            </a:r>
            <a:endParaRPr lang="ar-IQ" dirty="0" smtClean="0"/>
          </a:p>
          <a:p>
            <a:r>
              <a:rPr lang="ar-IQ" b="1" dirty="0" smtClean="0"/>
              <a:t>اولا: ان يمارس بمفرده المرافعات في الدعاوى </a:t>
            </a:r>
            <a:r>
              <a:rPr lang="ar-IQ" b="1" dirty="0" err="1" smtClean="0"/>
              <a:t>الصلحية</a:t>
            </a:r>
            <a:r>
              <a:rPr lang="ar-IQ" b="1" dirty="0" smtClean="0"/>
              <a:t> ودعاوى الاحوال الشخصية ودعاوى الجنح والمخالفات وحضور التحقيق فيها واستعمال طرق الطعن في الاحكام والقرارات الصادرة فيها وتعقيب المعاملات لدى المراجع القانونية </a:t>
            </a:r>
            <a:r>
              <a:rPr lang="ar-IQ" b="1" dirty="0" err="1" smtClean="0"/>
              <a:t>كافة .</a:t>
            </a:r>
            <a:endParaRPr lang="ar-IQ" dirty="0" smtClean="0"/>
          </a:p>
          <a:p>
            <a:r>
              <a:rPr lang="ar-IQ" b="1" dirty="0" err="1" smtClean="0"/>
              <a:t>ثانيا </a:t>
            </a:r>
            <a:r>
              <a:rPr lang="ar-IQ" b="1" dirty="0" smtClean="0"/>
              <a:t>: ان يمارس بمعية المحامي الممرن المرافعة في دعاوى </a:t>
            </a:r>
            <a:r>
              <a:rPr lang="ar-IQ" b="1" dirty="0" err="1" smtClean="0"/>
              <a:t>البداءة</a:t>
            </a:r>
            <a:r>
              <a:rPr lang="ar-IQ" b="1" dirty="0" smtClean="0"/>
              <a:t> المحدودة واستعمال طرق الطعن في الاحكام والقرارات الصادرة </a:t>
            </a:r>
            <a:r>
              <a:rPr lang="ar-IQ" b="1" dirty="0" err="1" smtClean="0"/>
              <a:t>فيها .</a:t>
            </a:r>
            <a:endParaRPr lang="ar-IQ" dirty="0" smtClean="0"/>
          </a:p>
          <a:p>
            <a:r>
              <a:rPr lang="ar-IQ" b="1" dirty="0" err="1" smtClean="0"/>
              <a:t>3 </a:t>
            </a:r>
            <a:r>
              <a:rPr lang="ar-IQ" b="1" dirty="0" smtClean="0"/>
              <a:t>- للمحامي المتمرن في السنة </a:t>
            </a:r>
            <a:r>
              <a:rPr lang="ar-IQ" b="1" dirty="0" err="1" smtClean="0"/>
              <a:t>الثانية .</a:t>
            </a:r>
            <a:endParaRPr lang="ar-IQ" dirty="0" smtClean="0"/>
          </a:p>
          <a:p>
            <a:r>
              <a:rPr lang="ar-IQ" b="1" dirty="0" err="1" smtClean="0"/>
              <a:t>اولا </a:t>
            </a:r>
            <a:r>
              <a:rPr lang="ar-IQ" b="1" dirty="0" smtClean="0"/>
              <a:t>: ان يمارس بمفرده ما </a:t>
            </a:r>
            <a:r>
              <a:rPr lang="ar-IQ" b="1" dirty="0" err="1" smtClean="0"/>
              <a:t>يلي:</a:t>
            </a:r>
            <a:endParaRPr lang="ar-IQ" dirty="0" smtClean="0"/>
          </a:p>
          <a:p>
            <a:r>
              <a:rPr lang="ar-IQ" b="1" dirty="0" err="1" smtClean="0"/>
              <a:t>ا </a:t>
            </a:r>
            <a:r>
              <a:rPr lang="ar-IQ" b="1" dirty="0" smtClean="0"/>
              <a:t>– حضور التحقيق في جميع الدعاوى </a:t>
            </a:r>
            <a:r>
              <a:rPr lang="ar-IQ" b="1" dirty="0" err="1" smtClean="0"/>
              <a:t>الجنائية .</a:t>
            </a:r>
            <a:endParaRPr lang="ar-IQ" dirty="0" smtClean="0"/>
          </a:p>
          <a:p>
            <a:r>
              <a:rPr lang="ar-IQ" b="1" dirty="0" err="1" smtClean="0"/>
              <a:t>ب </a:t>
            </a:r>
            <a:r>
              <a:rPr lang="ar-IQ" b="1" dirty="0" smtClean="0"/>
              <a:t>– المرافعة في دعاوى </a:t>
            </a:r>
            <a:r>
              <a:rPr lang="ar-IQ" b="1" dirty="0" err="1" smtClean="0"/>
              <a:t>البداءة</a:t>
            </a:r>
            <a:r>
              <a:rPr lang="ar-IQ" b="1" dirty="0" smtClean="0"/>
              <a:t> كافة ودعاوى المحاكم الخاصة والمجالس واللجان مهما كان نوعها والاعتراض على الاحكام الغيابية الصادرة </a:t>
            </a:r>
            <a:r>
              <a:rPr lang="ar-IQ" b="1" dirty="0" err="1" smtClean="0"/>
              <a:t>فيها .</a:t>
            </a:r>
            <a:endParaRPr lang="ar-IQ" dirty="0" smtClean="0"/>
          </a:p>
          <a:p>
            <a:r>
              <a:rPr lang="ar-IQ" b="1" dirty="0" err="1" smtClean="0"/>
              <a:t>ثانيا </a:t>
            </a:r>
            <a:r>
              <a:rPr lang="ar-IQ" b="1" dirty="0" smtClean="0"/>
              <a:t>: ان يمارس بمعية المحامي الممرن المرافعة في الدعاوى </a:t>
            </a:r>
            <a:r>
              <a:rPr lang="ar-IQ" b="1" dirty="0" err="1" smtClean="0"/>
              <a:t>الاستئنافية</a:t>
            </a:r>
            <a:r>
              <a:rPr lang="ar-IQ" b="1" dirty="0" smtClean="0"/>
              <a:t> ودعاوى الجنايات واستعمال طرق الطعن في الاحكام والقرارات الصادرة </a:t>
            </a:r>
            <a:r>
              <a:rPr lang="ar-IQ" b="1" dirty="0" err="1" smtClean="0"/>
              <a:t>فيها .</a:t>
            </a:r>
            <a:endParaRPr lang="ar-IQ" dirty="0" smtClean="0"/>
          </a:p>
          <a:p>
            <a:r>
              <a:rPr lang="ar-IQ" b="1" dirty="0" smtClean="0"/>
              <a:t> </a:t>
            </a:r>
            <a:endParaRPr lang="ar-IQ" dirty="0" smtClean="0"/>
          </a:p>
          <a:p>
            <a:endParaRPr lang="ar-IQ" dirty="0"/>
          </a:p>
        </p:txBody>
      </p:sp>
      <p:sp>
        <p:nvSpPr>
          <p:cNvPr id="3" name="عنوان 2"/>
          <p:cNvSpPr>
            <a:spLocks noGrp="1"/>
          </p:cNvSpPr>
          <p:nvPr>
            <p:ph type="title"/>
          </p:nvPr>
        </p:nvSpPr>
        <p:spPr>
          <a:xfrm>
            <a:off x="457200" y="152400"/>
            <a:ext cx="8229600" cy="2052464"/>
          </a:xfrm>
          <a:solidFill>
            <a:schemeClr val="accent2">
              <a:lumMod val="40000"/>
              <a:lumOff val="60000"/>
            </a:schemeClr>
          </a:solidFill>
        </p:spPr>
        <p:txBody>
          <a:bodyPr>
            <a:normAutofit/>
          </a:bodyPr>
          <a:lstStyle/>
          <a:p>
            <a:pPr algn="r"/>
            <a:r>
              <a:rPr lang="ar-IQ" sz="3600" b="1" dirty="0" smtClean="0"/>
              <a:t>س:ماهي حدود صلاحيات المحامي تحت التمرين مدة سنتين في مكتب محام مارس المحاماة مدة لا تقل عن خمس سنوات  </a:t>
            </a:r>
            <a:endParaRPr lang="ar-IQ" sz="3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solidFill>
            <a:schemeClr val="accent3"/>
          </a:solidFill>
        </p:spPr>
        <p:txBody>
          <a:bodyPr>
            <a:normAutofit fontScale="92500" lnSpcReduction="10000"/>
          </a:bodyPr>
          <a:lstStyle/>
          <a:p>
            <a:pPr>
              <a:buNone/>
            </a:pPr>
            <a:r>
              <a:rPr lang="ar-IQ" b="1" dirty="0" smtClean="0"/>
              <a:t>للمحامي الذي اختار طريقة </a:t>
            </a:r>
            <a:r>
              <a:rPr lang="ar-IQ" b="1" dirty="0" err="1" smtClean="0"/>
              <a:t>التدرج :</a:t>
            </a:r>
            <a:endParaRPr lang="ar-IQ" dirty="0" smtClean="0"/>
          </a:p>
          <a:p>
            <a:r>
              <a:rPr lang="ar-IQ" b="1" dirty="0" err="1" smtClean="0"/>
              <a:t>ا </a:t>
            </a:r>
            <a:r>
              <a:rPr lang="ar-IQ" b="1" dirty="0" smtClean="0"/>
              <a:t>– ان يمارس في السنة الاولى من تسجيل اسمه في الجداول المرافعة في الدعاوى </a:t>
            </a:r>
            <a:r>
              <a:rPr lang="ar-IQ" b="1" dirty="0" err="1" smtClean="0"/>
              <a:t>الصلحية</a:t>
            </a:r>
            <a:r>
              <a:rPr lang="ar-IQ" b="1" dirty="0" smtClean="0"/>
              <a:t> ودعاوى الاحوال الشخصية ودعاوى الجنح والمخالفات وحضور التحقيق فيها واستعمال طرق الطعن في الاحكام والقرارات الصادرة </a:t>
            </a:r>
            <a:r>
              <a:rPr lang="ar-IQ" b="1" dirty="0" err="1" smtClean="0"/>
              <a:t>فيها .</a:t>
            </a:r>
            <a:endParaRPr lang="ar-IQ" dirty="0" smtClean="0"/>
          </a:p>
          <a:p>
            <a:r>
              <a:rPr lang="ar-IQ" b="1" dirty="0" err="1" smtClean="0"/>
              <a:t>ب </a:t>
            </a:r>
            <a:r>
              <a:rPr lang="ar-IQ" b="1" dirty="0" smtClean="0"/>
              <a:t>– ان يمارس في السنة الثانية حضور التحقيق والمرافعة في دعاوى الجنح والمخالفات وحضور التحقيق فيها واستعمال طرق الطعن ف الاحكام والقرارات الصادرة </a:t>
            </a:r>
            <a:r>
              <a:rPr lang="ar-IQ" b="1" dirty="0" err="1" smtClean="0"/>
              <a:t>فيها .</a:t>
            </a:r>
            <a:endParaRPr lang="ar-IQ" dirty="0" smtClean="0"/>
          </a:p>
          <a:p>
            <a:r>
              <a:rPr lang="ar-IQ" b="1" dirty="0" err="1" smtClean="0"/>
              <a:t>ج </a:t>
            </a:r>
            <a:r>
              <a:rPr lang="ar-IQ" b="1" dirty="0" smtClean="0"/>
              <a:t>- ان يمارس في السنة الثالثة المرافعة في دعاوى </a:t>
            </a:r>
            <a:r>
              <a:rPr lang="ar-IQ" b="1" dirty="0" err="1" smtClean="0"/>
              <a:t>البداءة</a:t>
            </a:r>
            <a:r>
              <a:rPr lang="ar-IQ" b="1" dirty="0" smtClean="0"/>
              <a:t> غير المحدودة ودعاوى </a:t>
            </a:r>
            <a:r>
              <a:rPr lang="ar-IQ" b="1" dirty="0" err="1" smtClean="0"/>
              <a:t>الجنايات .</a:t>
            </a:r>
            <a:endParaRPr lang="ar-IQ" dirty="0" smtClean="0"/>
          </a:p>
          <a:p>
            <a:r>
              <a:rPr lang="ar-IQ" b="1" dirty="0" err="1" smtClean="0"/>
              <a:t>2 </a:t>
            </a:r>
            <a:r>
              <a:rPr lang="ar-IQ" b="1" dirty="0" smtClean="0"/>
              <a:t>- لمجلس النقابة ان يقرر منح المحامي من ممارسة بعض الصلاحيات المذكورة مع بيان اسباب ذلك </a:t>
            </a:r>
            <a:endParaRPr lang="ar-IQ" dirty="0" smtClean="0"/>
          </a:p>
          <a:p>
            <a:endParaRPr lang="ar-IQ" dirty="0"/>
          </a:p>
        </p:txBody>
      </p:sp>
      <p:sp>
        <p:nvSpPr>
          <p:cNvPr id="3" name="عنوان 2"/>
          <p:cNvSpPr>
            <a:spLocks noGrp="1"/>
          </p:cNvSpPr>
          <p:nvPr>
            <p:ph type="title"/>
          </p:nvPr>
        </p:nvSpPr>
        <p:spPr>
          <a:solidFill>
            <a:srgbClr val="92D050"/>
          </a:solidFill>
        </p:spPr>
        <p:txBody>
          <a:bodyPr>
            <a:normAutofit fontScale="90000"/>
          </a:bodyPr>
          <a:lstStyle/>
          <a:p>
            <a:pPr algn="ctr"/>
            <a:r>
              <a:rPr lang="ar-IQ" b="1" dirty="0" smtClean="0"/>
              <a:t>س:ماهي حدود صلاحيات المحامي المتمرن بطريقة </a:t>
            </a:r>
            <a:r>
              <a:rPr lang="ar-IQ" b="1" dirty="0" err="1" smtClean="0"/>
              <a:t>التدرج</a:t>
            </a:r>
            <a:r>
              <a:rPr lang="ar-IQ" dirty="0" err="1" smtClean="0"/>
              <a:t>؟</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solidFill>
            <a:schemeClr val="tx2">
              <a:lumMod val="75000"/>
            </a:schemeClr>
          </a:solidFill>
        </p:spPr>
        <p:txBody>
          <a:bodyPr>
            <a:normAutofit lnSpcReduction="10000"/>
          </a:bodyPr>
          <a:lstStyle/>
          <a:p>
            <a:r>
              <a:rPr lang="ar-IQ" b="1" dirty="0" err="1" smtClean="0">
                <a:solidFill>
                  <a:schemeClr val="bg1"/>
                </a:solidFill>
              </a:rPr>
              <a:t>1 </a:t>
            </a:r>
            <a:r>
              <a:rPr lang="ar-IQ" b="1" dirty="0" smtClean="0">
                <a:solidFill>
                  <a:schemeClr val="bg1"/>
                </a:solidFill>
              </a:rPr>
              <a:t>- على المحامي المتمرن بعد انتهاء مدة التمرين المقررة ان يقدم للنقابة بيانا بالدعاوى التي ترافع فيها مصدقا عليها من المحكمة التي نظرت امامها هذه الدعاوى وعلى المحامي </a:t>
            </a:r>
            <a:r>
              <a:rPr lang="ar-IQ" b="1" dirty="0" err="1" smtClean="0">
                <a:solidFill>
                  <a:schemeClr val="bg1"/>
                </a:solidFill>
              </a:rPr>
              <a:t>الممرن </a:t>
            </a:r>
            <a:r>
              <a:rPr lang="ar-IQ" b="1" dirty="0" smtClean="0">
                <a:solidFill>
                  <a:schemeClr val="bg1"/>
                </a:solidFill>
              </a:rPr>
              <a:t>، في حالة اختيار الطريقة الاولى ان يقدم للنقابة بيانا سريا يتضمن راية من كفاءة المحامي المتمرن وسلوكه ف المحاماة </a:t>
            </a:r>
            <a:r>
              <a:rPr lang="ar-IQ" b="1" dirty="0" err="1" smtClean="0">
                <a:solidFill>
                  <a:schemeClr val="bg1"/>
                </a:solidFill>
              </a:rPr>
              <a:t>والاعمال</a:t>
            </a:r>
            <a:r>
              <a:rPr lang="ar-IQ" b="1" dirty="0" smtClean="0">
                <a:solidFill>
                  <a:schemeClr val="bg1"/>
                </a:solidFill>
              </a:rPr>
              <a:t> التي مارسها وتوصياته بشان انهاء مدة التمرين او </a:t>
            </a:r>
            <a:r>
              <a:rPr lang="ar-IQ" b="1" dirty="0" err="1" smtClean="0">
                <a:solidFill>
                  <a:schemeClr val="bg1"/>
                </a:solidFill>
              </a:rPr>
              <a:t>تمديدها .</a:t>
            </a:r>
            <a:endParaRPr lang="ar-IQ" dirty="0" smtClean="0">
              <a:solidFill>
                <a:schemeClr val="bg1"/>
              </a:solidFill>
            </a:endParaRPr>
          </a:p>
          <a:p>
            <a:r>
              <a:rPr lang="ar-IQ" b="1" dirty="0" err="1" smtClean="0">
                <a:solidFill>
                  <a:schemeClr val="bg1"/>
                </a:solidFill>
              </a:rPr>
              <a:t>2 </a:t>
            </a:r>
            <a:r>
              <a:rPr lang="ar-IQ" b="1" dirty="0" smtClean="0">
                <a:solidFill>
                  <a:schemeClr val="bg1"/>
                </a:solidFill>
              </a:rPr>
              <a:t>- يقرر مجلس النقابة بناء على طلب المحامي المتمرن انهاء مدة التمرين وتسجيل اسمه في جدول المحامين ذوي الصلاحية المطلقة وله عندئذ صلاحية ممارسة المحاماة بصورة مطلقة امام جميع المحاكم والجهات </a:t>
            </a:r>
            <a:r>
              <a:rPr lang="ar-IQ" b="1" dirty="0" err="1" smtClean="0">
                <a:solidFill>
                  <a:schemeClr val="bg1"/>
                </a:solidFill>
              </a:rPr>
              <a:t>الاخرى .</a:t>
            </a:r>
            <a:endParaRPr lang="ar-IQ" dirty="0" smtClean="0">
              <a:solidFill>
                <a:schemeClr val="bg1"/>
              </a:solidFill>
            </a:endParaRPr>
          </a:p>
          <a:p>
            <a:r>
              <a:rPr lang="ar-IQ" b="1" dirty="0" err="1" smtClean="0">
                <a:solidFill>
                  <a:schemeClr val="bg1"/>
                </a:solidFill>
              </a:rPr>
              <a:t>3 </a:t>
            </a:r>
            <a:r>
              <a:rPr lang="ar-IQ" b="1" dirty="0" smtClean="0">
                <a:solidFill>
                  <a:schemeClr val="bg1"/>
                </a:solidFill>
              </a:rPr>
              <a:t>- للمجلس ايا كانت طريقة التمرين التي اختارها المحامي ان يقرر تمديد مدة التمرين سنة اخرى اذا </a:t>
            </a:r>
            <a:r>
              <a:rPr lang="ar-IQ" b="1" dirty="0" err="1" smtClean="0">
                <a:solidFill>
                  <a:schemeClr val="bg1"/>
                </a:solidFill>
              </a:rPr>
              <a:t>راى</a:t>
            </a:r>
            <a:r>
              <a:rPr lang="ar-IQ" b="1" dirty="0" smtClean="0">
                <a:solidFill>
                  <a:schemeClr val="bg1"/>
                </a:solidFill>
              </a:rPr>
              <a:t> لذلك محلا مع بيان اسباب </a:t>
            </a:r>
            <a:r>
              <a:rPr lang="ar-IQ" b="1" dirty="0" err="1" smtClean="0">
                <a:solidFill>
                  <a:schemeClr val="bg1"/>
                </a:solidFill>
              </a:rPr>
              <a:t>ذلك .</a:t>
            </a:r>
            <a:endParaRPr lang="ar-IQ" dirty="0" smtClean="0">
              <a:solidFill>
                <a:schemeClr val="bg1"/>
              </a:solidFill>
            </a:endParaRPr>
          </a:p>
          <a:p>
            <a:endParaRPr lang="ar-IQ" dirty="0"/>
          </a:p>
        </p:txBody>
      </p:sp>
      <p:sp>
        <p:nvSpPr>
          <p:cNvPr id="3" name="عنوان 2"/>
          <p:cNvSpPr>
            <a:spLocks noGrp="1"/>
          </p:cNvSpPr>
          <p:nvPr>
            <p:ph type="title"/>
          </p:nvPr>
        </p:nvSpPr>
        <p:spPr>
          <a:solidFill>
            <a:srgbClr val="00B0F0"/>
          </a:solidFill>
        </p:spPr>
        <p:txBody>
          <a:bodyPr/>
          <a:lstStyle/>
          <a:p>
            <a:pPr algn="ctr"/>
            <a:r>
              <a:rPr lang="ar-IQ" dirty="0" smtClean="0"/>
              <a:t>ملاحظات</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558781-1280x1024.jpg"/>
          <p:cNvPicPr>
            <a:picLocks noChangeAspect="1"/>
          </p:cNvPicPr>
          <p:nvPr/>
        </p:nvPicPr>
        <p:blipFill>
          <a:blip r:embed="rId2" cstate="print"/>
          <a:stretch>
            <a:fillRect/>
          </a:stretch>
        </p:blipFill>
        <p:spPr>
          <a:xfrm>
            <a:off x="0" y="0"/>
            <a:ext cx="9144000" cy="6858000"/>
          </a:xfrm>
          <a:prstGeom prst="rect">
            <a:avLst/>
          </a:prstGeom>
        </p:spPr>
      </p:pic>
      <p:sp>
        <p:nvSpPr>
          <p:cNvPr id="3" name="مربع نص 2"/>
          <p:cNvSpPr txBox="1"/>
          <p:nvPr/>
        </p:nvSpPr>
        <p:spPr>
          <a:xfrm>
            <a:off x="1403648" y="3068960"/>
            <a:ext cx="5548315" cy="1015663"/>
          </a:xfrm>
          <a:prstGeom prst="rect">
            <a:avLst/>
          </a:prstGeom>
          <a:noFill/>
        </p:spPr>
        <p:txBody>
          <a:bodyPr wrap="none" rtlCol="1">
            <a:spAutoFit/>
          </a:bodyPr>
          <a:lstStyle/>
          <a:p>
            <a:r>
              <a:rPr lang="ar-IQ" sz="6000" dirty="0" smtClean="0"/>
              <a:t>شكرا </a:t>
            </a:r>
            <a:r>
              <a:rPr lang="ar-IQ" sz="6000" smtClean="0"/>
              <a:t>جزيلا لإصغائكم</a:t>
            </a:r>
            <a:endParaRPr lang="ar-IQ" sz="60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ورق">
  <a:themeElements>
    <a:clrScheme name="ورق">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ورق">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ورق">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17</TotalTime>
  <Words>440</Words>
  <Application>Microsoft Office PowerPoint</Application>
  <PresentationFormat>عرض على الشاشة (3:4)‏</PresentationFormat>
  <Paragraphs>27</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ورق</vt:lpstr>
      <vt:lpstr>المحاضرة السابعة م.م انفال عصام</vt:lpstr>
      <vt:lpstr>يسجل اسم من يقبل محاميا لاول مرة جدول المحامين ويخضع للتمرين على الممارسة الفعلية لاعمال المحاماة باختيار احدى الطريقتين الاتيتين</vt:lpstr>
      <vt:lpstr>الشريحة 3</vt:lpstr>
      <vt:lpstr>ملاحظة : يستثنى من شروط الممارسة المنصوص عليها في قانون المحاماة كل من مارس مدة لا تقل عن سنتين العمل في القضاء او الادعاء العام او المحاماة او مديرية الحقوق في احدى دوائر الدولة او التدريس في كلية القانون اذا كان حاملا شهادة في القانون والمستشار  المساعد في مجلس شورى الدولة. </vt:lpstr>
      <vt:lpstr>س:ماهي حدود صلاحيات المحامي تحت التمرين مدة سنتين في مكتب محام مارس المحاماة مدة لا تقل عن خمس سنوات  </vt:lpstr>
      <vt:lpstr>س:ماهي حدود صلاحيات المحامي المتمرن بطريقة التدرج؟</vt:lpstr>
      <vt:lpstr>ملاحظات</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dc:title>
  <dc:creator>acer</dc:creator>
  <cp:lastModifiedBy>acer</cp:lastModifiedBy>
  <cp:revision>3</cp:revision>
  <dcterms:created xsi:type="dcterms:W3CDTF">2018-10-22T15:42:29Z</dcterms:created>
  <dcterms:modified xsi:type="dcterms:W3CDTF">2018-10-22T18:08:41Z</dcterms:modified>
</cp:coreProperties>
</file>