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33"/>
    <a:srgbClr val="CC3300"/>
    <a:srgbClr val="FF33CC"/>
    <a:srgbClr val="00FF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0" d="100"/>
          <a:sy n="70" d="100"/>
        </p:scale>
        <p:origin x="-116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1"/>
      </p:bgRef>
    </p:bg>
    <p:spTree>
      <p:nvGrpSpPr>
        <p:cNvPr id="1" name=""/>
        <p:cNvGrpSpPr/>
        <p:nvPr/>
      </p:nvGrpSpPr>
      <p:grpSpPr>
        <a:xfrm>
          <a:off x="0" y="0"/>
          <a:ext cx="0" cy="0"/>
          <a:chOff x="0" y="0"/>
          <a:chExt cx="0" cy="0"/>
        </a:xfrm>
      </p:grpSpPr>
      <p:sp>
        <p:nvSpPr>
          <p:cNvPr id="12" name="مستطيل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مستطيل مستدير الزوايا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عنوان فرعي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p:txBody>
          <a:bodyPr/>
          <a:lstStyle/>
          <a:p>
            <a:fld id="{8CBC3866-58EE-4F86-BFE9-F55D92F03275}" type="datetimeFigureOut">
              <a:rPr lang="ar-IQ" smtClean="0"/>
              <a:pPr/>
              <a:t>12/02/1440</a:t>
            </a:fld>
            <a:endParaRPr lang="ar-IQ"/>
          </a:p>
        </p:txBody>
      </p:sp>
      <p:sp>
        <p:nvSpPr>
          <p:cNvPr id="17" name="عنصر نائب للتذييل 16"/>
          <p:cNvSpPr>
            <a:spLocks noGrp="1"/>
          </p:cNvSpPr>
          <p:nvPr>
            <p:ph type="ftr" sz="quarter" idx="11"/>
          </p:nvPr>
        </p:nvSpPr>
        <p:spPr/>
        <p:txBody>
          <a:bodyPr/>
          <a:lstStyle/>
          <a:p>
            <a:endParaRPr lang="ar-IQ"/>
          </a:p>
        </p:txBody>
      </p:sp>
      <p:sp>
        <p:nvSpPr>
          <p:cNvPr id="29" name="عنصر نائب لرقم الشريحة 28"/>
          <p:cNvSpPr>
            <a:spLocks noGrp="1"/>
          </p:cNvSpPr>
          <p:nvPr>
            <p:ph type="sldNum" sz="quarter" idx="12"/>
          </p:nvPr>
        </p:nvSpPr>
        <p:spPr/>
        <p:txBody>
          <a:bodyPr lIns="0" tIns="0" rIns="0" bIns="0">
            <a:noAutofit/>
          </a:bodyPr>
          <a:lstStyle>
            <a:lvl1pPr>
              <a:defRPr sz="1400">
                <a:solidFill>
                  <a:srgbClr val="FFFFFF"/>
                </a:solidFill>
              </a:defRPr>
            </a:lvl1pPr>
          </a:lstStyle>
          <a:p>
            <a:fld id="{7E7E7F28-AAC3-4BCF-A977-D73A7BDFEF2B}" type="slidenum">
              <a:rPr lang="ar-IQ" smtClean="0"/>
              <a:pPr/>
              <a:t>‹#›</a:t>
            </a:fld>
            <a:endParaRPr lang="ar-IQ"/>
          </a:p>
        </p:txBody>
      </p:sp>
      <p:sp>
        <p:nvSpPr>
          <p:cNvPr id="7" name="مستطيل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CBC3866-58EE-4F86-BFE9-F55D92F03275}" type="datetimeFigureOut">
              <a:rPr lang="ar-IQ" smtClean="0"/>
              <a:pPr/>
              <a:t>12/02/1440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E7E7F28-AAC3-4BCF-A977-D73A7BDFEF2B}"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41"/>
            <a:ext cx="201168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914400" y="274640"/>
            <a:ext cx="55626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CBC3866-58EE-4F86-BFE9-F55D92F03275}" type="datetimeFigureOut">
              <a:rPr lang="ar-IQ" smtClean="0"/>
              <a:pPr/>
              <a:t>12/02/1440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E7E7F28-AAC3-4BCF-A977-D73A7BDFEF2B}"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8CBC3866-58EE-4F86-BFE9-F55D92F03275}" type="datetimeFigureOut">
              <a:rPr lang="ar-IQ" smtClean="0"/>
              <a:pPr/>
              <a:t>12/02/1440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E7E7F28-AAC3-4BCF-A977-D73A7BDFEF2B}" type="slidenum">
              <a:rPr lang="ar-IQ" smtClean="0"/>
              <a:pPr/>
              <a:t>‹#›</a:t>
            </a:fld>
            <a:endParaRPr lang="ar-IQ"/>
          </a:p>
        </p:txBody>
      </p:sp>
      <p:sp>
        <p:nvSpPr>
          <p:cNvPr id="8" name="عنصر نائب للمحتوى 7"/>
          <p:cNvSpPr>
            <a:spLocks noGrp="1"/>
          </p:cNvSpPr>
          <p:nvPr>
            <p:ph sz="quarter" idx="1"/>
          </p:nvPr>
        </p:nvSpPr>
        <p:spPr>
          <a:xfrm>
            <a:off x="914400" y="1447800"/>
            <a:ext cx="7772400" cy="45720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1"/>
      </p:bgRef>
    </p:bg>
    <p:spTree>
      <p:nvGrpSpPr>
        <p:cNvPr id="1" name=""/>
        <p:cNvGrpSpPr/>
        <p:nvPr/>
      </p:nvGrpSpPr>
      <p:grpSpPr>
        <a:xfrm>
          <a:off x="0" y="0"/>
          <a:ext cx="0" cy="0"/>
          <a:chOff x="0" y="0"/>
          <a:chExt cx="0" cy="0"/>
        </a:xfrm>
      </p:grpSpPr>
      <p:sp>
        <p:nvSpPr>
          <p:cNvPr id="11" name="مستطيل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مستطيل مستدير الزوايا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722313" y="952500"/>
            <a:ext cx="7772400" cy="1362075"/>
          </a:xfrm>
        </p:spPr>
        <p:txBody>
          <a:bodyPr anchor="b" anchorCtr="0"/>
          <a:lstStyle>
            <a:lvl1pPr algn="l">
              <a:buNone/>
              <a:defRPr sz="4000" b="0" cap="none"/>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CBC3866-58EE-4F86-BFE9-F55D92F03275}" type="datetimeFigureOut">
              <a:rPr lang="ar-IQ" smtClean="0"/>
              <a:pPr/>
              <a:t>12/02/1440</a:t>
            </a:fld>
            <a:endParaRPr lang="ar-IQ"/>
          </a:p>
        </p:txBody>
      </p:sp>
      <p:sp>
        <p:nvSpPr>
          <p:cNvPr id="5" name="عنصر نائب للتذييل 4"/>
          <p:cNvSpPr>
            <a:spLocks noGrp="1"/>
          </p:cNvSpPr>
          <p:nvPr>
            <p:ph type="ftr" sz="quarter" idx="11"/>
          </p:nvPr>
        </p:nvSpPr>
        <p:spPr>
          <a:xfrm>
            <a:off x="800100" y="6172200"/>
            <a:ext cx="4000500" cy="457200"/>
          </a:xfrm>
        </p:spPr>
        <p:txBody>
          <a:bodyPr/>
          <a:lstStyle/>
          <a:p>
            <a:endParaRPr lang="ar-IQ"/>
          </a:p>
        </p:txBody>
      </p:sp>
      <p:sp>
        <p:nvSpPr>
          <p:cNvPr id="7" name="مستطيل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a:off x="146304" y="6208776"/>
            <a:ext cx="457200" cy="457200"/>
          </a:xfrm>
        </p:spPr>
        <p:txBody>
          <a:bodyPr/>
          <a:lstStyle/>
          <a:p>
            <a:fld id="{7E7E7F28-AAC3-4BCF-A977-D73A7BDFEF2B}" type="slidenum">
              <a:rPr lang="ar-IQ" smtClean="0"/>
              <a:pPr/>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8CBC3866-58EE-4F86-BFE9-F55D92F03275}" type="datetimeFigureOut">
              <a:rPr lang="ar-IQ" smtClean="0"/>
              <a:pPr/>
              <a:t>12/02/1440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7E7E7F28-AAC3-4BCF-A977-D73A7BDFEF2B}" type="slidenum">
              <a:rPr lang="ar-IQ" smtClean="0"/>
              <a:pPr/>
              <a:t>‹#›</a:t>
            </a:fld>
            <a:endParaRPr lang="ar-IQ"/>
          </a:p>
        </p:txBody>
      </p:sp>
      <p:sp>
        <p:nvSpPr>
          <p:cNvPr id="9" name="عنصر نائب للمحتوى 8"/>
          <p:cNvSpPr>
            <a:spLocks noGrp="1"/>
          </p:cNvSpPr>
          <p:nvPr>
            <p:ph sz="quarter" idx="1"/>
          </p:nvPr>
        </p:nvSpPr>
        <p:spPr>
          <a:xfrm>
            <a:off x="914400" y="1447800"/>
            <a:ext cx="3749040" cy="45720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933950" y="1447800"/>
            <a:ext cx="3749040" cy="45720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273050"/>
            <a:ext cx="7772400" cy="1143000"/>
          </a:xfrm>
        </p:spPr>
        <p:txBody>
          <a:bodyPr anchor="b" anchorCtr="0"/>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7" name="عنصر نائب للتاريخ 6"/>
          <p:cNvSpPr>
            <a:spLocks noGrp="1"/>
          </p:cNvSpPr>
          <p:nvPr>
            <p:ph type="dt" sz="half" idx="10"/>
          </p:nvPr>
        </p:nvSpPr>
        <p:spPr/>
        <p:txBody>
          <a:bodyPr/>
          <a:lstStyle/>
          <a:p>
            <a:fld id="{8CBC3866-58EE-4F86-BFE9-F55D92F03275}" type="datetimeFigureOut">
              <a:rPr lang="ar-IQ" smtClean="0"/>
              <a:pPr/>
              <a:t>12/02/1440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7E7E7F28-AAC3-4BCF-A977-D73A7BDFEF2B}" type="slidenum">
              <a:rPr lang="ar-IQ" smtClean="0"/>
              <a:pPr/>
              <a:t>‹#›</a:t>
            </a:fld>
            <a:endParaRPr lang="ar-IQ"/>
          </a:p>
        </p:txBody>
      </p:sp>
      <p:sp>
        <p:nvSpPr>
          <p:cNvPr id="11" name="عنصر نائب للمحتوى 10"/>
          <p:cNvSpPr>
            <a:spLocks noGrp="1"/>
          </p:cNvSpPr>
          <p:nvPr>
            <p:ph sz="half" idx="2"/>
          </p:nvPr>
        </p:nvSpPr>
        <p:spPr>
          <a:xfrm>
            <a:off x="914400" y="2247900"/>
            <a:ext cx="3733800" cy="38862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half" idx="4"/>
          </p:nvPr>
        </p:nvSpPr>
        <p:spPr>
          <a:xfrm>
            <a:off x="4953000" y="2247900"/>
            <a:ext cx="3733800" cy="38862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8CBC3866-58EE-4F86-BFE9-F55D92F03275}" type="datetimeFigureOut">
              <a:rPr lang="ar-IQ" smtClean="0"/>
              <a:pPr/>
              <a:t>12/02/1440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7E7E7F28-AAC3-4BCF-A977-D73A7BDFEF2B}"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CBC3866-58EE-4F86-BFE9-F55D92F03275}" type="datetimeFigureOut">
              <a:rPr lang="ar-IQ" smtClean="0"/>
              <a:pPr/>
              <a:t>12/02/1440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7E7E7F28-AAC3-4BCF-A977-D73A7BDFEF2B}"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8" name="مستطيل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مستطيل مستدير الزوايا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914400" y="273050"/>
            <a:ext cx="7772400" cy="1143000"/>
          </a:xfrm>
        </p:spPr>
        <p:txBody>
          <a:bodyPr anchor="b" anchorCtr="0"/>
          <a:lstStyle>
            <a:lvl1pPr algn="l">
              <a:buNone/>
              <a:defRPr sz="4000" b="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CBC3866-58EE-4F86-BFE9-F55D92F03275}" type="datetimeFigureOut">
              <a:rPr lang="ar-IQ" smtClean="0"/>
              <a:pPr/>
              <a:t>12/02/1440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7E7E7F28-AAC3-4BCF-A977-D73A7BDFEF2B}" type="slidenum">
              <a:rPr lang="ar-IQ" smtClean="0"/>
              <a:pPr/>
              <a:t>‹#›</a:t>
            </a:fld>
            <a:endParaRPr lang="ar-IQ"/>
          </a:p>
        </p:txBody>
      </p:sp>
      <p:sp>
        <p:nvSpPr>
          <p:cNvPr id="11" name="عنصر نائب للمحتوى 10"/>
          <p:cNvSpPr>
            <a:spLocks noGrp="1"/>
          </p:cNvSpPr>
          <p:nvPr>
            <p:ph sz="quarter" idx="1"/>
          </p:nvPr>
        </p:nvSpPr>
        <p:spPr>
          <a:xfrm>
            <a:off x="2971800" y="1600200"/>
            <a:ext cx="5715000" cy="44958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CBC3866-58EE-4F86-BFE9-F55D92F03275}" type="datetimeFigureOut">
              <a:rPr lang="ar-IQ" smtClean="0"/>
              <a:pPr/>
              <a:t>12/02/1440</a:t>
            </a:fld>
            <a:endParaRPr lang="ar-IQ"/>
          </a:p>
        </p:txBody>
      </p:sp>
      <p:sp>
        <p:nvSpPr>
          <p:cNvPr id="6" name="عنصر نائب للتذييل 5"/>
          <p:cNvSpPr>
            <a:spLocks noGrp="1"/>
          </p:cNvSpPr>
          <p:nvPr>
            <p:ph type="ftr" sz="quarter" idx="11"/>
          </p:nvPr>
        </p:nvSpPr>
        <p:spPr>
          <a:xfrm>
            <a:off x="914400" y="6172200"/>
            <a:ext cx="3886200" cy="457200"/>
          </a:xfrm>
        </p:spPr>
        <p:txBody>
          <a:bodyPr/>
          <a:lstStyle/>
          <a:p>
            <a:endParaRPr lang="ar-IQ"/>
          </a:p>
        </p:txBody>
      </p:sp>
      <p:sp>
        <p:nvSpPr>
          <p:cNvPr id="7" name="عنصر نائب لرقم الشريحة 6"/>
          <p:cNvSpPr>
            <a:spLocks noGrp="1"/>
          </p:cNvSpPr>
          <p:nvPr>
            <p:ph type="sldNum" sz="quarter" idx="12"/>
          </p:nvPr>
        </p:nvSpPr>
        <p:spPr>
          <a:xfrm>
            <a:off x="146304" y="6208776"/>
            <a:ext cx="457200" cy="457200"/>
          </a:xfrm>
        </p:spPr>
        <p:txBody>
          <a:bodyPr/>
          <a:lstStyle/>
          <a:p>
            <a:fld id="{7E7E7F28-AAC3-4BCF-A977-D73A7BDFEF2B}" type="slidenum">
              <a:rPr lang="ar-IQ" smtClean="0"/>
              <a:pPr/>
              <a:t>‹#›</a:t>
            </a:fld>
            <a:endParaRPr lang="ar-IQ"/>
          </a:p>
        </p:txBody>
      </p:sp>
      <p:sp>
        <p:nvSpPr>
          <p:cNvPr id="11" name="مستطيل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مستطيل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عنصر نائب للصورة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ar-SA" smtClean="0"/>
              <a:t>انقر فوق الرمز لإضافة صورة</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مستطيل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مستطيل مستدير الزوايا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عنصر نائب للعنوان 21"/>
          <p:cNvSpPr>
            <a:spLocks noGrp="1"/>
          </p:cNvSpPr>
          <p:nvPr>
            <p:ph type="title"/>
          </p:nvPr>
        </p:nvSpPr>
        <p:spPr>
          <a:xfrm>
            <a:off x="914400" y="274638"/>
            <a:ext cx="7772400" cy="1143000"/>
          </a:xfrm>
          <a:prstGeom prst="rect">
            <a:avLst/>
          </a:prstGeom>
        </p:spPr>
        <p:txBody>
          <a:bodyPr bIns="91440" anchor="b" anchorCtr="0">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8CBC3866-58EE-4F86-BFE9-F55D92F03275}" type="datetimeFigureOut">
              <a:rPr lang="ar-IQ" smtClean="0"/>
              <a:pPr/>
              <a:t>12/02/1440</a:t>
            </a:fld>
            <a:endParaRPr lang="ar-IQ"/>
          </a:p>
        </p:txBody>
      </p:sp>
      <p:sp>
        <p:nvSpPr>
          <p:cNvPr id="3" name="عنصر نائب للتذييل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ar-IQ"/>
          </a:p>
        </p:txBody>
      </p:sp>
      <p:sp>
        <p:nvSpPr>
          <p:cNvPr id="23" name="عنصر نائب لرقم الشريحة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7E7E7F28-AAC3-4BCF-A977-D73A7BDFEF2B}"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274320" indent="-274320" algn="r" rtl="1"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r" rtl="1"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r" rtl="1"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r" rtl="1"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r" rtl="1"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r" rtl="1"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r" rtl="1"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r" rtl="1"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p:txBody>
          <a:bodyPr>
            <a:noAutofit/>
          </a:bodyPr>
          <a:lstStyle/>
          <a:p>
            <a:r>
              <a:rPr lang="ar-IQ" sz="4800" b="1" dirty="0" smtClean="0"/>
              <a:t>واجبات المحامي التي فرضتها تعليمات السلوك المهني</a:t>
            </a:r>
          </a:p>
          <a:p>
            <a:r>
              <a:rPr lang="ar-IQ" sz="4800" b="1" dirty="0" smtClean="0"/>
              <a:t>لسنة 2016</a:t>
            </a:r>
            <a:endParaRPr lang="ar-IQ" sz="4800" b="1" dirty="0"/>
          </a:p>
        </p:txBody>
      </p:sp>
      <p:sp>
        <p:nvSpPr>
          <p:cNvPr id="2" name="عنوان 1"/>
          <p:cNvSpPr>
            <a:spLocks noGrp="1"/>
          </p:cNvSpPr>
          <p:nvPr>
            <p:ph type="ctrTitle"/>
          </p:nvPr>
        </p:nvSpPr>
        <p:spPr/>
        <p:txBody>
          <a:bodyPr/>
          <a:lstStyle/>
          <a:p>
            <a:r>
              <a:rPr lang="ar-IQ" dirty="0" smtClean="0"/>
              <a:t>المحاضرة </a:t>
            </a:r>
            <a:r>
              <a:rPr lang="ar-IQ" dirty="0" smtClean="0"/>
              <a:t>السادسة</a:t>
            </a:r>
            <a:br>
              <a:rPr lang="ar-IQ" dirty="0" smtClean="0"/>
            </a:br>
            <a:r>
              <a:rPr lang="ar-IQ" dirty="0" smtClean="0"/>
              <a:t>م.م </a:t>
            </a:r>
            <a:r>
              <a:rPr lang="ar-IQ" smtClean="0"/>
              <a:t>انفال عصام</a:t>
            </a:r>
            <a:endParaRPr lang="ar-IQ"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00B0F0"/>
          </a:solidFill>
        </p:spPr>
        <p:txBody>
          <a:bodyPr/>
          <a:lstStyle/>
          <a:p>
            <a:pPr algn="ctr"/>
            <a:r>
              <a:rPr lang="ar-IQ" dirty="0" smtClean="0"/>
              <a:t>د.واجبات المحامي تجاه القضاء</a:t>
            </a:r>
            <a:endParaRPr lang="ar-IQ" dirty="0"/>
          </a:p>
        </p:txBody>
      </p:sp>
      <p:sp>
        <p:nvSpPr>
          <p:cNvPr id="3" name="عنصر نائب للمحتوى 2"/>
          <p:cNvSpPr>
            <a:spLocks noGrp="1"/>
          </p:cNvSpPr>
          <p:nvPr>
            <p:ph sz="quarter" idx="1"/>
          </p:nvPr>
        </p:nvSpPr>
        <p:spPr>
          <a:xfrm>
            <a:off x="914400" y="1447800"/>
            <a:ext cx="7772400" cy="5149552"/>
          </a:xfrm>
          <a:solidFill>
            <a:srgbClr val="66FF33"/>
          </a:solidFill>
        </p:spPr>
        <p:txBody>
          <a:bodyPr>
            <a:normAutofit fontScale="85000" lnSpcReduction="20000"/>
          </a:bodyPr>
          <a:lstStyle/>
          <a:p>
            <a:pPr algn="ctr">
              <a:buNone/>
            </a:pPr>
            <a:r>
              <a:rPr lang="ar-IQ" dirty="0" err="1" smtClean="0"/>
              <a:t>1.</a:t>
            </a:r>
            <a:r>
              <a:rPr lang="ar-IQ" dirty="0" smtClean="0"/>
              <a:t> على المحامي ان يسلك مسلكا محترما يتفق وكرامة القضاء وهيبته وان يبتعد عن كل ما يخل بذلك او بسير العدالة او يؤخر حسم الدعوى كما ان الاستقلال القائم على الاحترام الذاتي المتبادل في ممارسة الواجب المهني لكل من القاضي والمحامي ودورهما في تحقيق العدالة </a:t>
            </a:r>
            <a:r>
              <a:rPr lang="ar-IQ" dirty="0" err="1" smtClean="0"/>
              <a:t>للمتداعين</a:t>
            </a:r>
            <a:r>
              <a:rPr lang="ar-IQ" dirty="0" smtClean="0"/>
              <a:t> هو الاساس الوحيد اللائق للتعاون بين القضاء والمحاماة وعلى هذا الاساس يجب على المحامي مراعاة ما </a:t>
            </a:r>
            <a:r>
              <a:rPr lang="ar-IQ" dirty="0" err="1" smtClean="0"/>
              <a:t>يلي :-</a:t>
            </a:r>
            <a:r>
              <a:rPr lang="ar-IQ" dirty="0" smtClean="0"/>
              <a:t/>
            </a:r>
            <a:br>
              <a:rPr lang="ar-IQ" dirty="0" smtClean="0"/>
            </a:br>
            <a:r>
              <a:rPr lang="ar-IQ" dirty="0" err="1" smtClean="0"/>
              <a:t>أ </a:t>
            </a:r>
            <a:r>
              <a:rPr lang="ar-IQ" dirty="0" smtClean="0"/>
              <a:t>– تحاشي الاتصال بالقاضي او مناقشته على انفراد خارج نطاق المحكمة بشأن قضية معروضة </a:t>
            </a:r>
            <a:r>
              <a:rPr lang="ar-IQ" dirty="0" err="1" smtClean="0"/>
              <a:t>امامه </a:t>
            </a:r>
            <a:r>
              <a:rPr lang="ar-IQ" dirty="0" smtClean="0"/>
              <a:t>, وان يتحاشى احراج القاضي بكل ما يؤدي الى اساءة فهم دوافعه </a:t>
            </a:r>
            <a:r>
              <a:rPr lang="ar-IQ" dirty="0" err="1" smtClean="0"/>
              <a:t>الحقيقية</a:t>
            </a:r>
            <a:r>
              <a:rPr lang="ar-IQ" dirty="0" smtClean="0"/>
              <a:t> من قبل الخصوم خشية ان تفسر ضد مبدأ حياد القضاء</a:t>
            </a:r>
            <a:br>
              <a:rPr lang="ar-IQ" dirty="0" smtClean="0"/>
            </a:br>
            <a:r>
              <a:rPr lang="ar-IQ" dirty="0" err="1" smtClean="0"/>
              <a:t>ب </a:t>
            </a:r>
            <a:r>
              <a:rPr lang="ar-IQ" dirty="0" smtClean="0"/>
              <a:t>– السعي لحل الخلاف المهني مع القاضي بالطرق الودية وفي حالة عدم التوصل لذلك فعلى المحامي رفع الامر الى النقابة او من يمثلها و في كل الأحوال لا يجوز للمحامي تقديم أي دعوى او تحريك أي شكوى ضد القاضي اثناء أداء أعماله او بمناسبة تطبيق القانون </a:t>
            </a:r>
            <a:r>
              <a:rPr lang="ar-IQ" dirty="0" err="1" smtClean="0"/>
              <a:t>الا</a:t>
            </a:r>
            <a:r>
              <a:rPr lang="ar-IQ" dirty="0" smtClean="0"/>
              <a:t> عن طريق نقابة المحامين او من يخولهم النقيب او مجلس النقابة و يشمل ذلك الشكاوى الإلكترونية أو اي </a:t>
            </a:r>
            <a:r>
              <a:rPr lang="ar-IQ" dirty="0" err="1" smtClean="0"/>
              <a:t>اخبارات</a:t>
            </a:r>
            <a:r>
              <a:rPr lang="ar-IQ" dirty="0" smtClean="0"/>
              <a:t> تنسب للمحامين عدا حالات الشكوى من القضاة الواردة في قانون المرافعات المدنية</a:t>
            </a:r>
            <a:br>
              <a:rPr lang="ar-IQ" dirty="0" smtClean="0"/>
            </a:br>
            <a:r>
              <a:rPr lang="ar-IQ" dirty="0" err="1" smtClean="0"/>
              <a:t>2.</a:t>
            </a:r>
            <a:r>
              <a:rPr lang="ar-IQ" dirty="0" smtClean="0"/>
              <a:t> على المحامي ان يتقيد بالحضور في المواعيد المحددة للمرافعات وان يسهل مهمة القضاء ويراعي الوقت بالدخول مباشرة في موضوع الدعوى وان يتحاشى تقديم الطلبات او اتخاذ الاجراءات بهدف تأخير الفصل في </a:t>
            </a:r>
            <a:r>
              <a:rPr lang="ar-IQ" dirty="0" err="1" smtClean="0"/>
              <a:t>الدعاوى .</a:t>
            </a:r>
            <a:endParaRPr lang="ar-IQ"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00B0F0"/>
          </a:solidFill>
        </p:spPr>
        <p:txBody>
          <a:bodyPr/>
          <a:lstStyle/>
          <a:p>
            <a:pPr algn="ctr"/>
            <a:r>
              <a:rPr lang="ar-IQ" dirty="0" smtClean="0"/>
              <a:t>و.واجبات المحامي تجاه زملائه</a:t>
            </a:r>
            <a:endParaRPr lang="ar-IQ" dirty="0"/>
          </a:p>
        </p:txBody>
      </p:sp>
      <p:sp>
        <p:nvSpPr>
          <p:cNvPr id="3" name="عنصر نائب للمحتوى 2"/>
          <p:cNvSpPr>
            <a:spLocks noGrp="1"/>
          </p:cNvSpPr>
          <p:nvPr>
            <p:ph sz="quarter" idx="1"/>
          </p:nvPr>
        </p:nvSpPr>
        <p:spPr>
          <a:solidFill>
            <a:srgbClr val="FFFF00"/>
          </a:solidFill>
        </p:spPr>
        <p:txBody>
          <a:bodyPr>
            <a:normAutofit fontScale="92500" lnSpcReduction="10000"/>
          </a:bodyPr>
          <a:lstStyle/>
          <a:p>
            <a:pPr>
              <a:buNone/>
            </a:pPr>
            <a:r>
              <a:rPr lang="ar-IQ" dirty="0" err="1" smtClean="0"/>
              <a:t>1.</a:t>
            </a:r>
            <a:r>
              <a:rPr lang="ar-IQ" dirty="0" smtClean="0"/>
              <a:t> على المحامي ان يلتزم في معاملة زملائه بما تقتضي </a:t>
            </a:r>
            <a:r>
              <a:rPr lang="ar-IQ" dirty="0" err="1" smtClean="0"/>
              <a:t>به</a:t>
            </a:r>
            <a:r>
              <a:rPr lang="ar-IQ" dirty="0" smtClean="0"/>
              <a:t> قواعد اللياقة وتقاليد المحاماة وآدابها وواجب الزمالة وفق ما </a:t>
            </a:r>
            <a:r>
              <a:rPr lang="ar-IQ" dirty="0" err="1" smtClean="0"/>
              <a:t>يلي :-</a:t>
            </a:r>
            <a:r>
              <a:rPr lang="ar-IQ" dirty="0" smtClean="0"/>
              <a:t/>
            </a:r>
            <a:br>
              <a:rPr lang="ar-IQ" dirty="0" smtClean="0"/>
            </a:br>
            <a:r>
              <a:rPr lang="ar-IQ" dirty="0" err="1" smtClean="0"/>
              <a:t>أ </a:t>
            </a:r>
            <a:r>
              <a:rPr lang="ar-IQ" dirty="0" smtClean="0"/>
              <a:t>– لا يجوز ان تأثر الضغائن بين الموكلين على سلوك المحامين وعلاقاتهم مع بعضهم البعض او مع الخصوم وان يتجنبوا التعرض للأمور الشخصية او التهجم الشخصي او المساجلة او الجدل غير القانوني فيما بينهم والابتعاد عن الالفاظ غير اللائقة</a:t>
            </a:r>
            <a:br>
              <a:rPr lang="ar-IQ" dirty="0" smtClean="0"/>
            </a:br>
            <a:r>
              <a:rPr lang="ar-IQ" dirty="0" err="1" smtClean="0"/>
              <a:t>ب </a:t>
            </a:r>
            <a:r>
              <a:rPr lang="ar-IQ" dirty="0" smtClean="0"/>
              <a:t>– يجب ان تسود روح التعاون والزمالة بين المحامين اثناء المرافعات او عند تبادل اللوائح او الاجراءات التي تتطلبها الدعوى من اجل تسهيل سير المرافعة </a:t>
            </a:r>
            <a:r>
              <a:rPr lang="ar-IQ" dirty="0" err="1" smtClean="0"/>
              <a:t>وسرعه</a:t>
            </a:r>
            <a:r>
              <a:rPr lang="ar-IQ" dirty="0" smtClean="0"/>
              <a:t> </a:t>
            </a:r>
            <a:r>
              <a:rPr lang="ar-IQ" dirty="0" err="1" smtClean="0"/>
              <a:t>الحسم </a:t>
            </a:r>
            <a:r>
              <a:rPr lang="ar-IQ" dirty="0" smtClean="0"/>
              <a:t>, وعلى كل محام ان يذكر اسم وكيل خصم موكله على الاوراق التي يقدمها للمحكمة وان يبلغ نسخه منها الى وكيل الخصم اذا لم يكن مبلغا </a:t>
            </a:r>
            <a:r>
              <a:rPr lang="ar-IQ" dirty="0" err="1" smtClean="0"/>
              <a:t>بها</a:t>
            </a:r>
            <a:r>
              <a:rPr lang="ar-IQ" dirty="0" smtClean="0"/>
              <a:t> وان يراعي ظروف زميله المحامي و يحترم دوره و لا يجوز للمحامي في كل الاحوال ابطال دعوى المحامي الاخر او تجاهل دوره بدون سبب مشروع و </a:t>
            </a:r>
            <a:r>
              <a:rPr lang="ar-IQ" dirty="0" err="1" smtClean="0"/>
              <a:t>مقنع .</a:t>
            </a:r>
            <a:endParaRPr lang="ar-IQ"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251520" y="476672"/>
            <a:ext cx="8640960" cy="5543128"/>
          </a:xfrm>
          <a:solidFill>
            <a:srgbClr val="FFFF00"/>
          </a:solidFill>
        </p:spPr>
        <p:txBody>
          <a:bodyPr>
            <a:normAutofit/>
          </a:bodyPr>
          <a:lstStyle/>
          <a:p>
            <a:pPr>
              <a:buNone/>
            </a:pPr>
            <a:r>
              <a:rPr lang="ar-IQ" dirty="0" err="1" smtClean="0"/>
              <a:t>ج </a:t>
            </a:r>
            <a:r>
              <a:rPr lang="ar-IQ" dirty="0" smtClean="0"/>
              <a:t>– المنافسة غير المشروعة بين المحامين مرفوضة مهنيا </a:t>
            </a:r>
            <a:r>
              <a:rPr lang="ar-IQ" dirty="0" err="1" smtClean="0"/>
              <a:t>وادبيا</a:t>
            </a:r>
            <a:r>
              <a:rPr lang="ar-IQ" dirty="0" smtClean="0"/>
              <a:t> وعليه لا يجوز للمحامي التوكل عن الاشخاص الذين لهم وكلاء من المحامين او ابداء المشورة القانونية لهم و له ان ينظم الى زميله في الدعوى او التوكل عن موكل زميله اذا وافق على ذلك خطيا او استقال او اعتزل منها وفي كل الاحوال لا يجوز للمحامي ان يسئ الى سمعة زميله العلمية او المهنية امام اطراف العلاقة القانونية و يعتبر من قبيل المنافسة غير المشروعة </a:t>
            </a:r>
            <a:r>
              <a:rPr lang="ar-IQ" dirty="0" err="1" smtClean="0"/>
              <a:t>التقصد</a:t>
            </a:r>
            <a:r>
              <a:rPr lang="ar-IQ" dirty="0" smtClean="0"/>
              <a:t> بعرض أتعاب أقل من زميله بقصد صرف الزبون عن المحامي </a:t>
            </a:r>
            <a:r>
              <a:rPr lang="ar-IQ" dirty="0" err="1" smtClean="0"/>
              <a:t>الأخر .</a:t>
            </a:r>
            <a:r>
              <a:rPr lang="ar-IQ" dirty="0" smtClean="0"/>
              <a:t/>
            </a:r>
            <a:br>
              <a:rPr lang="ar-IQ" dirty="0" smtClean="0"/>
            </a:br>
            <a:r>
              <a:rPr lang="ar-IQ" dirty="0" err="1" smtClean="0"/>
              <a:t>2.</a:t>
            </a:r>
            <a:r>
              <a:rPr lang="ar-IQ" dirty="0" smtClean="0"/>
              <a:t> اذا تعدد الوكلاء في قضية واحدة عن موكل واحد او اكثر فعليهم التشاور في اعداد اللوائح </a:t>
            </a:r>
            <a:r>
              <a:rPr lang="ar-IQ" dirty="0" err="1" smtClean="0"/>
              <a:t>والدفوع</a:t>
            </a:r>
            <a:r>
              <a:rPr lang="ar-IQ" dirty="0" smtClean="0"/>
              <a:t> , وفي حالة اختلاف وجهة نظرهم في مسائل قانونية او نقطة حيوية تجاه الموكل فعليهم توحيد جهودهم وصولا الى رأي موحد لحماية موكلهم</a:t>
            </a:r>
            <a:br>
              <a:rPr lang="ar-IQ" dirty="0" smtClean="0"/>
            </a:br>
            <a:r>
              <a:rPr lang="ar-IQ" dirty="0" err="1" smtClean="0"/>
              <a:t>3.</a:t>
            </a:r>
            <a:r>
              <a:rPr lang="ar-IQ" dirty="0" smtClean="0"/>
              <a:t> لا يجوز للمحامي اقامة اي دعوى ضد زميله المحامي في الامور التي تخص ممارسة المهنة </a:t>
            </a:r>
            <a:r>
              <a:rPr lang="ar-IQ" dirty="0" err="1" smtClean="0"/>
              <a:t>الا</a:t>
            </a:r>
            <a:r>
              <a:rPr lang="ar-IQ" dirty="0" smtClean="0"/>
              <a:t> بعد اخذ الموافقة التحريرية من النقيب او من يخوله</a:t>
            </a:r>
            <a:endParaRPr lang="ar-IQ"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00B0F0"/>
          </a:solidFill>
        </p:spPr>
        <p:txBody>
          <a:bodyPr/>
          <a:lstStyle/>
          <a:p>
            <a:pPr algn="ctr"/>
            <a:r>
              <a:rPr lang="ar-IQ" dirty="0" err="1" smtClean="0"/>
              <a:t>هـ.</a:t>
            </a:r>
            <a:r>
              <a:rPr lang="ar-IQ" dirty="0" smtClean="0"/>
              <a:t> واجبات المحامي تجاه موكله</a:t>
            </a:r>
            <a:endParaRPr lang="ar-IQ" dirty="0"/>
          </a:p>
        </p:txBody>
      </p:sp>
      <p:sp>
        <p:nvSpPr>
          <p:cNvPr id="3" name="عنصر نائب للمحتوى 2"/>
          <p:cNvSpPr>
            <a:spLocks noGrp="1"/>
          </p:cNvSpPr>
          <p:nvPr>
            <p:ph sz="quarter" idx="1"/>
          </p:nvPr>
        </p:nvSpPr>
        <p:spPr>
          <a:solidFill>
            <a:srgbClr val="CC3300"/>
          </a:solidFill>
        </p:spPr>
        <p:txBody>
          <a:bodyPr>
            <a:normAutofit fontScale="92500" lnSpcReduction="10000"/>
          </a:bodyPr>
          <a:lstStyle/>
          <a:p>
            <a:pPr algn="ctr">
              <a:buNone/>
            </a:pPr>
            <a:r>
              <a:rPr lang="ar-IQ" dirty="0" err="1" smtClean="0"/>
              <a:t>1.</a:t>
            </a:r>
            <a:r>
              <a:rPr lang="ar-IQ" dirty="0" smtClean="0"/>
              <a:t> الالتزام بعدم افشاء اسرار موكله او ما </a:t>
            </a:r>
            <a:r>
              <a:rPr lang="ar-IQ" dirty="0" err="1" smtClean="0"/>
              <a:t>أاتمنه</a:t>
            </a:r>
            <a:r>
              <a:rPr lang="ar-IQ" dirty="0" smtClean="0"/>
              <a:t> عليه او ما اطلع عليه بمقتضى وكالته </a:t>
            </a:r>
            <a:r>
              <a:rPr lang="ar-IQ" dirty="0" err="1" smtClean="0"/>
              <a:t>الا</a:t>
            </a:r>
            <a:r>
              <a:rPr lang="ar-IQ" dirty="0" smtClean="0"/>
              <a:t> في الاحوال التي تبيح فيها القانون ذلك</a:t>
            </a:r>
            <a:br>
              <a:rPr lang="ar-IQ" dirty="0" smtClean="0"/>
            </a:br>
            <a:r>
              <a:rPr lang="ar-IQ" dirty="0" err="1" smtClean="0"/>
              <a:t>2.</a:t>
            </a:r>
            <a:r>
              <a:rPr lang="ar-IQ" dirty="0" smtClean="0"/>
              <a:t> اخبار موكله بأية علاقة او مصلحة تربطه بخصمه اذا كانت </a:t>
            </a:r>
            <a:r>
              <a:rPr lang="ar-IQ" dirty="0" err="1" smtClean="0"/>
              <a:t>متعارضه</a:t>
            </a:r>
            <a:r>
              <a:rPr lang="ar-IQ" dirty="0" smtClean="0"/>
              <a:t> او متضاربة مع مصالح موكله ومؤثرة في مهمته كوكيل </a:t>
            </a:r>
            <a:r>
              <a:rPr lang="ar-IQ" dirty="0" err="1" smtClean="0"/>
              <a:t>له .</a:t>
            </a:r>
            <a:r>
              <a:rPr lang="ar-IQ" dirty="0" smtClean="0"/>
              <a:t/>
            </a:r>
            <a:br>
              <a:rPr lang="ar-IQ" dirty="0" smtClean="0"/>
            </a:br>
            <a:r>
              <a:rPr lang="ar-IQ" dirty="0" smtClean="0"/>
              <a:t>ولا يجوز للمحامي او من يمارس معه المهنة من المحامين ان يمثل مصالح </a:t>
            </a:r>
            <a:r>
              <a:rPr lang="ar-IQ" dirty="0" err="1" smtClean="0"/>
              <a:t>متعارضه</a:t>
            </a:r>
            <a:r>
              <a:rPr lang="ar-IQ" dirty="0" smtClean="0"/>
              <a:t> كقبول الوكالة عن خصم موكله اثناء قيام الدعوى او اعطاء مشورة في الدعوى نفسها او اي دعوى ذات علاقة </a:t>
            </a:r>
            <a:r>
              <a:rPr lang="ar-IQ" dirty="0" err="1" smtClean="0"/>
              <a:t>بها</a:t>
            </a:r>
            <a:r>
              <a:rPr lang="ar-IQ" dirty="0" smtClean="0"/>
              <a:t> ولو بعد انتهاء وكالته عن نفس </a:t>
            </a:r>
            <a:r>
              <a:rPr lang="ar-IQ" dirty="0" err="1" smtClean="0"/>
              <a:t>الموضوع </a:t>
            </a:r>
            <a:r>
              <a:rPr lang="ar-IQ" dirty="0" smtClean="0"/>
              <a:t>, ولا يؤثر ذلك على طبيعة العلاقة المهنية القائمة على الاحترام والمودة بين المحامين الخصوم في الدعوى الواحدة</a:t>
            </a:r>
            <a:br>
              <a:rPr lang="ar-IQ" dirty="0" smtClean="0"/>
            </a:br>
            <a:r>
              <a:rPr lang="ar-IQ" dirty="0" err="1" smtClean="0"/>
              <a:t>3.</a:t>
            </a:r>
            <a:r>
              <a:rPr lang="ar-IQ" dirty="0" smtClean="0"/>
              <a:t> لما كان حق الدفاع مقدسا وهو من حقوق الانسان </a:t>
            </a:r>
            <a:r>
              <a:rPr lang="ar-IQ" dirty="0" err="1" smtClean="0"/>
              <a:t>الأساسية </a:t>
            </a:r>
            <a:r>
              <a:rPr lang="ar-IQ" dirty="0" smtClean="0"/>
              <a:t>, لذلك يجب على المحامي الموكل للدفاع عن المتهم او المدعين الحق الشخصي ان لا يبدي دفاعه مستندا على قناعته الشخصية او رأيه في مسؤولية المتهم عن الجريمة من عدمها وعليه ان يقوم بأداء رسالته الانسانية والقانونية على اكمل </a:t>
            </a:r>
            <a:r>
              <a:rPr lang="ar-IQ" dirty="0" err="1" smtClean="0"/>
              <a:t>وجه .</a:t>
            </a:r>
            <a:endParaRPr lang="ar-IQ"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251520" y="260648"/>
            <a:ext cx="8712968" cy="6408712"/>
          </a:xfrm>
          <a:solidFill>
            <a:srgbClr val="CC3300"/>
          </a:solidFill>
        </p:spPr>
        <p:txBody>
          <a:bodyPr>
            <a:normAutofit fontScale="62500" lnSpcReduction="20000"/>
          </a:bodyPr>
          <a:lstStyle/>
          <a:p>
            <a:pPr algn="ctr">
              <a:buNone/>
            </a:pPr>
            <a:r>
              <a:rPr lang="ar-IQ" dirty="0" err="1" smtClean="0"/>
              <a:t>4</a:t>
            </a:r>
            <a:r>
              <a:rPr lang="ar-IQ" sz="2900" dirty="0" err="1" smtClean="0"/>
              <a:t>.</a:t>
            </a:r>
            <a:r>
              <a:rPr lang="ar-IQ" sz="2900" dirty="0" smtClean="0"/>
              <a:t> على المحامي الذي يعمل مشاورا قانونيا لشخص طبيعي او معنوي تحديد مسؤوليته عن الاعمال القانونية التي يقوم </a:t>
            </a:r>
            <a:r>
              <a:rPr lang="ar-IQ" sz="2900" dirty="0" err="1" smtClean="0"/>
              <a:t>بها</a:t>
            </a:r>
            <a:r>
              <a:rPr lang="ar-IQ" sz="2900" dirty="0" smtClean="0"/>
              <a:t> والدعاوى التي يقبل الترافع فيها بالوكالة بصفة مدع او مدعي عليه او شخصا ثالثا بعقد </a:t>
            </a:r>
            <a:r>
              <a:rPr lang="ar-IQ" sz="2900" dirty="0" err="1" smtClean="0"/>
              <a:t>تحريري .</a:t>
            </a:r>
            <a:r>
              <a:rPr lang="ar-IQ" sz="2900" dirty="0" smtClean="0"/>
              <a:t/>
            </a:r>
            <a:br>
              <a:rPr lang="ar-IQ" sz="2900" dirty="0" smtClean="0"/>
            </a:br>
            <a:r>
              <a:rPr lang="ar-IQ" sz="2900" dirty="0" smtClean="0"/>
              <a:t>وان يراعي بعمله ما </a:t>
            </a:r>
            <a:r>
              <a:rPr lang="ar-IQ" sz="2900" dirty="0" err="1" smtClean="0"/>
              <a:t>يلي :</a:t>
            </a:r>
            <a:r>
              <a:rPr lang="ar-IQ" sz="2900" dirty="0" smtClean="0"/>
              <a:t/>
            </a:r>
            <a:br>
              <a:rPr lang="ar-IQ" sz="2900" dirty="0" smtClean="0"/>
            </a:br>
            <a:r>
              <a:rPr lang="ar-IQ" sz="2900" dirty="0" err="1" smtClean="0"/>
              <a:t>أ </a:t>
            </a:r>
            <a:r>
              <a:rPr lang="ar-IQ" sz="2900" dirty="0" smtClean="0"/>
              <a:t>– اعطاء المشورة القانونية حسب اجتهاده القانوني ووفقا لمتطلبات العدالة دون اي اعتبار اخر للجهة التي يعمل </a:t>
            </a:r>
            <a:r>
              <a:rPr lang="ar-IQ" sz="2900" dirty="0" err="1" smtClean="0"/>
              <a:t>لحسابها </a:t>
            </a:r>
            <a:r>
              <a:rPr lang="ar-IQ" sz="2900" dirty="0" smtClean="0"/>
              <a:t>, عامة كانت ام </a:t>
            </a:r>
            <a:r>
              <a:rPr lang="ar-IQ" sz="2900" dirty="0" err="1" smtClean="0"/>
              <a:t>خاصة .</a:t>
            </a:r>
            <a:r>
              <a:rPr lang="ar-IQ" sz="2900" dirty="0" smtClean="0"/>
              <a:t/>
            </a:r>
            <a:br>
              <a:rPr lang="ar-IQ" sz="2900" dirty="0" smtClean="0"/>
            </a:br>
            <a:r>
              <a:rPr lang="ar-IQ" sz="2900" dirty="0" err="1" smtClean="0"/>
              <a:t>ب </a:t>
            </a:r>
            <a:r>
              <a:rPr lang="ar-IQ" sz="2900" dirty="0" smtClean="0"/>
              <a:t>– الاسترشاد بروح القانون وقصد المشرع عند تفسيره لنصوص القوانين </a:t>
            </a:r>
            <a:r>
              <a:rPr lang="ar-IQ" sz="2900" dirty="0" err="1" smtClean="0"/>
              <a:t>والانظمة</a:t>
            </a:r>
            <a:r>
              <a:rPr lang="ar-IQ" sz="2900" dirty="0" smtClean="0"/>
              <a:t> </a:t>
            </a:r>
            <a:r>
              <a:rPr lang="ar-IQ" sz="2900" dirty="0" err="1" smtClean="0"/>
              <a:t>والتعليمات ..</a:t>
            </a:r>
            <a:r>
              <a:rPr lang="ar-IQ" sz="2900" dirty="0" smtClean="0"/>
              <a:t/>
            </a:r>
            <a:br>
              <a:rPr lang="ar-IQ" sz="2900" dirty="0" smtClean="0"/>
            </a:br>
            <a:r>
              <a:rPr lang="ar-IQ" sz="2900" dirty="0" err="1" smtClean="0"/>
              <a:t>ج </a:t>
            </a:r>
            <a:r>
              <a:rPr lang="ar-IQ" sz="2900" dirty="0" smtClean="0"/>
              <a:t>– على المحامي المشاور القانوني للشركات الاجنبية عند تعاقده للعمل معها تبصيرها بالقوانين العراقية التي لها علاقة بعمل الشركة ومصالحها</a:t>
            </a:r>
            <a:br>
              <a:rPr lang="ar-IQ" sz="2900" dirty="0" smtClean="0"/>
            </a:br>
            <a:r>
              <a:rPr lang="ar-IQ" sz="2900" dirty="0" err="1" smtClean="0"/>
              <a:t>د </a:t>
            </a:r>
            <a:r>
              <a:rPr lang="ar-IQ" sz="2900" dirty="0" smtClean="0"/>
              <a:t>– ان اجور المشاور القانوني لجهة او شركة لا تتضمن اتعابه عن الدعاوى التي يترافع فيها عن تلك الجهة </a:t>
            </a:r>
            <a:r>
              <a:rPr lang="ar-IQ" sz="2900" dirty="0" err="1" smtClean="0"/>
              <a:t>مالم</a:t>
            </a:r>
            <a:r>
              <a:rPr lang="ar-IQ" sz="2900" dirty="0" smtClean="0"/>
              <a:t> يتم الاتفاق على خلاف ذلك</a:t>
            </a:r>
            <a:br>
              <a:rPr lang="ar-IQ" sz="2900" dirty="0" smtClean="0"/>
            </a:br>
            <a:r>
              <a:rPr lang="ar-IQ" sz="2900" dirty="0" err="1" smtClean="0"/>
              <a:t>هـ </a:t>
            </a:r>
            <a:r>
              <a:rPr lang="ar-IQ" sz="2900" dirty="0" smtClean="0"/>
              <a:t>- لا تقل اجور المحامي المشاور القانوني لشركة عراقية عن مائة و خمسه و عشرون الف دينار عراقي شهريا وان لا تقل عن ثلاثمائة و خمسون الف عراقي بالنسبة للشركات </a:t>
            </a:r>
            <a:r>
              <a:rPr lang="ar-IQ" sz="2900" dirty="0" err="1" smtClean="0"/>
              <a:t>الاجنبية .</a:t>
            </a:r>
            <a:r>
              <a:rPr lang="ar-IQ" sz="2900" dirty="0" smtClean="0"/>
              <a:t/>
            </a:r>
            <a:br>
              <a:rPr lang="ar-IQ" sz="2900" dirty="0" smtClean="0"/>
            </a:br>
            <a:r>
              <a:rPr lang="ar-IQ" sz="2900" dirty="0" err="1" smtClean="0"/>
              <a:t>5.</a:t>
            </a:r>
            <a:r>
              <a:rPr lang="ar-IQ" sz="2900" dirty="0" smtClean="0"/>
              <a:t> يلزم المحامي ان يقدم للموكل رأيا صريحا في موضوع الدعوى دون أن يعد بنتيجة </a:t>
            </a:r>
            <a:r>
              <a:rPr lang="ar-IQ" sz="2900" dirty="0" err="1" smtClean="0"/>
              <a:t>معينة </a:t>
            </a:r>
            <a:r>
              <a:rPr lang="ar-IQ" sz="2900" dirty="0" smtClean="0"/>
              <a:t>, وعليه ان يلتزم ببذل الجهد القانوني المتفق مع شرف المهنة وان يتعاون مع موكله </a:t>
            </a:r>
            <a:r>
              <a:rPr lang="ar-IQ" sz="2900" dirty="0" err="1" smtClean="0"/>
              <a:t>وابداء</a:t>
            </a:r>
            <a:r>
              <a:rPr lang="ar-IQ" sz="2900" dirty="0" smtClean="0"/>
              <a:t> الاهتمام اللازم لصيانة حقوقه وبذل اقصى جهده في الدفاع عنها وان يطلع موكله عن الوقائع القانونية والمادية التي اتخذها من اجل ذلك ويفحص تعليمات او توجهات موكله ومستنداته فحصا دقيقا ويستجيب للصالح منها ضمن احكام القانون ووفقا </a:t>
            </a:r>
            <a:r>
              <a:rPr lang="ar-IQ" sz="2900" dirty="0" err="1" smtClean="0"/>
              <a:t>لقناعاته</a:t>
            </a:r>
            <a:r>
              <a:rPr lang="ar-IQ" sz="2900" dirty="0" smtClean="0"/>
              <a:t> الوجدانية و عليه ان يمنع موكله من القيام بأعمال لا يجوز للمحامي نفسه ان يقوم </a:t>
            </a:r>
            <a:r>
              <a:rPr lang="ar-IQ" sz="2900" dirty="0" err="1" smtClean="0"/>
              <a:t>بها</a:t>
            </a:r>
            <a:r>
              <a:rPr lang="ar-IQ" sz="2900" dirty="0" smtClean="0"/>
              <a:t> خاصة تجاه القضاة او الشهود او الخصوم </a:t>
            </a:r>
            <a:r>
              <a:rPr lang="ar-IQ" sz="2900" dirty="0" err="1" smtClean="0"/>
              <a:t>ووكلائهم .</a:t>
            </a:r>
            <a:r>
              <a:rPr lang="ar-IQ" sz="2900" dirty="0" smtClean="0"/>
              <a:t> </a:t>
            </a:r>
            <a:r>
              <a:rPr lang="ar-IQ" sz="2900" dirty="0" err="1" smtClean="0"/>
              <a:t>فاذا</a:t>
            </a:r>
            <a:r>
              <a:rPr lang="ar-IQ" sz="2900" dirty="0" smtClean="0"/>
              <a:t> رفض الموكل ذلك او تعارضت تعليماته مع قناعة المحامي الوجدانية فعليه التخلي عن الوكالة </a:t>
            </a:r>
            <a:r>
              <a:rPr lang="ar-IQ" sz="2900" dirty="0" err="1" smtClean="0"/>
              <a:t>وانهاء</a:t>
            </a:r>
            <a:r>
              <a:rPr lang="ar-IQ" sz="2900" dirty="0" smtClean="0"/>
              <a:t> علاقته بالدعوى مع مراعاة واجبه في حفظ اسرار موكله</a:t>
            </a:r>
            <a:br>
              <a:rPr lang="ar-IQ" sz="2900" dirty="0" smtClean="0"/>
            </a:br>
            <a:r>
              <a:rPr lang="ar-IQ" sz="2900" dirty="0" err="1" smtClean="0"/>
              <a:t>6.</a:t>
            </a:r>
            <a:r>
              <a:rPr lang="ar-IQ" sz="2900" dirty="0" smtClean="0"/>
              <a:t> على المحامي اطلاع </a:t>
            </a:r>
            <a:r>
              <a:rPr lang="ar-IQ" sz="2900" dirty="0" err="1" smtClean="0"/>
              <a:t>موكله </a:t>
            </a:r>
            <a:r>
              <a:rPr lang="ar-IQ" sz="2900" dirty="0" smtClean="0"/>
              <a:t>( وخصوصا اذا كان دائرة </a:t>
            </a:r>
            <a:r>
              <a:rPr lang="ar-IQ" sz="2900" dirty="0" err="1" smtClean="0"/>
              <a:t>رسمية </a:t>
            </a:r>
            <a:r>
              <a:rPr lang="ar-IQ" sz="2900" dirty="0" smtClean="0"/>
              <a:t>) بين فترة </a:t>
            </a:r>
            <a:r>
              <a:rPr lang="ar-IQ" sz="2900" dirty="0" err="1" smtClean="0"/>
              <a:t>واخرى</a:t>
            </a:r>
            <a:r>
              <a:rPr lang="ar-IQ" sz="2900" dirty="0" smtClean="0"/>
              <a:t> على المرحلة التي وصلت اليها </a:t>
            </a:r>
            <a:r>
              <a:rPr lang="ar-IQ" sz="2900" dirty="0" err="1" smtClean="0"/>
              <a:t>الدعوى .</a:t>
            </a:r>
            <a:r>
              <a:rPr lang="ar-IQ" sz="2900" dirty="0" smtClean="0"/>
              <a:t/>
            </a:r>
            <a:br>
              <a:rPr lang="ar-IQ" sz="2900" dirty="0" smtClean="0"/>
            </a:br>
            <a:r>
              <a:rPr lang="ar-IQ" sz="2900" dirty="0" err="1" smtClean="0"/>
              <a:t>7.</a:t>
            </a:r>
            <a:r>
              <a:rPr lang="ar-IQ" sz="2900" dirty="0" smtClean="0"/>
              <a:t> على المحامي اخبار موكله نتيجة الدعوى وعليه ان يبين رأيه القانوني بصدد القرار والطعن فيه وفي كل الاحوال عليه الالتزام </a:t>
            </a:r>
            <a:r>
              <a:rPr lang="ar-IQ" sz="2900" dirty="0" err="1" smtClean="0"/>
              <a:t>براي</a:t>
            </a:r>
            <a:r>
              <a:rPr lang="ar-IQ" sz="2900" dirty="0" smtClean="0"/>
              <a:t> الموكل في الطعن من عدمه حتى لو كان مخالفا لرأيه القانوني</a:t>
            </a:r>
            <a:br>
              <a:rPr lang="ar-IQ" sz="2900" dirty="0" smtClean="0"/>
            </a:br>
            <a:r>
              <a:rPr lang="ar-IQ" sz="2900" dirty="0" err="1" smtClean="0"/>
              <a:t>8.</a:t>
            </a:r>
            <a:r>
              <a:rPr lang="ar-IQ" sz="2900" dirty="0" smtClean="0"/>
              <a:t> عدم وجود اتفاق كتابي بين المحامي و الموكل يحدد الحقوق و الالتزامات المتبادلة يعتبر قرينة على التقصير المهني بينما عدم تسمية الاتعاب اصلا على الرغم من مرور مدة كافية على التوكل يُعتبر دليلا على التقصير</a:t>
            </a:r>
            <a:endParaRPr lang="ar-IQ" sz="29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274638"/>
            <a:ext cx="8075240" cy="1143000"/>
          </a:xfrm>
          <a:solidFill>
            <a:srgbClr val="00B0F0"/>
          </a:solidFill>
        </p:spPr>
        <p:txBody>
          <a:bodyPr/>
          <a:lstStyle/>
          <a:p>
            <a:r>
              <a:rPr lang="ar-IQ" dirty="0" smtClean="0"/>
              <a:t>التزامات المحامي تجاه خصم موكله</a:t>
            </a:r>
            <a:endParaRPr lang="ar-IQ" dirty="0"/>
          </a:p>
        </p:txBody>
      </p:sp>
      <p:sp>
        <p:nvSpPr>
          <p:cNvPr id="3" name="عنصر نائب للمحتوى 2"/>
          <p:cNvSpPr>
            <a:spLocks noGrp="1"/>
          </p:cNvSpPr>
          <p:nvPr>
            <p:ph sz="quarter" idx="1"/>
          </p:nvPr>
        </p:nvSpPr>
        <p:spPr>
          <a:xfrm>
            <a:off x="251520" y="1447800"/>
            <a:ext cx="8712968" cy="4572000"/>
          </a:xfrm>
          <a:solidFill>
            <a:srgbClr val="66FF33"/>
          </a:solidFill>
        </p:spPr>
        <p:txBody>
          <a:bodyPr/>
          <a:lstStyle/>
          <a:p>
            <a:r>
              <a:rPr lang="ar-IQ" dirty="0" smtClean="0"/>
              <a:t>لا يجوز للمحامي اجراء مصالحة مع خصم موكله </a:t>
            </a:r>
            <a:r>
              <a:rPr lang="ar-IQ" dirty="0" err="1" smtClean="0"/>
              <a:t>الاعن</a:t>
            </a:r>
            <a:r>
              <a:rPr lang="ar-IQ" dirty="0" smtClean="0"/>
              <a:t> طريق محامي الخصم ان وجد وفي حالة عدم وجود محامي للخصم فلا يجوز اجراء اي مفاوضة او مصالحة </a:t>
            </a:r>
            <a:r>
              <a:rPr lang="ar-IQ" dirty="0" err="1" smtClean="0"/>
              <a:t>الا</a:t>
            </a:r>
            <a:r>
              <a:rPr lang="ar-IQ" dirty="0" smtClean="0"/>
              <a:t> بحضور اطراف العلاقة</a:t>
            </a:r>
          </a:p>
          <a:p>
            <a:r>
              <a:rPr lang="ar-IQ" dirty="0" err="1" smtClean="0"/>
              <a:t>ثامنا </a:t>
            </a:r>
            <a:r>
              <a:rPr lang="ar-IQ" dirty="0" smtClean="0"/>
              <a:t>: حقوق المحامي في </a:t>
            </a:r>
            <a:r>
              <a:rPr lang="ar-IQ" dirty="0" err="1" smtClean="0"/>
              <a:t>اتعابه :-</a:t>
            </a:r>
            <a:r>
              <a:rPr lang="ar-IQ" dirty="0" smtClean="0"/>
              <a:t/>
            </a:r>
            <a:br>
              <a:rPr lang="ar-IQ" dirty="0" smtClean="0"/>
            </a:br>
            <a:r>
              <a:rPr lang="ar-IQ" dirty="0" smtClean="0"/>
              <a:t>ترتبط اتعاب المحاماة بالجهد القانوني الذي يبذله المحامي في الدعوى الموكل فيها وعلى ذلك لا يجوز ان ترتبط اتعاب المحاماة بنتيجة الدعوى </a:t>
            </a:r>
            <a:r>
              <a:rPr lang="ar-IQ" dirty="0" err="1" smtClean="0"/>
              <a:t>وانما</a:t>
            </a:r>
            <a:r>
              <a:rPr lang="ar-IQ" dirty="0" smtClean="0"/>
              <a:t> تكون عن الجهد المبذول و في كل الاحوال فان العقد شريعة المتعاقدين و يستحق المحامي اتعابه المسماة تحريريا</a:t>
            </a:r>
          </a:p>
          <a:p>
            <a:endParaRPr lang="ar-IQ"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432631-nice-flowers-leaf-wallpaper.jpg"/>
          <p:cNvPicPr>
            <a:picLocks noChangeAspect="1"/>
          </p:cNvPicPr>
          <p:nvPr/>
        </p:nvPicPr>
        <p:blipFill>
          <a:blip r:embed="rId2" cstate="print"/>
          <a:stretch>
            <a:fillRect/>
          </a:stretch>
        </p:blipFill>
        <p:spPr>
          <a:xfrm>
            <a:off x="0" y="0"/>
            <a:ext cx="9144000" cy="6858000"/>
          </a:xfrm>
          <a:prstGeom prst="rect">
            <a:avLst/>
          </a:prstGeom>
        </p:spPr>
      </p:pic>
      <p:sp>
        <p:nvSpPr>
          <p:cNvPr id="3" name="مربع نص 2"/>
          <p:cNvSpPr txBox="1"/>
          <p:nvPr/>
        </p:nvSpPr>
        <p:spPr>
          <a:xfrm>
            <a:off x="2339752" y="2780928"/>
            <a:ext cx="5548315" cy="1015663"/>
          </a:xfrm>
          <a:prstGeom prst="rect">
            <a:avLst/>
          </a:prstGeom>
          <a:noFill/>
        </p:spPr>
        <p:txBody>
          <a:bodyPr wrap="none" rtlCol="1">
            <a:spAutoFit/>
          </a:bodyPr>
          <a:lstStyle/>
          <a:p>
            <a:pPr algn="ctr"/>
            <a:r>
              <a:rPr lang="ar-IQ" sz="6000" dirty="0" smtClean="0"/>
              <a:t>شكرا </a:t>
            </a:r>
            <a:r>
              <a:rPr lang="ar-IQ" sz="6000" smtClean="0"/>
              <a:t>جزيلا لإصغائكم</a:t>
            </a:r>
            <a:endParaRPr lang="ar-IQ" sz="6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188640"/>
            <a:ext cx="7772400" cy="1228998"/>
          </a:xfrm>
          <a:solidFill>
            <a:srgbClr val="00B0F0"/>
          </a:solidFill>
        </p:spPr>
        <p:txBody>
          <a:bodyPr>
            <a:normAutofit fontScale="90000"/>
          </a:bodyPr>
          <a:lstStyle/>
          <a:p>
            <a:pPr algn="ctr"/>
            <a:r>
              <a:rPr lang="ar-IQ" dirty="0" smtClean="0"/>
              <a:t/>
            </a:r>
            <a:br>
              <a:rPr lang="ar-IQ" dirty="0" smtClean="0"/>
            </a:br>
            <a:r>
              <a:rPr lang="ar-IQ" dirty="0" smtClean="0"/>
              <a:t> أ.بالنسبة للمحامي </a:t>
            </a:r>
            <a:br>
              <a:rPr lang="ar-IQ" dirty="0" smtClean="0"/>
            </a:br>
            <a:r>
              <a:rPr lang="ar-IQ" dirty="0" smtClean="0"/>
              <a:t>اولا</a:t>
            </a:r>
            <a:endParaRPr lang="ar-IQ" dirty="0"/>
          </a:p>
        </p:txBody>
      </p:sp>
      <p:sp>
        <p:nvSpPr>
          <p:cNvPr id="3" name="عنصر نائب للمحتوى 2"/>
          <p:cNvSpPr>
            <a:spLocks noGrp="1"/>
          </p:cNvSpPr>
          <p:nvPr>
            <p:ph sz="quarter" idx="1"/>
          </p:nvPr>
        </p:nvSpPr>
        <p:spPr>
          <a:solidFill>
            <a:schemeClr val="accent2">
              <a:lumMod val="20000"/>
              <a:lumOff val="80000"/>
            </a:schemeClr>
          </a:solidFill>
        </p:spPr>
        <p:txBody>
          <a:bodyPr>
            <a:normAutofit/>
          </a:bodyPr>
          <a:lstStyle/>
          <a:p>
            <a:pPr algn="ctr">
              <a:buNone/>
            </a:pPr>
            <a:r>
              <a:rPr lang="ar-IQ" sz="4800" dirty="0" smtClean="0"/>
              <a:t>يجب على المحامي ان يلتزم بالقسم الذي يؤديه وان يقوم بمهمته بكل امانه وشرف وان يحترم القانون ويحافظ على سر المهنة ويرعى تقاليدها </a:t>
            </a:r>
            <a:r>
              <a:rPr lang="ar-IQ" sz="4800" dirty="0" err="1" smtClean="0"/>
              <a:t>وآدابها .</a:t>
            </a:r>
            <a:endParaRPr lang="ar-IQ" sz="4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00B0F0"/>
          </a:solidFill>
        </p:spPr>
        <p:txBody>
          <a:bodyPr/>
          <a:lstStyle/>
          <a:p>
            <a:pPr algn="ctr"/>
            <a:r>
              <a:rPr lang="ar-IQ" dirty="0" smtClean="0"/>
              <a:t>ثانيا</a:t>
            </a:r>
            <a:endParaRPr lang="ar-IQ" dirty="0"/>
          </a:p>
        </p:txBody>
      </p:sp>
      <p:sp>
        <p:nvSpPr>
          <p:cNvPr id="3" name="عنصر نائب للمحتوى 2"/>
          <p:cNvSpPr>
            <a:spLocks noGrp="1"/>
          </p:cNvSpPr>
          <p:nvPr>
            <p:ph sz="quarter" idx="1"/>
          </p:nvPr>
        </p:nvSpPr>
        <p:spPr>
          <a:solidFill>
            <a:srgbClr val="FFFF00"/>
          </a:solidFill>
        </p:spPr>
        <p:txBody>
          <a:bodyPr>
            <a:normAutofit/>
          </a:bodyPr>
          <a:lstStyle/>
          <a:p>
            <a:pPr algn="ctr">
              <a:buNone/>
            </a:pPr>
            <a:r>
              <a:rPr lang="ar-IQ" sz="3200" dirty="0" smtClean="0"/>
              <a:t> يجب على المحامي ان يظهر بمظهر رسمي يليق بكرامة المهنة وقدسية المحاكم ويحظر على سبيل المثال لا الحصر و بوجه خاص </a:t>
            </a:r>
            <a:r>
              <a:rPr lang="ar-IQ" sz="3200" dirty="0" err="1" smtClean="0"/>
              <a:t>ارتداء </a:t>
            </a:r>
            <a:r>
              <a:rPr lang="ar-IQ" sz="3200" dirty="0" smtClean="0"/>
              <a:t>( </a:t>
            </a:r>
            <a:r>
              <a:rPr lang="ar-IQ" sz="3200" dirty="0" err="1" smtClean="0"/>
              <a:t>الجينز </a:t>
            </a:r>
            <a:r>
              <a:rPr lang="ar-IQ" sz="3200" dirty="0" smtClean="0"/>
              <a:t>, البنطلون </a:t>
            </a:r>
            <a:r>
              <a:rPr lang="ar-IQ" sz="3200" dirty="0" err="1" smtClean="0"/>
              <a:t>الستريج</a:t>
            </a:r>
            <a:r>
              <a:rPr lang="ar-IQ" sz="3200" dirty="0" smtClean="0"/>
              <a:t> , والبنطلون الضيق و الملابس الغريبة و البعيدة عن </a:t>
            </a:r>
            <a:r>
              <a:rPr lang="ar-IQ" sz="3200" dirty="0" err="1" smtClean="0"/>
              <a:t>الحشمة </a:t>
            </a:r>
            <a:r>
              <a:rPr lang="ar-IQ" sz="3200" dirty="0" smtClean="0"/>
              <a:t>) كما </a:t>
            </a:r>
            <a:r>
              <a:rPr lang="ar-IQ" sz="3200" dirty="0" err="1" smtClean="0"/>
              <a:t>يحظر </a:t>
            </a:r>
            <a:r>
              <a:rPr lang="ar-IQ" sz="3200" dirty="0" smtClean="0"/>
              <a:t>( وضع </a:t>
            </a:r>
            <a:r>
              <a:rPr lang="ar-IQ" sz="3200" dirty="0" err="1" smtClean="0"/>
              <a:t>الأوشام</a:t>
            </a:r>
            <a:r>
              <a:rPr lang="ar-IQ" sz="3200" dirty="0" smtClean="0"/>
              <a:t> على الجسم بصورة ظاهرة للعيان او تقليد </a:t>
            </a:r>
            <a:r>
              <a:rPr lang="ar-IQ" sz="3200" dirty="0" err="1" smtClean="0"/>
              <a:t>قصات</a:t>
            </a:r>
            <a:r>
              <a:rPr lang="ar-IQ" sz="3200" dirty="0" smtClean="0"/>
              <a:t> الشعر التي لا تلائم احترام </a:t>
            </a:r>
            <a:r>
              <a:rPr lang="ar-IQ" sz="3200" dirty="0" err="1" smtClean="0"/>
              <a:t>المهنة </a:t>
            </a:r>
            <a:r>
              <a:rPr lang="ar-IQ" sz="3200" dirty="0" smtClean="0"/>
              <a:t>) وكل ما يخل برسمية مهنة المحاماة و عليه الظهور امام القضاء </a:t>
            </a:r>
            <a:r>
              <a:rPr lang="ar-IQ" sz="3200" dirty="0" err="1" smtClean="0"/>
              <a:t>بالكسوة </a:t>
            </a:r>
            <a:r>
              <a:rPr lang="ar-IQ" sz="3200" dirty="0" smtClean="0"/>
              <a:t>( روب </a:t>
            </a:r>
            <a:r>
              <a:rPr lang="ar-IQ" sz="3200" dirty="0" err="1" smtClean="0"/>
              <a:t>المحاماة </a:t>
            </a:r>
            <a:r>
              <a:rPr lang="ar-IQ" sz="3200" dirty="0" smtClean="0"/>
              <a:t>) المحددة اوصافه من قبل مجلس </a:t>
            </a:r>
            <a:r>
              <a:rPr lang="ar-IQ" sz="3200" dirty="0" err="1" smtClean="0"/>
              <a:t>النقابة .</a:t>
            </a:r>
            <a:endParaRPr lang="ar-IQ" sz="3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00B0F0"/>
          </a:solidFill>
        </p:spPr>
        <p:txBody>
          <a:bodyPr/>
          <a:lstStyle/>
          <a:p>
            <a:pPr algn="ctr"/>
            <a:r>
              <a:rPr lang="ar-IQ" dirty="0" smtClean="0"/>
              <a:t>ثالثا</a:t>
            </a:r>
            <a:endParaRPr lang="ar-IQ" dirty="0"/>
          </a:p>
        </p:txBody>
      </p:sp>
      <p:sp>
        <p:nvSpPr>
          <p:cNvPr id="3" name="عنصر نائب للمحتوى 2"/>
          <p:cNvSpPr>
            <a:spLocks noGrp="1"/>
          </p:cNvSpPr>
          <p:nvPr>
            <p:ph sz="quarter" idx="1"/>
          </p:nvPr>
        </p:nvSpPr>
        <p:spPr>
          <a:solidFill>
            <a:schemeClr val="accent5">
              <a:lumMod val="40000"/>
              <a:lumOff val="60000"/>
            </a:schemeClr>
          </a:solidFill>
        </p:spPr>
        <p:txBody>
          <a:bodyPr>
            <a:normAutofit/>
          </a:bodyPr>
          <a:lstStyle/>
          <a:p>
            <a:pPr algn="ctr">
              <a:buNone/>
            </a:pPr>
            <a:r>
              <a:rPr lang="ar-IQ" sz="4000" dirty="0" smtClean="0"/>
              <a:t>على المحامي ان يعتز بمهنته النبيلة وان يذكر </a:t>
            </a:r>
            <a:r>
              <a:rPr lang="ar-IQ" sz="4000" dirty="0" err="1" smtClean="0"/>
              <a:t>صفة </a:t>
            </a:r>
            <a:r>
              <a:rPr lang="ar-IQ" sz="4000" dirty="0" smtClean="0"/>
              <a:t>( </a:t>
            </a:r>
            <a:r>
              <a:rPr lang="ar-IQ" sz="4000" dirty="0" err="1" smtClean="0"/>
              <a:t>محامي </a:t>
            </a:r>
            <a:r>
              <a:rPr lang="ar-IQ" sz="4000" dirty="0" smtClean="0"/>
              <a:t>) في لوحاته التعريفية ومطبوعات المهنة وفي الظهور الاعلامي المرئي والمسموع والمقروء وله اضافة الشهادات </a:t>
            </a:r>
            <a:r>
              <a:rPr lang="ar-IQ" sz="4000" dirty="0" err="1" smtClean="0"/>
              <a:t>العليا </a:t>
            </a:r>
            <a:r>
              <a:rPr lang="ar-IQ" sz="4000" dirty="0" smtClean="0"/>
              <a:t>( المعترف </a:t>
            </a:r>
            <a:r>
              <a:rPr lang="ar-IQ" sz="4000" dirty="0" err="1" smtClean="0"/>
              <a:t>بها</a:t>
            </a:r>
            <a:r>
              <a:rPr lang="ar-IQ" sz="4000" dirty="0" smtClean="0"/>
              <a:t> ) في القانون</a:t>
            </a:r>
            <a:endParaRPr lang="ar-IQ" sz="4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00B0F0"/>
          </a:solidFill>
        </p:spPr>
        <p:txBody>
          <a:bodyPr/>
          <a:lstStyle/>
          <a:p>
            <a:pPr algn="ctr"/>
            <a:r>
              <a:rPr lang="ar-IQ" dirty="0" smtClean="0"/>
              <a:t>رابعا</a:t>
            </a:r>
            <a:endParaRPr lang="ar-IQ" dirty="0"/>
          </a:p>
        </p:txBody>
      </p:sp>
      <p:sp>
        <p:nvSpPr>
          <p:cNvPr id="3" name="عنصر نائب للمحتوى 2"/>
          <p:cNvSpPr>
            <a:spLocks noGrp="1"/>
          </p:cNvSpPr>
          <p:nvPr>
            <p:ph sz="quarter" idx="1"/>
          </p:nvPr>
        </p:nvSpPr>
        <p:spPr>
          <a:solidFill>
            <a:srgbClr val="92D050"/>
          </a:solidFill>
        </p:spPr>
        <p:txBody>
          <a:bodyPr/>
          <a:lstStyle/>
          <a:p>
            <a:pPr>
              <a:buNone/>
            </a:pPr>
            <a:r>
              <a:rPr lang="ar-IQ" dirty="0" smtClean="0"/>
              <a:t> المحامي حر في قبول او رفض التوكل عن الغير </a:t>
            </a:r>
            <a:r>
              <a:rPr lang="ar-IQ" dirty="0" err="1" smtClean="0"/>
              <a:t>الا</a:t>
            </a:r>
            <a:r>
              <a:rPr lang="ar-IQ" dirty="0" smtClean="0"/>
              <a:t> في الحالات </a:t>
            </a:r>
            <a:r>
              <a:rPr lang="ar-IQ" dirty="0" err="1" smtClean="0"/>
              <a:t>التالية :</a:t>
            </a:r>
            <a:r>
              <a:rPr lang="ar-IQ" dirty="0" smtClean="0"/>
              <a:t/>
            </a:r>
            <a:br>
              <a:rPr lang="ar-IQ" dirty="0" smtClean="0"/>
            </a:br>
            <a:r>
              <a:rPr lang="ar-IQ" dirty="0" smtClean="0"/>
              <a:t>1- اذا انتدب من قبل لجنة المعونة القضائية للتوكل عن الغير في الاحوال المنصوص عليها في </a:t>
            </a:r>
            <a:r>
              <a:rPr lang="ar-IQ" dirty="0" err="1" smtClean="0"/>
              <a:t>المادة </a:t>
            </a:r>
            <a:r>
              <a:rPr lang="ar-IQ" dirty="0" smtClean="0"/>
              <a:t>( </a:t>
            </a:r>
            <a:r>
              <a:rPr lang="ar-IQ" dirty="0" err="1" smtClean="0"/>
              <a:t>67 </a:t>
            </a:r>
            <a:r>
              <a:rPr lang="ar-IQ" dirty="0" smtClean="0"/>
              <a:t>) من القانون </a:t>
            </a:r>
            <a:r>
              <a:rPr lang="ar-IQ" dirty="0" err="1" smtClean="0"/>
              <a:t>الا</a:t>
            </a:r>
            <a:r>
              <a:rPr lang="ar-IQ" dirty="0" smtClean="0"/>
              <a:t> اذا اعتذر لأسباب مشروعة تقدم للجان النقابية المختصة متى اقتنعت بذلك </a:t>
            </a:r>
            <a:r>
              <a:rPr lang="ar-IQ" dirty="0" err="1" smtClean="0"/>
              <a:t>تحريريا .</a:t>
            </a:r>
            <a:r>
              <a:rPr lang="ar-IQ" dirty="0" smtClean="0"/>
              <a:t/>
            </a:r>
            <a:br>
              <a:rPr lang="ar-IQ" dirty="0" smtClean="0"/>
            </a:br>
            <a:r>
              <a:rPr lang="ar-IQ" dirty="0" smtClean="0"/>
              <a:t>2- اذا انتدب للدفاع عن متهم من قبل محاكم الجزاء </a:t>
            </a:r>
            <a:r>
              <a:rPr lang="ar-IQ" dirty="0" err="1" smtClean="0"/>
              <a:t>الا</a:t>
            </a:r>
            <a:r>
              <a:rPr lang="ar-IQ" dirty="0" smtClean="0"/>
              <a:t> في حالة عدم تمكينه من الاطلاع على </a:t>
            </a:r>
            <a:r>
              <a:rPr lang="ar-IQ" dirty="0" err="1" smtClean="0"/>
              <a:t>اضبارة</a:t>
            </a:r>
            <a:r>
              <a:rPr lang="ar-IQ" dirty="0" smtClean="0"/>
              <a:t> الدعوى خلال فترة </a:t>
            </a:r>
            <a:r>
              <a:rPr lang="ar-IQ" dirty="0" err="1" smtClean="0"/>
              <a:t>ملائمة .</a:t>
            </a:r>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00B0F0"/>
          </a:solidFill>
        </p:spPr>
        <p:txBody>
          <a:bodyPr/>
          <a:lstStyle/>
          <a:p>
            <a:pPr algn="ctr"/>
            <a:r>
              <a:rPr lang="ar-IQ" dirty="0" smtClean="0"/>
              <a:t>خامسا</a:t>
            </a:r>
            <a:endParaRPr lang="ar-IQ" dirty="0"/>
          </a:p>
        </p:txBody>
      </p:sp>
      <p:sp>
        <p:nvSpPr>
          <p:cNvPr id="3" name="عنصر نائب للمحتوى 2"/>
          <p:cNvSpPr>
            <a:spLocks noGrp="1"/>
          </p:cNvSpPr>
          <p:nvPr>
            <p:ph sz="quarter" idx="1"/>
          </p:nvPr>
        </p:nvSpPr>
        <p:spPr>
          <a:solidFill>
            <a:schemeClr val="accent2">
              <a:lumMod val="40000"/>
              <a:lumOff val="60000"/>
            </a:schemeClr>
          </a:solidFill>
        </p:spPr>
        <p:txBody>
          <a:bodyPr/>
          <a:lstStyle/>
          <a:p>
            <a:pPr>
              <a:buNone/>
            </a:pPr>
            <a:r>
              <a:rPr lang="ar-IQ" dirty="0" smtClean="0"/>
              <a:t>على المحامي </a:t>
            </a:r>
            <a:r>
              <a:rPr lang="ar-IQ" dirty="0" err="1" smtClean="0"/>
              <a:t>التقيد</a:t>
            </a:r>
            <a:r>
              <a:rPr lang="ar-IQ" dirty="0" smtClean="0"/>
              <a:t> بحدود صلاحياته الممنوحة له بموجب القانون والمثبتة بهوية المحاماة عند التوكل في </a:t>
            </a:r>
            <a:r>
              <a:rPr lang="ar-IQ" dirty="0" err="1" smtClean="0"/>
              <a:t>الدعاوي </a:t>
            </a:r>
            <a:r>
              <a:rPr lang="ar-IQ" dirty="0" smtClean="0"/>
              <a:t>, وعليه الالتزام بما </a:t>
            </a:r>
            <a:r>
              <a:rPr lang="ar-IQ" dirty="0" err="1" smtClean="0"/>
              <a:t>يلي :-</a:t>
            </a:r>
            <a:r>
              <a:rPr lang="ar-IQ" dirty="0" smtClean="0"/>
              <a:t/>
            </a:r>
            <a:br>
              <a:rPr lang="ar-IQ" dirty="0" smtClean="0"/>
            </a:br>
            <a:r>
              <a:rPr lang="ar-IQ" dirty="0" smtClean="0"/>
              <a:t>1- ذكر صلاحيته على اوراقه الخاصة المطبوعة وعلى كل عريضة دعوى او لائحة يتقدم </a:t>
            </a:r>
            <a:r>
              <a:rPr lang="ar-IQ" dirty="0" err="1" smtClean="0"/>
              <a:t>بها</a:t>
            </a:r>
            <a:r>
              <a:rPr lang="ar-IQ" dirty="0" smtClean="0"/>
              <a:t> الى المحاكم والجهات الرسمية وشبه الرسمية وغيرها من </a:t>
            </a:r>
            <a:r>
              <a:rPr lang="ar-IQ" dirty="0" err="1" smtClean="0"/>
              <a:t>المراجع .</a:t>
            </a:r>
            <a:r>
              <a:rPr lang="ar-IQ" dirty="0" smtClean="0"/>
              <a:t/>
            </a:r>
            <a:br>
              <a:rPr lang="ar-IQ" dirty="0" smtClean="0"/>
            </a:br>
            <a:r>
              <a:rPr lang="ar-IQ" dirty="0" smtClean="0"/>
              <a:t>2- اذا اختار المحامي التمرن في مكتب محام ممرن ومارس بمعيته الترافع في الدعاوى المنصوص عليها في </a:t>
            </a:r>
            <a:r>
              <a:rPr lang="ar-IQ" dirty="0" err="1" smtClean="0"/>
              <a:t>المادة </a:t>
            </a:r>
            <a:r>
              <a:rPr lang="ar-IQ" dirty="0" smtClean="0"/>
              <a:t>( </a:t>
            </a:r>
            <a:r>
              <a:rPr lang="ar-IQ" dirty="0" err="1" smtClean="0"/>
              <a:t>19 </a:t>
            </a:r>
            <a:r>
              <a:rPr lang="ar-IQ" dirty="0" smtClean="0"/>
              <a:t>) من القانون فيجب ان تتضمن الوكالة اسم المحامي الممرن واسم المحامي تحت التمرين في الدعاوى التي تخرج عن صلاحياته ولا يجوز للأخير الترافع في الدعاوي المذكورة </a:t>
            </a:r>
            <a:r>
              <a:rPr lang="ar-IQ" dirty="0" err="1" smtClean="0"/>
              <a:t>الا</a:t>
            </a:r>
            <a:r>
              <a:rPr lang="ar-IQ" dirty="0" smtClean="0"/>
              <a:t> تحت اشراف المحامي الممرن</a:t>
            </a:r>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00B0F0"/>
          </a:solidFill>
        </p:spPr>
        <p:txBody>
          <a:bodyPr/>
          <a:lstStyle/>
          <a:p>
            <a:pPr algn="ctr"/>
            <a:r>
              <a:rPr lang="ar-IQ" dirty="0" smtClean="0"/>
              <a:t>سادسا</a:t>
            </a:r>
            <a:endParaRPr lang="ar-IQ" dirty="0"/>
          </a:p>
        </p:txBody>
      </p:sp>
      <p:sp>
        <p:nvSpPr>
          <p:cNvPr id="3" name="عنصر نائب للمحتوى 2"/>
          <p:cNvSpPr>
            <a:spLocks noGrp="1"/>
          </p:cNvSpPr>
          <p:nvPr>
            <p:ph sz="quarter" idx="1"/>
          </p:nvPr>
        </p:nvSpPr>
        <p:spPr>
          <a:solidFill>
            <a:srgbClr val="00FFCC"/>
          </a:solidFill>
        </p:spPr>
        <p:txBody>
          <a:bodyPr>
            <a:normAutofit lnSpcReduction="10000"/>
          </a:bodyPr>
          <a:lstStyle/>
          <a:p>
            <a:pPr algn="ctr">
              <a:buNone/>
            </a:pPr>
            <a:r>
              <a:rPr lang="ar-IQ" sz="4000" dirty="0" smtClean="0"/>
              <a:t>يحظر على المحامي أي نشر مسيء مستخدما أيا من طرق العلانية و يعتبر من قبل النشر المسيء تداول عبارات جارحة او الفاظ بذيئة او غير محترمة لا تعكس شرف المهنة او تداول صورا او اوضاعا تخرج عن الحياء و الاستقامة سواء أكانت له ام لغيره او نشر معلومات قانونية خاطئة او غير صحيحة بقصد </a:t>
            </a:r>
            <a:r>
              <a:rPr lang="ar-IQ" sz="4000" dirty="0" err="1" smtClean="0"/>
              <a:t>التضليل </a:t>
            </a:r>
            <a:r>
              <a:rPr lang="ar-IQ" dirty="0" err="1" smtClean="0"/>
              <a:t>.</a:t>
            </a:r>
            <a:endParaRPr lang="ar-IQ"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00B0F0"/>
          </a:solidFill>
        </p:spPr>
        <p:txBody>
          <a:bodyPr>
            <a:normAutofit/>
          </a:bodyPr>
          <a:lstStyle/>
          <a:p>
            <a:pPr algn="ctr"/>
            <a:r>
              <a:rPr lang="ar-IQ" dirty="0" smtClean="0"/>
              <a:t>ب.مكتب المحامي</a:t>
            </a:r>
            <a:endParaRPr lang="ar-IQ" dirty="0"/>
          </a:p>
        </p:txBody>
      </p:sp>
      <p:sp>
        <p:nvSpPr>
          <p:cNvPr id="3" name="عنصر نائب للمحتوى 2"/>
          <p:cNvSpPr>
            <a:spLocks noGrp="1"/>
          </p:cNvSpPr>
          <p:nvPr>
            <p:ph sz="quarter" idx="1"/>
          </p:nvPr>
        </p:nvSpPr>
        <p:spPr>
          <a:solidFill>
            <a:schemeClr val="accent6">
              <a:lumMod val="60000"/>
              <a:lumOff val="40000"/>
            </a:schemeClr>
          </a:solidFill>
        </p:spPr>
        <p:txBody>
          <a:bodyPr>
            <a:normAutofit fontScale="92500"/>
          </a:bodyPr>
          <a:lstStyle/>
          <a:p>
            <a:pPr algn="ctr">
              <a:buNone/>
            </a:pPr>
            <a:r>
              <a:rPr lang="ar-IQ" dirty="0" err="1" smtClean="0"/>
              <a:t>1.</a:t>
            </a:r>
            <a:r>
              <a:rPr lang="ar-IQ" dirty="0" smtClean="0"/>
              <a:t> يجب ان يكون مكتب المحامي لائقا مكرسا لأعمال المحاماة و يشترط بالمحامي حصوله على الصلاحية المطلقة لإدارة اي مكتب محاماة</a:t>
            </a:r>
            <a:br>
              <a:rPr lang="ar-IQ" dirty="0" smtClean="0"/>
            </a:br>
            <a:r>
              <a:rPr lang="ar-IQ" dirty="0" err="1" smtClean="0"/>
              <a:t>2.</a:t>
            </a:r>
            <a:r>
              <a:rPr lang="ar-IQ" dirty="0" smtClean="0"/>
              <a:t> لمجلس النقابة وبناء على طلب المحامي السماح له باتخاذ قسم خاص من مسكنه مكتبا له بشرط ان لا يستعمله </a:t>
            </a:r>
            <a:r>
              <a:rPr lang="ar-IQ" dirty="0" err="1" smtClean="0"/>
              <a:t>الا</a:t>
            </a:r>
            <a:r>
              <a:rPr lang="ar-IQ" dirty="0" smtClean="0"/>
              <a:t> لأعمال </a:t>
            </a:r>
            <a:r>
              <a:rPr lang="ar-IQ" dirty="0" err="1" smtClean="0"/>
              <a:t>المحاماة .</a:t>
            </a:r>
            <a:r>
              <a:rPr lang="ar-IQ" dirty="0" smtClean="0"/>
              <a:t/>
            </a:r>
            <a:br>
              <a:rPr lang="ar-IQ" dirty="0" smtClean="0"/>
            </a:br>
            <a:r>
              <a:rPr lang="ar-IQ" dirty="0" err="1" smtClean="0"/>
              <a:t>3.</a:t>
            </a:r>
            <a:r>
              <a:rPr lang="ar-IQ" dirty="0" smtClean="0"/>
              <a:t> يعتبر مكتب المحامي المسجل في سجلات النقابة محلا للتبليغات القانونية وعليه اخطار النقابة عند فتح مكتب المحاماة او عند تغيير عنوان مكتبه او محل اقامته بطلب تحريري خلال مدة اقصاها ثلاثون </a:t>
            </a:r>
            <a:r>
              <a:rPr lang="ar-IQ" dirty="0" err="1" smtClean="0"/>
              <a:t>يوما .</a:t>
            </a:r>
            <a:r>
              <a:rPr lang="ar-IQ" dirty="0" smtClean="0"/>
              <a:t/>
            </a:r>
            <a:br>
              <a:rPr lang="ar-IQ" dirty="0" smtClean="0"/>
            </a:br>
            <a:r>
              <a:rPr lang="ar-IQ" dirty="0" err="1" smtClean="0"/>
              <a:t>4.</a:t>
            </a:r>
            <a:r>
              <a:rPr lang="ar-IQ" dirty="0" smtClean="0"/>
              <a:t> لا يجوز للمحامي ان يتخذ من غرف المحامين </a:t>
            </a:r>
            <a:r>
              <a:rPr lang="ar-IQ" dirty="0" err="1" smtClean="0"/>
              <a:t>وابنية</a:t>
            </a:r>
            <a:r>
              <a:rPr lang="ar-IQ" dirty="0" smtClean="0"/>
              <a:t> المحاكم او اي مكان اخر عدا مكتبه مكانا للتوكل عن الاشخاص عدا الحالات الاستثنائية الطارئة او مقتضيات المصلحة </a:t>
            </a:r>
            <a:r>
              <a:rPr lang="ar-IQ" dirty="0" err="1" smtClean="0"/>
              <a:t>العامة </a:t>
            </a:r>
            <a:r>
              <a:rPr lang="ar-IQ" dirty="0" smtClean="0"/>
              <a:t>, ويحظر على المحامي ان ينتقل الى منازل الاشخاص او مقرات اعمالهم للتوكل عنهم او لتقديم المشورة القانونية لهم عدا الشركات </a:t>
            </a:r>
            <a:r>
              <a:rPr lang="ar-IQ" dirty="0" err="1" smtClean="0"/>
              <a:t>والاشخاص</a:t>
            </a:r>
            <a:r>
              <a:rPr lang="ar-IQ" dirty="0" smtClean="0"/>
              <a:t> المعنوية الاخرى التي يكون مشاورا قانونيا لها</a:t>
            </a:r>
            <a:endParaRPr lang="ar-IQ"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00B0F0"/>
          </a:solidFill>
        </p:spPr>
        <p:txBody>
          <a:bodyPr/>
          <a:lstStyle/>
          <a:p>
            <a:pPr algn="ctr"/>
            <a:r>
              <a:rPr lang="ar-IQ" dirty="0" smtClean="0"/>
              <a:t>ج.واجبات المحامي تجاه نقابته</a:t>
            </a:r>
            <a:endParaRPr lang="ar-IQ" dirty="0"/>
          </a:p>
        </p:txBody>
      </p:sp>
      <p:sp>
        <p:nvSpPr>
          <p:cNvPr id="3" name="عنصر نائب للمحتوى 2"/>
          <p:cNvSpPr>
            <a:spLocks noGrp="1"/>
          </p:cNvSpPr>
          <p:nvPr>
            <p:ph sz="quarter" idx="1"/>
          </p:nvPr>
        </p:nvSpPr>
        <p:spPr>
          <a:xfrm>
            <a:off x="914400" y="1447800"/>
            <a:ext cx="7772400" cy="5077544"/>
          </a:xfrm>
          <a:solidFill>
            <a:srgbClr val="FF33CC"/>
          </a:solidFill>
        </p:spPr>
        <p:txBody>
          <a:bodyPr>
            <a:normAutofit fontScale="85000" lnSpcReduction="20000"/>
          </a:bodyPr>
          <a:lstStyle/>
          <a:p>
            <a:pPr algn="ctr">
              <a:buNone/>
            </a:pPr>
            <a:r>
              <a:rPr lang="ar-IQ" dirty="0" err="1" smtClean="0"/>
              <a:t>1.</a:t>
            </a:r>
            <a:r>
              <a:rPr lang="ar-IQ" dirty="0" smtClean="0"/>
              <a:t> على المحامي ان يسلك تجاه نقابته مسلكا محترما وان يلتزم بقراراتها وتوجيهاتها والحضور الى مقر النقابة متى طلب منه ذلك </a:t>
            </a:r>
            <a:r>
              <a:rPr lang="ar-IQ" dirty="0" err="1" smtClean="0"/>
              <a:t>والاجابة</a:t>
            </a:r>
            <a:r>
              <a:rPr lang="ar-IQ" dirty="0" smtClean="0"/>
              <a:t> على المراسلات الصادرة منها خلال المدة المحددة فيها وتنفيذ ما يعهد اليه من واجبات نقابية بروح متعاونة ومنضبطة</a:t>
            </a:r>
            <a:br>
              <a:rPr lang="ar-IQ" dirty="0" smtClean="0"/>
            </a:br>
            <a:r>
              <a:rPr lang="ar-IQ" dirty="0" err="1" smtClean="0"/>
              <a:t>2.</a:t>
            </a:r>
            <a:r>
              <a:rPr lang="ar-IQ" dirty="0" smtClean="0"/>
              <a:t> المحامي </a:t>
            </a:r>
            <a:r>
              <a:rPr lang="ar-IQ" dirty="0" err="1" smtClean="0"/>
              <a:t>مسؤول</a:t>
            </a:r>
            <a:r>
              <a:rPr lang="ar-IQ" dirty="0" smtClean="0"/>
              <a:t> عن التقصير المهني او الاخلال بواجبات وآداب المهنة وتقاليدها ويعتبر من قبيل التقصير </a:t>
            </a:r>
            <a:r>
              <a:rPr lang="ar-IQ" dirty="0" err="1" smtClean="0"/>
              <a:t>المهني :-</a:t>
            </a:r>
            <a:r>
              <a:rPr lang="ar-IQ" dirty="0" smtClean="0"/>
              <a:t/>
            </a:r>
            <a:br>
              <a:rPr lang="ar-IQ" dirty="0" smtClean="0"/>
            </a:br>
            <a:r>
              <a:rPr lang="ar-IQ" dirty="0" err="1" smtClean="0"/>
              <a:t>أ </a:t>
            </a:r>
            <a:r>
              <a:rPr lang="ar-IQ" dirty="0" smtClean="0"/>
              <a:t>– الاخلال بحقوق وواجبات المواطنة وشرفها</a:t>
            </a:r>
            <a:br>
              <a:rPr lang="ar-IQ" dirty="0" smtClean="0"/>
            </a:br>
            <a:r>
              <a:rPr lang="ar-IQ" dirty="0" err="1" smtClean="0"/>
              <a:t>ب </a:t>
            </a:r>
            <a:r>
              <a:rPr lang="ar-IQ" dirty="0" smtClean="0"/>
              <a:t>– الاخلال بالاستقامة او النزاهة او اللياقة لأي امر تعلق بالمهنة او غيرها</a:t>
            </a:r>
            <a:br>
              <a:rPr lang="ar-IQ" dirty="0" smtClean="0"/>
            </a:br>
            <a:r>
              <a:rPr lang="ar-IQ" dirty="0" err="1" smtClean="0"/>
              <a:t>جـ</a:t>
            </a:r>
            <a:r>
              <a:rPr lang="ar-IQ" dirty="0" smtClean="0"/>
              <a:t> - الجهل الفاحش بالقوانين </a:t>
            </a:r>
            <a:r>
              <a:rPr lang="ar-IQ" dirty="0" err="1" smtClean="0"/>
              <a:t>والانظمة</a:t>
            </a:r>
            <a:r>
              <a:rPr lang="ar-IQ" dirty="0" smtClean="0"/>
              <a:t> او اي مخالفة متعمدة لها ادت الى الحاق ضرر مادي او معنوي بالموكل</a:t>
            </a:r>
            <a:br>
              <a:rPr lang="ar-IQ" dirty="0" smtClean="0"/>
            </a:br>
            <a:r>
              <a:rPr lang="ar-IQ" dirty="0" err="1" smtClean="0"/>
              <a:t>د </a:t>
            </a:r>
            <a:r>
              <a:rPr lang="ar-IQ" dirty="0" smtClean="0"/>
              <a:t>– الاخلال بأي التزام يرتب على المحامي استنادا لقانون المحاماة </a:t>
            </a:r>
            <a:r>
              <a:rPr lang="ar-IQ" dirty="0" err="1" smtClean="0"/>
              <a:t>وانظمتها</a:t>
            </a:r>
            <a:r>
              <a:rPr lang="ar-IQ" dirty="0" smtClean="0"/>
              <a:t> او بمقتضى آداب المهنة وتقاليدها المعتمدة مسؤولية قانونية او ادبية</a:t>
            </a:r>
            <a:br>
              <a:rPr lang="ar-IQ" dirty="0" smtClean="0"/>
            </a:br>
            <a:r>
              <a:rPr lang="ar-IQ" dirty="0" err="1" smtClean="0"/>
              <a:t>هـ </a:t>
            </a:r>
            <a:r>
              <a:rPr lang="ar-IQ" dirty="0" smtClean="0"/>
              <a:t>- عدم تنفيذ القرارات الانضباطية الصادرة عن مجلس </a:t>
            </a:r>
            <a:r>
              <a:rPr lang="ar-IQ" dirty="0" err="1" smtClean="0"/>
              <a:t>النقابة .</a:t>
            </a:r>
            <a:r>
              <a:rPr lang="ar-IQ" dirty="0" smtClean="0"/>
              <a:t/>
            </a:r>
            <a:br>
              <a:rPr lang="ar-IQ" dirty="0" smtClean="0"/>
            </a:br>
            <a:r>
              <a:rPr lang="ar-IQ" dirty="0" err="1" smtClean="0"/>
              <a:t>و </a:t>
            </a:r>
            <a:r>
              <a:rPr lang="ar-IQ" dirty="0" smtClean="0"/>
              <a:t>– لا يجوز للمحامي اقامة اي دعوى ضد </a:t>
            </a:r>
            <a:r>
              <a:rPr lang="ar-IQ" dirty="0" err="1" smtClean="0"/>
              <a:t>نقابته </a:t>
            </a:r>
            <a:r>
              <a:rPr lang="ar-IQ" dirty="0" smtClean="0"/>
              <a:t>( </a:t>
            </a:r>
            <a:r>
              <a:rPr lang="ar-IQ" dirty="0" err="1" smtClean="0"/>
              <a:t>نقيب </a:t>
            </a:r>
            <a:r>
              <a:rPr lang="ar-IQ" dirty="0" smtClean="0"/>
              <a:t>, مجلس </a:t>
            </a:r>
            <a:r>
              <a:rPr lang="ar-IQ" dirty="0" err="1" smtClean="0"/>
              <a:t>النقابة </a:t>
            </a:r>
            <a:r>
              <a:rPr lang="ar-IQ" dirty="0" smtClean="0"/>
              <a:t>, هيئات </a:t>
            </a:r>
            <a:r>
              <a:rPr lang="ar-IQ" dirty="0" err="1" smtClean="0"/>
              <a:t>الانتداب </a:t>
            </a:r>
            <a:r>
              <a:rPr lang="ar-IQ" dirty="0" smtClean="0"/>
              <a:t>, </a:t>
            </a:r>
            <a:r>
              <a:rPr lang="ar-IQ" dirty="0" err="1" smtClean="0"/>
              <a:t>المنتدبين </a:t>
            </a:r>
            <a:r>
              <a:rPr lang="ar-IQ" dirty="0" smtClean="0"/>
              <a:t>, اعضاء الانتداب أو اي تشكيل نقابي في كل ما يتعلق بتطبيق احكام مهنة المحاماة المنظمة وفق احكام قانون المحاماة المرقم 173 لسنة </a:t>
            </a:r>
            <a:r>
              <a:rPr lang="ar-IQ" dirty="0" err="1" smtClean="0"/>
              <a:t>1965 </a:t>
            </a:r>
            <a:r>
              <a:rPr lang="ar-IQ" dirty="0" smtClean="0"/>
              <a:t>) </a:t>
            </a:r>
            <a:r>
              <a:rPr lang="ar-IQ" dirty="0" err="1" smtClean="0"/>
              <a:t>الا</a:t>
            </a:r>
            <a:r>
              <a:rPr lang="ar-IQ" dirty="0" smtClean="0"/>
              <a:t> بعد تقديم تظلم امام النقيب او مجلس النقابة متى ما شعر ان تطبيق هذه الأحكام او القرارات تنطوي على ضرر شخصي </a:t>
            </a:r>
            <a:r>
              <a:rPr lang="ar-IQ" dirty="0" err="1" smtClean="0"/>
              <a:t>له .</a:t>
            </a:r>
            <a:endParaRPr lang="ar-IQ"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وازنة">
  <a:themeElements>
    <a:clrScheme name="موازنة">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موازنة">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موازنة">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29</TotalTime>
  <Words>519</Words>
  <Application>Microsoft Office PowerPoint</Application>
  <PresentationFormat>عرض على الشاشة (3:4)‏</PresentationFormat>
  <Paragraphs>31</Paragraphs>
  <Slides>16</Slides>
  <Notes>0</Notes>
  <HiddenSlides>0</HiddenSlides>
  <MMClips>0</MMClips>
  <ScaleCrop>false</ScaleCrop>
  <HeadingPairs>
    <vt:vector size="4" baseType="variant">
      <vt:variant>
        <vt:lpstr>سمة</vt:lpstr>
      </vt:variant>
      <vt:variant>
        <vt:i4>1</vt:i4>
      </vt:variant>
      <vt:variant>
        <vt:lpstr>عناوين الشرائح</vt:lpstr>
      </vt:variant>
      <vt:variant>
        <vt:i4>16</vt:i4>
      </vt:variant>
    </vt:vector>
  </HeadingPairs>
  <TitlesOfParts>
    <vt:vector size="17" baseType="lpstr">
      <vt:lpstr>موازنة</vt:lpstr>
      <vt:lpstr>المحاضرة السادسة م.م انفال عصام</vt:lpstr>
      <vt:lpstr>  أ.بالنسبة للمحامي  اولا</vt:lpstr>
      <vt:lpstr>ثانيا</vt:lpstr>
      <vt:lpstr>ثالثا</vt:lpstr>
      <vt:lpstr>رابعا</vt:lpstr>
      <vt:lpstr>خامسا</vt:lpstr>
      <vt:lpstr>سادسا</vt:lpstr>
      <vt:lpstr>ب.مكتب المحامي</vt:lpstr>
      <vt:lpstr>ج.واجبات المحامي تجاه نقابته</vt:lpstr>
      <vt:lpstr>د.واجبات المحامي تجاه القضاء</vt:lpstr>
      <vt:lpstr>و.واجبات المحامي تجاه زملائه</vt:lpstr>
      <vt:lpstr>الشريحة 12</vt:lpstr>
      <vt:lpstr>هـ. واجبات المحامي تجاه موكله</vt:lpstr>
      <vt:lpstr>الشريحة 14</vt:lpstr>
      <vt:lpstr>التزامات المحامي تجاه خصم موكله</vt:lpstr>
      <vt:lpstr>الشريحة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السادسة</dc:title>
  <dc:creator>acer</dc:creator>
  <cp:lastModifiedBy>acer</cp:lastModifiedBy>
  <cp:revision>4</cp:revision>
  <dcterms:created xsi:type="dcterms:W3CDTF">2018-10-21T14:58:26Z</dcterms:created>
  <dcterms:modified xsi:type="dcterms:W3CDTF">2018-10-22T18:08:59Z</dcterms:modified>
</cp:coreProperties>
</file>