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00CCFF"/>
    <a:srgbClr val="FF9933"/>
    <a:srgbClr val="FF7C80"/>
    <a:srgbClr val="99FF99"/>
    <a:srgbClr val="FFCC99"/>
    <a:srgbClr val="9999FF"/>
    <a:srgbClr val="CC99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19" name="عنصر نائب للتذييل 18"/>
          <p:cNvSpPr>
            <a:spLocks noGrp="1"/>
          </p:cNvSpPr>
          <p:nvPr>
            <p:ph type="ftr" sz="quarter" idx="11"/>
          </p:nvPr>
        </p:nvSpPr>
        <p:spPr/>
        <p:txBody>
          <a:bodyPr/>
          <a:lstStyle/>
          <a:p>
            <a:endParaRPr lang="ar-IQ"/>
          </a:p>
        </p:txBody>
      </p:sp>
      <p:sp>
        <p:nvSpPr>
          <p:cNvPr id="27" name="عنصر نائب لرقم الشريحة 26"/>
          <p:cNvSpPr>
            <a:spLocks noGrp="1"/>
          </p:cNvSpPr>
          <p:nvPr>
            <p:ph type="sldNum" sz="quarter" idx="12"/>
          </p:nvPr>
        </p:nvSpPr>
        <p:spPr/>
        <p:txBody>
          <a:bodyPr/>
          <a:lstStyle/>
          <a:p>
            <a:fld id="{3DD3F843-8103-45AE-B19A-7C9DF1D7078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3F843-8103-45AE-B19A-7C9DF1D7078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3F843-8103-45AE-B19A-7C9DF1D7078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3F843-8103-45AE-B19A-7C9DF1D7078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DD3F843-8103-45AE-B19A-7C9DF1D7078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D3F843-8103-45AE-B19A-7C9DF1D7078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DD3F843-8103-45AE-B19A-7C9DF1D7078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8" name="عنصر نائب لرقم الشريحة 7"/>
          <p:cNvSpPr>
            <a:spLocks noGrp="1"/>
          </p:cNvSpPr>
          <p:nvPr>
            <p:ph type="sldNum" sz="quarter" idx="11"/>
          </p:nvPr>
        </p:nvSpPr>
        <p:spPr/>
        <p:txBody>
          <a:bodyPr/>
          <a:lstStyle/>
          <a:p>
            <a:fld id="{3DD3F843-8103-45AE-B19A-7C9DF1D7078D}" type="slidenum">
              <a:rPr lang="ar-IQ" smtClean="0"/>
              <a:pPr/>
              <a:t>‹#›</a:t>
            </a:fld>
            <a:endParaRPr lang="ar-IQ"/>
          </a:p>
        </p:txBody>
      </p:sp>
      <p:sp>
        <p:nvSpPr>
          <p:cNvPr id="9" name="عنصر نائب للتذييل 8"/>
          <p:cNvSpPr>
            <a:spLocks noGrp="1"/>
          </p:cNvSpPr>
          <p:nvPr>
            <p:ph type="ftr" sz="quarter" idx="12"/>
          </p:nvPr>
        </p:nvSpPr>
        <p:spPr/>
        <p:txBody>
          <a:bodyPr/>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DD3F843-8103-45AE-B19A-7C9DF1D7078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480D67F-E5E2-41BF-92F7-6DB8AD00D605}"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156448" y="6422064"/>
            <a:ext cx="762000" cy="365125"/>
          </a:xfrm>
        </p:spPr>
        <p:txBody>
          <a:bodyPr/>
          <a:lstStyle/>
          <a:p>
            <a:fld id="{3DD3F843-8103-45AE-B19A-7C9DF1D7078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1480D67F-E5E2-41BF-92F7-6DB8AD00D605}" type="datetimeFigureOut">
              <a:rPr lang="ar-IQ" smtClean="0"/>
              <a:pPr/>
              <a:t>12/02/1440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DD3F843-8103-45AE-B19A-7C9DF1D7078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480D67F-E5E2-41BF-92F7-6DB8AD00D605}" type="datetimeFigureOut">
              <a:rPr lang="ar-IQ" smtClean="0"/>
              <a:pPr/>
              <a:t>12/02/1440</a:t>
            </a:fld>
            <a:endParaRPr lang="ar-IQ"/>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IQ"/>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DD3F843-8103-45AE-B19A-7C9DF1D7078D}"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واجبات المحامي التي فرضها قانون المحاماة</a:t>
            </a:r>
            <a:endParaRPr lang="ar-IQ" dirty="0"/>
          </a:p>
        </p:txBody>
      </p:sp>
      <p:sp>
        <p:nvSpPr>
          <p:cNvPr id="3" name="عنوان فرعي 2"/>
          <p:cNvSpPr>
            <a:spLocks noGrp="1"/>
          </p:cNvSpPr>
          <p:nvPr>
            <p:ph type="subTitle" idx="1"/>
          </p:nvPr>
        </p:nvSpPr>
        <p:spPr>
          <a:xfrm>
            <a:off x="433050" y="908720"/>
            <a:ext cx="6480048" cy="1656184"/>
          </a:xfrm>
        </p:spPr>
        <p:txBody>
          <a:bodyPr>
            <a:normAutofit lnSpcReduction="10000"/>
          </a:bodyPr>
          <a:lstStyle/>
          <a:p>
            <a:pPr algn="ctr"/>
            <a:r>
              <a:rPr lang="ar-IQ" sz="5400" dirty="0" smtClean="0"/>
              <a:t>المحاضرة </a:t>
            </a:r>
            <a:r>
              <a:rPr lang="ar-IQ" sz="5400" dirty="0" smtClean="0"/>
              <a:t>الخامسة</a:t>
            </a:r>
          </a:p>
          <a:p>
            <a:pPr algn="ctr"/>
            <a:r>
              <a:rPr lang="ar-IQ" sz="5400" dirty="0" smtClean="0"/>
              <a:t>م.م </a:t>
            </a:r>
            <a:r>
              <a:rPr lang="ar-IQ" sz="5400" smtClean="0"/>
              <a:t>انفال عصام</a:t>
            </a:r>
            <a:endParaRPr lang="ar-IQ"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تاسعا</a:t>
            </a:r>
            <a:endParaRPr lang="ar-IQ" dirty="0"/>
          </a:p>
        </p:txBody>
      </p:sp>
      <p:sp>
        <p:nvSpPr>
          <p:cNvPr id="3" name="عنصر نائب للمحتوى 2"/>
          <p:cNvSpPr>
            <a:spLocks noGrp="1"/>
          </p:cNvSpPr>
          <p:nvPr>
            <p:ph idx="1"/>
          </p:nvPr>
        </p:nvSpPr>
        <p:spPr>
          <a:solidFill>
            <a:srgbClr val="FF7C80"/>
          </a:solidFill>
        </p:spPr>
        <p:txBody>
          <a:bodyPr/>
          <a:lstStyle/>
          <a:p>
            <a:pPr algn="ctr">
              <a:buNone/>
            </a:pPr>
            <a:r>
              <a:rPr lang="ar-IQ" sz="4000" b="1" dirty="0" smtClean="0"/>
              <a:t>لا يجوز للمحامي ان يفشي سراً </a:t>
            </a:r>
            <a:r>
              <a:rPr lang="ar-IQ" sz="4000" b="1" dirty="0" err="1" smtClean="0"/>
              <a:t>اوتمن</a:t>
            </a:r>
            <a:r>
              <a:rPr lang="ar-IQ" sz="4000" b="1" dirty="0" smtClean="0"/>
              <a:t> عليه او عرفه عن طريق مهنته ولو بعد انتهاء وكالته </a:t>
            </a:r>
            <a:r>
              <a:rPr lang="ar-IQ" sz="4000" b="1" dirty="0" err="1" smtClean="0"/>
              <a:t>الا</a:t>
            </a:r>
            <a:r>
              <a:rPr lang="ar-IQ" sz="4000" b="1" dirty="0" smtClean="0"/>
              <a:t> اذا كان ذلك من شأنه منع ارتكاب </a:t>
            </a:r>
            <a:r>
              <a:rPr lang="ar-IQ" sz="4000" b="1" dirty="0" err="1" smtClean="0"/>
              <a:t>جريمة  .</a:t>
            </a:r>
            <a:endParaRPr lang="ar-IQ" sz="4000" dirty="0" smtClean="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عاشراً</a:t>
            </a:r>
            <a:endParaRPr lang="ar-IQ" dirty="0"/>
          </a:p>
        </p:txBody>
      </p:sp>
      <p:sp>
        <p:nvSpPr>
          <p:cNvPr id="3" name="عنصر نائب للمحتوى 2"/>
          <p:cNvSpPr>
            <a:spLocks noGrp="1"/>
          </p:cNvSpPr>
          <p:nvPr>
            <p:ph idx="1"/>
          </p:nvPr>
        </p:nvSpPr>
        <p:spPr>
          <a:solidFill>
            <a:srgbClr val="FF9933"/>
          </a:solidFill>
        </p:spPr>
        <p:txBody>
          <a:bodyPr/>
          <a:lstStyle/>
          <a:p>
            <a:pPr algn="ctr">
              <a:buNone/>
            </a:pPr>
            <a:endParaRPr lang="ar-IQ" b="1" dirty="0" smtClean="0"/>
          </a:p>
          <a:p>
            <a:pPr algn="ctr">
              <a:buNone/>
            </a:pPr>
            <a:r>
              <a:rPr lang="ar-IQ" sz="3600" b="1" dirty="0" smtClean="0"/>
              <a:t>لا يجوز للمحامي ان يقبل الوكالة في دعوى او عمل امام قاض او موظف تربطه </a:t>
            </a:r>
            <a:r>
              <a:rPr lang="ar-IQ" sz="3600" b="1" dirty="0" err="1" smtClean="0"/>
              <a:t>به</a:t>
            </a:r>
            <a:r>
              <a:rPr lang="ar-IQ" sz="3600" b="1" dirty="0" smtClean="0"/>
              <a:t> قرابة او مصاهرة حتى الدرجة الرابعة ولو وافق خصم موكله على </a:t>
            </a:r>
            <a:r>
              <a:rPr lang="ar-IQ" sz="3600" b="1" dirty="0" err="1" smtClean="0"/>
              <a:t>ذلك .</a:t>
            </a:r>
            <a:endParaRPr lang="ar-IQ" sz="3600" dirty="0" smtClean="0"/>
          </a:p>
          <a:p>
            <a:endParaRPr lang="ar-IQ"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احد عشر</a:t>
            </a:r>
            <a:endParaRPr lang="ar-IQ" dirty="0"/>
          </a:p>
        </p:txBody>
      </p:sp>
      <p:sp>
        <p:nvSpPr>
          <p:cNvPr id="3" name="عنصر نائب للمحتوى 2"/>
          <p:cNvSpPr>
            <a:spLocks noGrp="1"/>
          </p:cNvSpPr>
          <p:nvPr>
            <p:ph idx="1"/>
          </p:nvPr>
        </p:nvSpPr>
        <p:spPr>
          <a:solidFill>
            <a:srgbClr val="00CCFF"/>
          </a:solidFill>
        </p:spPr>
        <p:txBody>
          <a:bodyPr/>
          <a:lstStyle/>
          <a:p>
            <a:pPr algn="ctr">
              <a:buNone/>
            </a:pPr>
            <a:r>
              <a:rPr lang="ar-IQ" sz="4000" b="1" dirty="0" smtClean="0"/>
              <a:t>لا يجوز للمحامي ان يتعاون في عمل من اعمال المحاماة مع شخص منع من ممارستها وفق احكام هذا </a:t>
            </a:r>
            <a:r>
              <a:rPr lang="ar-IQ" sz="4000" b="1" dirty="0" err="1" smtClean="0"/>
              <a:t>القانون .</a:t>
            </a:r>
            <a:endParaRPr lang="ar-IQ" sz="4000" dirty="0" smtClean="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اثنا عشر</a:t>
            </a:r>
            <a:endParaRPr lang="ar-IQ" dirty="0"/>
          </a:p>
        </p:txBody>
      </p:sp>
      <p:sp>
        <p:nvSpPr>
          <p:cNvPr id="3" name="عنصر نائب للمحتوى 2"/>
          <p:cNvSpPr>
            <a:spLocks noGrp="1"/>
          </p:cNvSpPr>
          <p:nvPr>
            <p:ph idx="1"/>
          </p:nvPr>
        </p:nvSpPr>
        <p:spPr>
          <a:solidFill>
            <a:srgbClr val="7030A0"/>
          </a:solidFill>
        </p:spPr>
        <p:txBody>
          <a:bodyPr>
            <a:normAutofit/>
          </a:bodyPr>
          <a:lstStyle/>
          <a:p>
            <a:pPr algn="ctr">
              <a:buNone/>
            </a:pPr>
            <a:r>
              <a:rPr lang="ar-IQ" sz="3600" b="1" dirty="0" smtClean="0"/>
              <a:t>على المحامي ان يسلك تجاه القضاء مسلكاً محترماً يتفق وكرامة القضاء وان يتجنب كل ما </a:t>
            </a:r>
            <a:r>
              <a:rPr lang="ar-IQ" sz="3600" b="1" dirty="0" err="1" smtClean="0"/>
              <a:t>يوافر</a:t>
            </a:r>
            <a:r>
              <a:rPr lang="ar-IQ" sz="3600" b="1" dirty="0" smtClean="0"/>
              <a:t> حسم الدعوى وان يتحاشى كل ما يخل بسير </a:t>
            </a:r>
            <a:r>
              <a:rPr lang="ar-IQ" sz="3600" b="1" dirty="0" err="1" smtClean="0"/>
              <a:t>العدالة .</a:t>
            </a:r>
            <a:endParaRPr lang="ar-IQ" sz="3600" dirty="0" smtClean="0"/>
          </a:p>
          <a:p>
            <a:endParaRPr lang="ar-IQ"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ثلاثة عشر</a:t>
            </a:r>
            <a:endParaRPr lang="ar-IQ" dirty="0"/>
          </a:p>
        </p:txBody>
      </p:sp>
      <p:sp>
        <p:nvSpPr>
          <p:cNvPr id="3" name="عنصر نائب للمحتوى 2"/>
          <p:cNvSpPr>
            <a:spLocks noGrp="1"/>
          </p:cNvSpPr>
          <p:nvPr>
            <p:ph idx="1"/>
          </p:nvPr>
        </p:nvSpPr>
        <p:spPr>
          <a:solidFill>
            <a:srgbClr val="FFFF66"/>
          </a:solidFill>
        </p:spPr>
        <p:txBody>
          <a:bodyPr/>
          <a:lstStyle/>
          <a:p>
            <a:pPr algn="ctr">
              <a:buNone/>
            </a:pPr>
            <a:r>
              <a:rPr lang="ar-IQ" b="1" dirty="0" smtClean="0"/>
              <a:t/>
            </a:r>
            <a:br>
              <a:rPr lang="ar-IQ" b="1" dirty="0" smtClean="0"/>
            </a:br>
            <a:r>
              <a:rPr lang="ar-IQ" sz="4000" b="1" dirty="0" smtClean="0">
                <a:solidFill>
                  <a:schemeClr val="bg1"/>
                </a:solidFill>
              </a:rPr>
              <a:t>على المحامي ان يلتزم في معاملة زملائه بما تقضى </a:t>
            </a:r>
            <a:r>
              <a:rPr lang="ar-IQ" sz="4000" b="1" dirty="0" err="1" smtClean="0">
                <a:solidFill>
                  <a:schemeClr val="bg1"/>
                </a:solidFill>
              </a:rPr>
              <a:t>به</a:t>
            </a:r>
            <a:r>
              <a:rPr lang="ar-IQ" sz="4000" b="1" dirty="0" smtClean="0">
                <a:solidFill>
                  <a:schemeClr val="bg1"/>
                </a:solidFill>
              </a:rPr>
              <a:t> قواعد اللياقة وتقاليد المحاماة </a:t>
            </a:r>
            <a:r>
              <a:rPr lang="ar-IQ" sz="4000" b="1" dirty="0" err="1" smtClean="0">
                <a:solidFill>
                  <a:schemeClr val="bg1"/>
                </a:solidFill>
              </a:rPr>
              <a:t>وادابها</a:t>
            </a:r>
            <a:r>
              <a:rPr lang="ar-IQ" sz="4000" b="1" dirty="0" smtClean="0">
                <a:solidFill>
                  <a:schemeClr val="bg1"/>
                </a:solidFill>
              </a:rPr>
              <a:t> </a:t>
            </a:r>
            <a:r>
              <a:rPr lang="ar-IQ" sz="4000" b="1" dirty="0" err="1" smtClean="0">
                <a:solidFill>
                  <a:schemeClr val="bg1"/>
                </a:solidFill>
              </a:rPr>
              <a:t>.</a:t>
            </a:r>
            <a:endParaRPr lang="ar-IQ" sz="4000" dirty="0" smtClean="0">
              <a:solidFill>
                <a:schemeClr val="bg1"/>
              </a:solidFill>
            </a:endParaRPr>
          </a:p>
          <a:p>
            <a:pPr algn="ctr">
              <a:buNone/>
            </a:pPr>
            <a:endParaRPr lang="ar-IQ"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3 (1).jpg"/>
          <p:cNvPicPr>
            <a:picLocks noChangeAspect="1"/>
          </p:cNvPicPr>
          <p:nvPr/>
        </p:nvPicPr>
        <p:blipFill>
          <a:blip r:embed="rId2" cstate="print"/>
          <a:stretch>
            <a:fillRect/>
          </a:stretch>
        </p:blipFill>
        <p:spPr>
          <a:xfrm>
            <a:off x="0" y="0"/>
            <a:ext cx="9144000" cy="6857999"/>
          </a:xfrm>
          <a:prstGeom prst="rect">
            <a:avLst/>
          </a:prstGeom>
        </p:spPr>
      </p:pic>
      <p:sp>
        <p:nvSpPr>
          <p:cNvPr id="3" name="مربع نص 2"/>
          <p:cNvSpPr txBox="1"/>
          <p:nvPr/>
        </p:nvSpPr>
        <p:spPr>
          <a:xfrm>
            <a:off x="1835696" y="3068960"/>
            <a:ext cx="5418471" cy="830997"/>
          </a:xfrm>
          <a:prstGeom prst="rect">
            <a:avLst/>
          </a:prstGeom>
          <a:noFill/>
        </p:spPr>
        <p:txBody>
          <a:bodyPr wrap="none" rtlCol="1">
            <a:spAutoFit/>
          </a:bodyPr>
          <a:lstStyle/>
          <a:p>
            <a:pPr algn="ctr"/>
            <a:r>
              <a:rPr lang="ar-IQ" sz="4800" dirty="0" smtClean="0">
                <a:solidFill>
                  <a:schemeClr val="bg1"/>
                </a:solidFill>
              </a:rPr>
              <a:t>شكرا </a:t>
            </a:r>
            <a:r>
              <a:rPr lang="ar-IQ" sz="4800" smtClean="0">
                <a:solidFill>
                  <a:schemeClr val="bg1"/>
                </a:solidFill>
              </a:rPr>
              <a:t>جزيلا لإصغائكم</a:t>
            </a:r>
            <a:endParaRPr lang="ar-IQ" sz="4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اولا</a:t>
            </a:r>
            <a:endParaRPr lang="ar-IQ" dirty="0"/>
          </a:p>
        </p:txBody>
      </p:sp>
      <p:sp>
        <p:nvSpPr>
          <p:cNvPr id="3" name="عنصر نائب للمحتوى 2"/>
          <p:cNvSpPr>
            <a:spLocks noGrp="1"/>
          </p:cNvSpPr>
          <p:nvPr>
            <p:ph idx="1"/>
          </p:nvPr>
        </p:nvSpPr>
        <p:spPr>
          <a:solidFill>
            <a:srgbClr val="00B0F0"/>
          </a:solidFill>
        </p:spPr>
        <p:txBody>
          <a:bodyPr/>
          <a:lstStyle/>
          <a:p>
            <a:r>
              <a:rPr lang="ar-IQ" b="1" dirty="0" smtClean="0"/>
              <a:t>على المحامي ان يتقيد في سلوكه بمبادئ الشرف والاستقامة والنزاهة وان يقوم بواجبات المحاماة المنصوص عليها في هذا القانون وان يلتزم بما تفرضه عليه تقاليد المحاماة </a:t>
            </a:r>
            <a:r>
              <a:rPr lang="ar-IQ" b="1" dirty="0" err="1" smtClean="0"/>
              <a:t>وادابها</a:t>
            </a:r>
            <a:r>
              <a:rPr lang="ar-IQ" b="1" dirty="0" smtClean="0"/>
              <a:t> </a:t>
            </a:r>
            <a:r>
              <a:rPr lang="ar-IQ" b="1" dirty="0" err="1" smtClean="0"/>
              <a:t>.</a:t>
            </a:r>
            <a:endParaRPr lang="ar-IQ"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ثانيا</a:t>
            </a:r>
            <a:endParaRPr lang="ar-IQ" dirty="0"/>
          </a:p>
        </p:txBody>
      </p:sp>
      <p:sp>
        <p:nvSpPr>
          <p:cNvPr id="3" name="عنصر نائب للمحتوى 2"/>
          <p:cNvSpPr>
            <a:spLocks noGrp="1"/>
          </p:cNvSpPr>
          <p:nvPr>
            <p:ph idx="1"/>
          </p:nvPr>
        </p:nvSpPr>
        <p:spPr>
          <a:solidFill>
            <a:srgbClr val="00FF00"/>
          </a:solidFill>
        </p:spPr>
        <p:txBody>
          <a:bodyPr/>
          <a:lstStyle/>
          <a:p>
            <a:pPr algn="ctr">
              <a:buNone/>
            </a:pPr>
            <a:r>
              <a:rPr lang="ar-IQ" sz="4000" b="1" dirty="0" smtClean="0"/>
              <a:t>يجب ان يكون للمحامي عدا المحامي المتمرن في مركز عمله مكتب خاص </a:t>
            </a:r>
            <a:r>
              <a:rPr lang="ar-IQ" sz="4000" b="1" dirty="0" err="1" smtClean="0"/>
              <a:t>لاعمال</a:t>
            </a:r>
            <a:r>
              <a:rPr lang="ar-IQ" sz="4000" b="1" dirty="0" smtClean="0"/>
              <a:t> </a:t>
            </a:r>
            <a:r>
              <a:rPr lang="ar-IQ" sz="4000" b="1" dirty="0" err="1" smtClean="0"/>
              <a:t>المحاماة .</a:t>
            </a:r>
            <a:endParaRPr lang="ar-IQ" sz="4000" dirty="0" smtClean="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ثالثا</a:t>
            </a:r>
            <a:endParaRPr lang="ar-IQ" dirty="0"/>
          </a:p>
        </p:txBody>
      </p:sp>
      <p:sp>
        <p:nvSpPr>
          <p:cNvPr id="3" name="عنصر نائب للمحتوى 2"/>
          <p:cNvSpPr>
            <a:spLocks noGrp="1"/>
          </p:cNvSpPr>
          <p:nvPr>
            <p:ph idx="1"/>
          </p:nvPr>
        </p:nvSpPr>
        <p:spPr>
          <a:solidFill>
            <a:srgbClr val="FF7C80"/>
          </a:solidFill>
        </p:spPr>
        <p:txBody>
          <a:bodyPr>
            <a:normAutofit/>
          </a:bodyPr>
          <a:lstStyle/>
          <a:p>
            <a:pPr algn="ctr">
              <a:buNone/>
            </a:pPr>
            <a:r>
              <a:rPr lang="ar-IQ" sz="3600" b="1" dirty="0" smtClean="0"/>
              <a:t>يجب على المحامي ان يخطر النقابة بعنوان مكتبة وتغيير محل اقامته </a:t>
            </a:r>
            <a:r>
              <a:rPr lang="ar-IQ" sz="3600" b="1" dirty="0" err="1" smtClean="0"/>
              <a:t>والاصح</a:t>
            </a:r>
            <a:r>
              <a:rPr lang="ar-IQ" sz="3600" b="1" dirty="0" smtClean="0"/>
              <a:t> تبليغه بكل </a:t>
            </a:r>
            <a:r>
              <a:rPr lang="ar-IQ" sz="3600" b="1" dirty="0" err="1" smtClean="0"/>
              <a:t>كا</a:t>
            </a:r>
            <a:r>
              <a:rPr lang="ar-IQ" sz="3600" b="1" dirty="0" smtClean="0"/>
              <a:t> يتعلق بتطبيق احكام هذا القانون في محل اقامته المسجل اصلاً في </a:t>
            </a:r>
            <a:r>
              <a:rPr lang="ar-IQ" sz="3600" b="1" dirty="0" err="1" smtClean="0"/>
              <a:t>النقابة .</a:t>
            </a:r>
            <a:endParaRPr lang="ar-IQ"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رابعا</a:t>
            </a:r>
            <a:endParaRPr lang="ar-IQ" dirty="0"/>
          </a:p>
        </p:txBody>
      </p:sp>
      <p:sp>
        <p:nvSpPr>
          <p:cNvPr id="3" name="عنصر نائب للمحتوى 2"/>
          <p:cNvSpPr>
            <a:spLocks noGrp="1"/>
          </p:cNvSpPr>
          <p:nvPr>
            <p:ph idx="1"/>
          </p:nvPr>
        </p:nvSpPr>
        <p:spPr>
          <a:solidFill>
            <a:srgbClr val="CC9900"/>
          </a:solidFill>
        </p:spPr>
        <p:txBody>
          <a:bodyPr>
            <a:normAutofit lnSpcReduction="10000"/>
          </a:bodyPr>
          <a:lstStyle/>
          <a:p>
            <a:r>
              <a:rPr lang="ar-IQ" b="1" dirty="0" smtClean="0"/>
              <a:t>يحظر على المحامي ما </a:t>
            </a:r>
            <a:r>
              <a:rPr lang="ar-IQ" b="1" dirty="0" err="1" smtClean="0"/>
              <a:t>يأتي :</a:t>
            </a:r>
            <a:endParaRPr lang="ar-IQ" dirty="0" smtClean="0"/>
          </a:p>
          <a:p>
            <a:r>
              <a:rPr lang="ar-IQ" b="1" dirty="0" smtClean="0"/>
              <a:t>اعادة </a:t>
            </a:r>
            <a:r>
              <a:rPr lang="ar-IQ" b="1" dirty="0" err="1" smtClean="0"/>
              <a:t>اسمه .</a:t>
            </a:r>
            <a:endParaRPr lang="ar-IQ" dirty="0" smtClean="0"/>
          </a:p>
          <a:p>
            <a:r>
              <a:rPr lang="ar-IQ" b="1" dirty="0" smtClean="0"/>
              <a:t>شراء كل او بعض الحقوق المتنازع عليها في القضايا التي هو وكيل فيها.</a:t>
            </a:r>
            <a:endParaRPr lang="ar-IQ" dirty="0" smtClean="0"/>
          </a:p>
          <a:p>
            <a:r>
              <a:rPr lang="ar-IQ" b="1" dirty="0" smtClean="0"/>
              <a:t>التعامل مع موكله على ان تكون اتعابه حصة عينية من الحقوق العينية المتنازع </a:t>
            </a:r>
            <a:r>
              <a:rPr lang="ar-IQ" b="1" dirty="0" err="1" smtClean="0"/>
              <a:t>معليها .</a:t>
            </a:r>
            <a:endParaRPr lang="ar-IQ" dirty="0" smtClean="0"/>
          </a:p>
          <a:p>
            <a:r>
              <a:rPr lang="ar-IQ" b="1" dirty="0" smtClean="0"/>
              <a:t>قبول تظهير السندات لاسمه من اجل الادعاء </a:t>
            </a:r>
            <a:r>
              <a:rPr lang="ar-IQ" b="1" dirty="0" err="1" smtClean="0"/>
              <a:t>بها</a:t>
            </a:r>
            <a:r>
              <a:rPr lang="ar-IQ" b="1" dirty="0" smtClean="0"/>
              <a:t> لشخص من غير </a:t>
            </a:r>
            <a:r>
              <a:rPr lang="ar-IQ" b="1" dirty="0" err="1" smtClean="0"/>
              <a:t>المحامين .</a:t>
            </a:r>
            <a:endParaRPr lang="ar-IQ"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خامسا</a:t>
            </a:r>
            <a:endParaRPr lang="ar-IQ" dirty="0"/>
          </a:p>
        </p:txBody>
      </p:sp>
      <p:sp>
        <p:nvSpPr>
          <p:cNvPr id="3" name="عنصر نائب للمحتوى 2"/>
          <p:cNvSpPr>
            <a:spLocks noGrp="1"/>
          </p:cNvSpPr>
          <p:nvPr>
            <p:ph idx="1"/>
          </p:nvPr>
        </p:nvSpPr>
        <p:spPr>
          <a:solidFill>
            <a:srgbClr val="9999FF"/>
          </a:solidFill>
        </p:spPr>
        <p:txBody>
          <a:bodyPr/>
          <a:lstStyle/>
          <a:p>
            <a:pPr algn="ctr">
              <a:buNone/>
            </a:pPr>
            <a:r>
              <a:rPr lang="ar-IQ" sz="3600" b="1" dirty="0" smtClean="0"/>
              <a:t>يحظر على المحامي السعي لاستجلاب الزبائن بوسائل الدعاية وباستخدام الوسطاء ولا يجوز طله تخصيص حصة من اتعابه لشخص من غير </a:t>
            </a:r>
            <a:r>
              <a:rPr lang="ar-IQ" sz="3600" b="1" dirty="0" err="1" smtClean="0"/>
              <a:t>المحامين .</a:t>
            </a:r>
            <a:endParaRPr lang="ar-IQ" sz="3600"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سادسا</a:t>
            </a:r>
            <a:endParaRPr lang="ar-IQ" dirty="0"/>
          </a:p>
        </p:txBody>
      </p:sp>
      <p:sp>
        <p:nvSpPr>
          <p:cNvPr id="3" name="عنصر نائب للمحتوى 2"/>
          <p:cNvSpPr>
            <a:spLocks noGrp="1"/>
          </p:cNvSpPr>
          <p:nvPr>
            <p:ph idx="1"/>
          </p:nvPr>
        </p:nvSpPr>
        <p:spPr>
          <a:solidFill>
            <a:srgbClr val="FFCC99"/>
          </a:solidFill>
        </p:spPr>
        <p:txBody>
          <a:bodyPr/>
          <a:lstStyle/>
          <a:p>
            <a:pPr algn="ctr">
              <a:buNone/>
            </a:pPr>
            <a:r>
              <a:rPr lang="ar-IQ" sz="3600" b="1" dirty="0" smtClean="0"/>
              <a:t>على المحامي ان يدافع عن موكله بكل امانة و اخلاص ويكون </a:t>
            </a:r>
            <a:r>
              <a:rPr lang="ar-IQ" sz="3600" b="1" dirty="0" err="1" smtClean="0"/>
              <a:t>مسؤولاً</a:t>
            </a:r>
            <a:r>
              <a:rPr lang="ar-IQ" sz="3600" b="1" dirty="0" smtClean="0"/>
              <a:t> في حالة تجاوزه حدود الوكالة او خطئه الجسيم</a:t>
            </a:r>
            <a:r>
              <a:rPr lang="ar-IQ" b="1" dirty="0" smtClean="0"/>
              <a:t>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سابعا</a:t>
            </a:r>
            <a:endParaRPr lang="ar-IQ" dirty="0"/>
          </a:p>
        </p:txBody>
      </p:sp>
      <p:sp>
        <p:nvSpPr>
          <p:cNvPr id="3" name="عنصر نائب للمحتوى 2"/>
          <p:cNvSpPr>
            <a:spLocks noGrp="1"/>
          </p:cNvSpPr>
          <p:nvPr>
            <p:ph idx="1"/>
          </p:nvPr>
        </p:nvSpPr>
        <p:spPr>
          <a:solidFill>
            <a:srgbClr val="99FF99"/>
          </a:solidFill>
        </p:spPr>
        <p:txBody>
          <a:bodyPr>
            <a:normAutofit lnSpcReduction="10000"/>
          </a:bodyPr>
          <a:lstStyle/>
          <a:p>
            <a:pPr algn="ctr">
              <a:buNone/>
            </a:pPr>
            <a:r>
              <a:rPr lang="ar-IQ" b="1" dirty="0" smtClean="0"/>
              <a:t>يحظر على المحامي ان يقبل الوكالة عن خصم موكله اثناء قيام الدعوى التي وكله فيها كما لا يجوز له ان يبدي لخصم موكله أي مشورة في الدعوى نفسها او في دعوى اخرى ذات علاقة </a:t>
            </a:r>
            <a:r>
              <a:rPr lang="ar-IQ" b="1" dirty="0" err="1" smtClean="0"/>
              <a:t>بها</a:t>
            </a:r>
            <a:r>
              <a:rPr lang="ar-IQ" b="1" dirty="0" smtClean="0"/>
              <a:t> ولو بعد انتهاء </a:t>
            </a:r>
            <a:r>
              <a:rPr lang="ar-IQ" b="1" dirty="0" err="1" smtClean="0"/>
              <a:t>وكالته </a:t>
            </a:r>
            <a:r>
              <a:rPr lang="ar-IQ" b="1" dirty="0" smtClean="0"/>
              <a:t>، ولا يجوز له بصفة عامة ان يمثل مصالح متعارضة ويسري هذا الحظر على كل من يعمل مع المحامي في مكتبه من المحامين بأية صفة </a:t>
            </a:r>
            <a:r>
              <a:rPr lang="ar-IQ" b="1" dirty="0" err="1" smtClean="0"/>
              <a:t>كانت .</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ثامنا</a:t>
            </a:r>
            <a:endParaRPr lang="ar-IQ" dirty="0"/>
          </a:p>
        </p:txBody>
      </p:sp>
      <p:sp>
        <p:nvSpPr>
          <p:cNvPr id="3" name="عنصر نائب للمحتوى 2"/>
          <p:cNvSpPr>
            <a:spLocks noGrp="1"/>
          </p:cNvSpPr>
          <p:nvPr>
            <p:ph idx="1"/>
          </p:nvPr>
        </p:nvSpPr>
        <p:spPr>
          <a:solidFill>
            <a:srgbClr val="92D050"/>
          </a:solidFill>
        </p:spPr>
        <p:txBody>
          <a:bodyPr/>
          <a:lstStyle/>
          <a:p>
            <a:pPr algn="ctr">
              <a:buNone/>
            </a:pPr>
            <a:r>
              <a:rPr lang="ar-IQ" sz="3600" b="1" dirty="0" smtClean="0"/>
              <a:t>لا يجوز للمحامي الذي يتقاضى اتعاب محاماة سنوية او شهرية عن الدعاوى والاستشارات ان يقبل اية دعوى او يعطي أية مشورة لخصم موكله خلال مدة </a:t>
            </a:r>
            <a:r>
              <a:rPr lang="ar-IQ" sz="3600" b="1" dirty="0" err="1" smtClean="0"/>
              <a:t>وكالته .</a:t>
            </a:r>
            <a:endParaRPr lang="ar-IQ" sz="3600" dirty="0" smtClean="0"/>
          </a:p>
          <a:p>
            <a:pPr algn="ctr">
              <a:buNone/>
            </a:pPr>
            <a:endParaRPr lang="ar-IQ" dirty="0"/>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53</TotalTime>
  <Words>388</Words>
  <Application>Microsoft Office PowerPoint</Application>
  <PresentationFormat>عرض على الشاشة (3:4)‏</PresentationFormat>
  <Paragraphs>35</Paragraphs>
  <Slides>15</Slides>
  <Notes>0</Notes>
  <HiddenSlides>0</HiddenSlides>
  <MMClips>0</MMClips>
  <ScaleCrop>false</ScaleCrop>
  <HeadingPairs>
    <vt:vector size="4" baseType="variant">
      <vt:variant>
        <vt:lpstr>سمة</vt:lpstr>
      </vt:variant>
      <vt:variant>
        <vt:i4>1</vt:i4>
      </vt:variant>
      <vt:variant>
        <vt:lpstr>عناوين الشرائح</vt:lpstr>
      </vt:variant>
      <vt:variant>
        <vt:i4>15</vt:i4>
      </vt:variant>
    </vt:vector>
  </HeadingPairs>
  <TitlesOfParts>
    <vt:vector size="16" baseType="lpstr">
      <vt:lpstr>تقنية</vt:lpstr>
      <vt:lpstr>واجبات المحامي التي فرضها قانون المحاماة</vt:lpstr>
      <vt:lpstr>اولا</vt:lpstr>
      <vt:lpstr>ثانيا</vt:lpstr>
      <vt:lpstr>ثالثا</vt:lpstr>
      <vt:lpstr>رابعا</vt:lpstr>
      <vt:lpstr>خامسا</vt:lpstr>
      <vt:lpstr>سادسا</vt:lpstr>
      <vt:lpstr>سابعا</vt:lpstr>
      <vt:lpstr>ثامنا</vt:lpstr>
      <vt:lpstr>تاسعا</vt:lpstr>
      <vt:lpstr>عاشراً</vt:lpstr>
      <vt:lpstr>احد عشر</vt:lpstr>
      <vt:lpstr>اثنا عشر</vt:lpstr>
      <vt:lpstr>ثلاثة عشر</vt:lpstr>
      <vt:lpstr>الشريحة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واجبات المحامي التي فرضها قانون المحاماة</dc:title>
  <dc:creator>acer</dc:creator>
  <cp:lastModifiedBy>acer</cp:lastModifiedBy>
  <cp:revision>7</cp:revision>
  <dcterms:created xsi:type="dcterms:W3CDTF">2018-10-21T14:04:29Z</dcterms:created>
  <dcterms:modified xsi:type="dcterms:W3CDTF">2018-10-22T18:09:18Z</dcterms:modified>
</cp:coreProperties>
</file>