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33CC"/>
    <a:srgbClr val="6699FF"/>
    <a:srgbClr val="8C9513"/>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9E8799D4-7949-4C04-B19F-CD19EACFD6CF}" type="datetimeFigureOut">
              <a:rPr lang="ar-IQ" smtClean="0"/>
              <a:pPr/>
              <a:t>12/02/1440</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4FAF2EF1-59DC-43DF-B879-7FD5176388C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FAF2EF1-59DC-43DF-B879-7FD5176388C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FAF2EF1-59DC-43DF-B879-7FD5176388C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FAF2EF1-59DC-43DF-B879-7FD5176388C2}" type="slidenum">
              <a:rPr lang="ar-IQ" smtClean="0"/>
              <a:pPr/>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4FAF2EF1-59DC-43DF-B879-7FD5176388C2}" type="slidenum">
              <a:rPr lang="ar-IQ" smtClean="0"/>
              <a:pPr/>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4FAF2EF1-59DC-43DF-B879-7FD5176388C2}" type="slidenum">
              <a:rPr lang="ar-IQ" smtClean="0"/>
              <a:pPr/>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4FAF2EF1-59DC-43DF-B879-7FD5176388C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4FAF2EF1-59DC-43DF-B879-7FD5176388C2}" type="slidenum">
              <a:rPr lang="ar-IQ" smtClean="0"/>
              <a:pPr/>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9E8799D4-7949-4C04-B19F-CD19EACFD6CF}"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4FAF2EF1-59DC-43DF-B879-7FD5176388C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9E8799D4-7949-4C04-B19F-CD19EACFD6CF}"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4FAF2EF1-59DC-43DF-B879-7FD5176388C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9E8799D4-7949-4C04-B19F-CD19EACFD6CF}" type="datetimeFigureOut">
              <a:rPr lang="ar-IQ" smtClean="0"/>
              <a:pPr/>
              <a:t>12/02/1440</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4FAF2EF1-59DC-43DF-B879-7FD5176388C2}" type="slidenum">
              <a:rPr lang="ar-IQ" smtClean="0"/>
              <a:pPr/>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E8799D4-7949-4C04-B19F-CD19EACFD6CF}" type="datetimeFigureOut">
              <a:rPr lang="ar-IQ" smtClean="0"/>
              <a:pPr/>
              <a:t>12/02/1440</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AF2EF1-59DC-43DF-B879-7FD5176388C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B3%D9%8A%D8%A7%D8%AF%D8%A9_%D8%A7%D9%84%D9%82%D8%A7%D9%86%D9%88%D9%86" TargetMode="External"/><Relationship Id="rId2" Type="http://schemas.openxmlformats.org/officeDocument/2006/relationships/hyperlink" Target="https://ar.wikipedia.org/wiki/%D8%A7%D9%84%D8%B3%D9%84%D8%B7%D8%A9_%D8%A7%D9%84%D9%82%D8%B6%D8%A7%D8%A6%D9%8A%D8%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1052736"/>
            <a:ext cx="7772400" cy="1829761"/>
          </a:xfrm>
          <a:solidFill>
            <a:srgbClr val="FFFF00"/>
          </a:solidFill>
        </p:spPr>
        <p:txBody>
          <a:bodyPr/>
          <a:lstStyle/>
          <a:p>
            <a:pPr algn="ctr"/>
            <a:r>
              <a:rPr lang="en-US" dirty="0" smtClean="0"/>
              <a:t> </a:t>
            </a:r>
            <a:r>
              <a:rPr lang="ar-IQ" dirty="0" smtClean="0"/>
              <a:t>المحاضرة العاشرة</a:t>
            </a:r>
            <a:br>
              <a:rPr lang="ar-IQ" dirty="0" smtClean="0"/>
            </a:br>
            <a:r>
              <a:rPr lang="ar-IQ" dirty="0" smtClean="0"/>
              <a:t>م.م انفال عصام</a:t>
            </a:r>
            <a:endParaRPr lang="ar-IQ" dirty="0"/>
          </a:p>
        </p:txBody>
      </p:sp>
      <p:sp>
        <p:nvSpPr>
          <p:cNvPr id="3" name="عنوان فرعي 2"/>
          <p:cNvSpPr>
            <a:spLocks noGrp="1"/>
          </p:cNvSpPr>
          <p:nvPr>
            <p:ph type="subTitle" idx="1"/>
          </p:nvPr>
        </p:nvSpPr>
        <p:spPr/>
        <p:txBody>
          <a:bodyPr>
            <a:noAutofit/>
          </a:bodyPr>
          <a:lstStyle/>
          <a:p>
            <a:pPr algn="ctr"/>
            <a:r>
              <a:rPr lang="ar-IQ" sz="5400" dirty="0" smtClean="0"/>
              <a:t>مفاهيم ومصطلحات في قانون المحاماة</a:t>
            </a:r>
            <a:endParaRPr lang="ar-IQ"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ctr">
              <a:buNone/>
            </a:pPr>
            <a:r>
              <a:rPr lang="ar-IQ" sz="3200" dirty="0" smtClean="0"/>
              <a:t>هي اجور المحاماة التي تحكم </a:t>
            </a:r>
            <a:r>
              <a:rPr lang="ar-IQ" sz="3200" dirty="0" err="1" smtClean="0"/>
              <a:t>بها</a:t>
            </a:r>
            <a:r>
              <a:rPr lang="ar-IQ" sz="3200" dirty="0" smtClean="0"/>
              <a:t> </a:t>
            </a:r>
            <a:r>
              <a:rPr lang="ar-IQ" sz="3200" dirty="0" err="1" smtClean="0"/>
              <a:t>المحكام</a:t>
            </a:r>
            <a:r>
              <a:rPr lang="ar-IQ" sz="3200" dirty="0" smtClean="0"/>
              <a:t> </a:t>
            </a:r>
            <a:r>
              <a:rPr lang="ar-IQ" sz="3200" dirty="0" err="1" smtClean="0"/>
              <a:t>للمحامين </a:t>
            </a:r>
            <a:r>
              <a:rPr lang="ar-IQ" sz="3200" dirty="0" smtClean="0"/>
              <a:t>, حيث تحكم المحكمة على من خسر الدعوى كلا او جزءاً بأتعاب المحاماة عمّا خسره لوكيل خصمه من المحامين حتى وان لم تتضمن عريضة الدعوى مطالبة بهذه </a:t>
            </a:r>
            <a:r>
              <a:rPr lang="ar-IQ" sz="3200" dirty="0" err="1" smtClean="0"/>
              <a:t>الاتعاب </a:t>
            </a:r>
            <a:r>
              <a:rPr lang="ar-IQ" sz="3200" dirty="0" smtClean="0"/>
              <a:t>, وتقضي المحكمة </a:t>
            </a:r>
            <a:r>
              <a:rPr lang="ar-IQ" sz="3200" dirty="0" err="1" smtClean="0"/>
              <a:t>باجور</a:t>
            </a:r>
            <a:r>
              <a:rPr lang="ar-IQ" sz="3200" dirty="0" smtClean="0"/>
              <a:t> المحاماة تبعا لقيمة موضوع الدعوى او بمبلغ محدد بسقفين اعلى وادنى بالنسبة للدعاوي غير محددة </a:t>
            </a:r>
            <a:r>
              <a:rPr lang="ar-IQ" sz="3200" dirty="0" err="1" smtClean="0"/>
              <a:t>القيمة.</a:t>
            </a:r>
            <a:r>
              <a:rPr lang="ar-IQ" sz="3200" dirty="0" smtClean="0"/>
              <a:t> </a:t>
            </a:r>
            <a:endParaRPr lang="en-US" sz="3200" dirty="0" smtClean="0"/>
          </a:p>
          <a:p>
            <a:pPr algn="ctr"/>
            <a:endParaRPr lang="ar-IQ" sz="3200" dirty="0"/>
          </a:p>
        </p:txBody>
      </p:sp>
      <p:sp>
        <p:nvSpPr>
          <p:cNvPr id="3" name="عنوان 2"/>
          <p:cNvSpPr>
            <a:spLocks noGrp="1"/>
          </p:cNvSpPr>
          <p:nvPr>
            <p:ph type="title"/>
          </p:nvPr>
        </p:nvSpPr>
        <p:spPr>
          <a:solidFill>
            <a:srgbClr val="FF33CC"/>
          </a:solidFill>
        </p:spPr>
        <p:txBody>
          <a:bodyPr/>
          <a:lstStyle/>
          <a:p>
            <a:pPr algn="ctr"/>
            <a:r>
              <a:rPr lang="ar-IQ" dirty="0" smtClean="0"/>
              <a:t>9.الاتعاب القضائية</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IQ" dirty="0" err="1" smtClean="0"/>
              <a:t>هومبدأ</a:t>
            </a:r>
            <a:r>
              <a:rPr lang="ar-IQ" dirty="0" smtClean="0"/>
              <a:t> اعتمده المشرع العراقي يعفى بمقتضاه من دفع رسوم التقاضي وكلف إجراءات </a:t>
            </a:r>
            <a:r>
              <a:rPr lang="ar-IQ" dirty="0" err="1" smtClean="0"/>
              <a:t>الدعاوى </a:t>
            </a:r>
            <a:r>
              <a:rPr lang="ar-IQ" dirty="0" smtClean="0"/>
              <a:t>, متى </a:t>
            </a:r>
            <a:r>
              <a:rPr lang="ar-IQ" dirty="0" err="1" smtClean="0"/>
              <a:t>ماتوافرت</a:t>
            </a:r>
            <a:r>
              <a:rPr lang="ar-IQ" dirty="0" smtClean="0"/>
              <a:t> الشروط المقررة قانونا فيه </a:t>
            </a:r>
            <a:r>
              <a:rPr lang="ar-IQ" dirty="0" err="1" smtClean="0"/>
              <a:t>وهي :-</a:t>
            </a:r>
            <a:endParaRPr lang="en-US" dirty="0" smtClean="0"/>
          </a:p>
          <a:p>
            <a:r>
              <a:rPr lang="ar-SA" dirty="0" smtClean="0"/>
              <a:t>-اذا كان احد طرفي الدعوى معسرا عاجزا عن دفع اتعاب المحاماة.</a:t>
            </a:r>
            <a:endParaRPr lang="en-US" dirty="0" smtClean="0"/>
          </a:p>
          <a:p>
            <a:r>
              <a:rPr lang="ar-SA" dirty="0" smtClean="0"/>
              <a:t>-اذا لم يجد شخص من يدافع عنه من المحامين.</a:t>
            </a:r>
            <a:endParaRPr lang="en-US" dirty="0" smtClean="0"/>
          </a:p>
          <a:p>
            <a:r>
              <a:rPr lang="ar-SA" dirty="0" smtClean="0"/>
              <a:t>-اذا طلبت احدى المحاكم تعين محام عن متهم او حدث لم يختر محاميا للدفاع عنه.</a:t>
            </a:r>
            <a:endParaRPr lang="ar-IQ" dirty="0"/>
          </a:p>
        </p:txBody>
      </p:sp>
      <p:sp>
        <p:nvSpPr>
          <p:cNvPr id="3" name="عنوان 2"/>
          <p:cNvSpPr>
            <a:spLocks noGrp="1"/>
          </p:cNvSpPr>
          <p:nvPr>
            <p:ph type="title"/>
          </p:nvPr>
        </p:nvSpPr>
        <p:spPr>
          <a:solidFill>
            <a:schemeClr val="accent2">
              <a:lumMod val="60000"/>
              <a:lumOff val="40000"/>
            </a:schemeClr>
          </a:solidFill>
        </p:spPr>
        <p:txBody>
          <a:bodyPr/>
          <a:lstStyle/>
          <a:p>
            <a:pPr algn="ctr"/>
            <a:r>
              <a:rPr lang="ar-IQ" dirty="0" smtClean="0"/>
              <a:t>10.المعونة القضائية</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r>
              <a:rPr lang="ar-SA" sz="3600" dirty="0" smtClean="0"/>
              <a:t>هو مرور الزمان المانع من مطالبة المحامي </a:t>
            </a:r>
            <a:r>
              <a:rPr lang="ar-SA" sz="3600" dirty="0" err="1" smtClean="0"/>
              <a:t>باتعابه</a:t>
            </a:r>
            <a:r>
              <a:rPr lang="ar-SA" sz="3600" dirty="0" smtClean="0"/>
              <a:t> , حيث يسقط حق المحامي في المطالبة </a:t>
            </a:r>
            <a:r>
              <a:rPr lang="ar-SA" sz="3600" dirty="0" err="1" smtClean="0"/>
              <a:t>باتعاب</a:t>
            </a:r>
            <a:r>
              <a:rPr lang="ar-SA" sz="3600" dirty="0" smtClean="0"/>
              <a:t> المحاماة في حالة عدم وجود اتفاق كتابي </a:t>
            </a:r>
            <a:r>
              <a:rPr lang="ar-SA" sz="3600" dirty="0" err="1" smtClean="0"/>
              <a:t>بها</a:t>
            </a:r>
            <a:r>
              <a:rPr lang="ar-SA" sz="3600" dirty="0" smtClean="0"/>
              <a:t> بعد ثلاث سنوات من تاريخ انتهاء العمل الموكل </a:t>
            </a:r>
            <a:r>
              <a:rPr lang="ar-SA" sz="3600" dirty="0" err="1" smtClean="0"/>
              <a:t>اليه </a:t>
            </a:r>
            <a:r>
              <a:rPr lang="ar-SA" sz="3600" dirty="0" smtClean="0"/>
              <a:t>, اما اتعاب المحاماة المتفق عليها كتابيا </a:t>
            </a:r>
            <a:r>
              <a:rPr lang="ar-SA" sz="3600" dirty="0" err="1" smtClean="0"/>
              <a:t>فلايسقط</a:t>
            </a:r>
            <a:r>
              <a:rPr lang="ar-SA" sz="3600" dirty="0" smtClean="0"/>
              <a:t> حق المطالبة </a:t>
            </a:r>
            <a:r>
              <a:rPr lang="ar-SA" sz="3600" dirty="0" err="1" smtClean="0"/>
              <a:t>بها</a:t>
            </a:r>
            <a:r>
              <a:rPr lang="ar-SA" sz="3600" dirty="0" smtClean="0"/>
              <a:t> </a:t>
            </a:r>
            <a:r>
              <a:rPr lang="ar-SA" sz="3600" dirty="0" err="1" smtClean="0"/>
              <a:t>الا</a:t>
            </a:r>
            <a:r>
              <a:rPr lang="ar-SA" sz="3600" dirty="0" smtClean="0"/>
              <a:t> بعد مضي خمس عشرة سنة من تاريخ </a:t>
            </a:r>
            <a:r>
              <a:rPr lang="ar-SA" sz="3600" dirty="0" err="1" smtClean="0"/>
              <a:t>استحقاقها .</a:t>
            </a:r>
            <a:endParaRPr lang="en-US" sz="3600" dirty="0" smtClean="0"/>
          </a:p>
          <a:p>
            <a:endParaRPr lang="ar-IQ" dirty="0"/>
          </a:p>
        </p:txBody>
      </p:sp>
      <p:sp>
        <p:nvSpPr>
          <p:cNvPr id="3" name="عنوان 2"/>
          <p:cNvSpPr>
            <a:spLocks noGrp="1"/>
          </p:cNvSpPr>
          <p:nvPr>
            <p:ph type="title"/>
          </p:nvPr>
        </p:nvSpPr>
        <p:spPr>
          <a:solidFill>
            <a:srgbClr val="FFFF00"/>
          </a:solidFill>
        </p:spPr>
        <p:txBody>
          <a:bodyPr/>
          <a:lstStyle/>
          <a:p>
            <a:pPr algn="ctr"/>
            <a:r>
              <a:rPr lang="ar-IQ" dirty="0" smtClean="0"/>
              <a:t>11.التقادم المسقط </a:t>
            </a:r>
            <a:r>
              <a:rPr lang="ar-IQ" dirty="0" err="1" smtClean="0"/>
              <a:t>لاتعاب</a:t>
            </a:r>
            <a:r>
              <a:rPr lang="ar-IQ" dirty="0" smtClean="0"/>
              <a:t> المحاماة</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SA" dirty="0" smtClean="0"/>
              <a:t>هو السجل الاحصائي العام لجميع المحامين الذين امتهنوا مهنة </a:t>
            </a:r>
            <a:r>
              <a:rPr lang="ar-SA" dirty="0" err="1" smtClean="0"/>
              <a:t>المحاماة </a:t>
            </a:r>
            <a:r>
              <a:rPr lang="ar-SA" dirty="0" smtClean="0"/>
              <a:t>, ويسجل اسم المحامي في الجدول بطلب يقدمه الى مجلس النقابة مرفقا </a:t>
            </a:r>
            <a:r>
              <a:rPr lang="ar-SA" dirty="0" err="1" smtClean="0"/>
              <a:t>به</a:t>
            </a:r>
            <a:r>
              <a:rPr lang="ar-SA" dirty="0" smtClean="0"/>
              <a:t> الوثائق اللازمة التي تثبت توافر شروط الانتماء للنقابة.ويضم جدول المحامين اسماء المحامين مرتبة وفقا لتاريخ قيدهم </a:t>
            </a:r>
            <a:r>
              <a:rPr lang="ar-SA" dirty="0" err="1" smtClean="0"/>
              <a:t>فيه </a:t>
            </a:r>
            <a:r>
              <a:rPr lang="ar-SA" dirty="0" smtClean="0"/>
              <a:t>, ومحلات اقامتهم وحدود صلاحياتهم وتواريخ تدرجهم وتأشير دفعهم بدلات الاشتراك </a:t>
            </a:r>
            <a:r>
              <a:rPr lang="ar-SA" dirty="0" err="1" smtClean="0"/>
              <a:t>السنوي </a:t>
            </a:r>
            <a:r>
              <a:rPr lang="ar-SA" dirty="0" smtClean="0"/>
              <a:t>, والعقوبات المفروضة ان </a:t>
            </a:r>
            <a:r>
              <a:rPr lang="ar-SA" dirty="0" err="1" smtClean="0"/>
              <a:t>وجدت </a:t>
            </a:r>
            <a:r>
              <a:rPr lang="ar-SA" dirty="0" smtClean="0"/>
              <a:t>, فضلا عن تأشير تاريخ الاحالة على التقاعد ومن رفع اسمه من الجدول او استبعد منه </a:t>
            </a:r>
            <a:r>
              <a:rPr lang="ar-SA" dirty="0" err="1" smtClean="0"/>
              <a:t>للاسباب</a:t>
            </a:r>
            <a:r>
              <a:rPr lang="ar-SA" dirty="0" smtClean="0"/>
              <a:t> القانونية المحددة في قانون المحاماة او في أي تشريع اخر.</a:t>
            </a:r>
            <a:endParaRPr lang="en-US" dirty="0" smtClean="0"/>
          </a:p>
          <a:p>
            <a:r>
              <a:rPr lang="ar-SA" dirty="0" smtClean="0"/>
              <a:t> </a:t>
            </a:r>
            <a:endParaRPr lang="en-US" dirty="0" smtClean="0"/>
          </a:p>
          <a:p>
            <a:endParaRPr lang="ar-IQ" dirty="0"/>
          </a:p>
        </p:txBody>
      </p:sp>
      <p:sp>
        <p:nvSpPr>
          <p:cNvPr id="3" name="عنوان 2"/>
          <p:cNvSpPr>
            <a:spLocks noGrp="1"/>
          </p:cNvSpPr>
          <p:nvPr>
            <p:ph type="title"/>
          </p:nvPr>
        </p:nvSpPr>
        <p:spPr>
          <a:solidFill>
            <a:srgbClr val="9900FF"/>
          </a:solidFill>
        </p:spPr>
        <p:txBody>
          <a:bodyPr/>
          <a:lstStyle/>
          <a:p>
            <a:pPr algn="ctr"/>
            <a:r>
              <a:rPr lang="ar-IQ" dirty="0" smtClean="0"/>
              <a:t>12.جدول المحامين</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1356554017_307.jpg"/>
          <p:cNvPicPr>
            <a:picLocks noChangeAspect="1"/>
          </p:cNvPicPr>
          <p:nvPr/>
        </p:nvPicPr>
        <p:blipFill>
          <a:blip r:embed="rId2" cstate="print"/>
          <a:stretch>
            <a:fillRect/>
          </a:stretch>
        </p:blipFill>
        <p:spPr>
          <a:xfrm>
            <a:off x="0" y="0"/>
            <a:ext cx="9144000" cy="6858000"/>
          </a:xfrm>
          <a:prstGeom prst="rect">
            <a:avLst/>
          </a:prstGeom>
        </p:spPr>
      </p:pic>
      <p:sp>
        <p:nvSpPr>
          <p:cNvPr id="4" name="مربع نص 3"/>
          <p:cNvSpPr txBox="1"/>
          <p:nvPr/>
        </p:nvSpPr>
        <p:spPr>
          <a:xfrm>
            <a:off x="1835696" y="2060848"/>
            <a:ext cx="5589993" cy="1015663"/>
          </a:xfrm>
          <a:prstGeom prst="rect">
            <a:avLst/>
          </a:prstGeom>
          <a:noFill/>
        </p:spPr>
        <p:txBody>
          <a:bodyPr wrap="none" rtlCol="1">
            <a:spAutoFit/>
          </a:bodyPr>
          <a:lstStyle/>
          <a:p>
            <a:pPr algn="ctr"/>
            <a:r>
              <a:rPr lang="ar-IQ" sz="6000" dirty="0" smtClean="0"/>
              <a:t>شكرا </a:t>
            </a:r>
            <a:r>
              <a:rPr lang="ar-IQ" sz="6000" smtClean="0"/>
              <a:t>جزيلا لإصغائكم</a:t>
            </a:r>
            <a:endParaRPr lang="ar-IQ"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r>
              <a:rPr lang="ar-IQ" sz="3200" dirty="0" smtClean="0"/>
              <a:t>مهنة حرة تشارك</a:t>
            </a:r>
            <a:r>
              <a:rPr lang="en-US" sz="3200" dirty="0" smtClean="0"/>
              <a:t> </a:t>
            </a:r>
            <a:r>
              <a:rPr lang="ar-IQ" sz="3200" dirty="0" smtClean="0">
                <a:hlinkClick r:id="rId2" tooltip="السلطة القضائية"/>
              </a:rPr>
              <a:t>السلطة القضائية</a:t>
            </a:r>
            <a:r>
              <a:rPr lang="en-US" sz="3200" dirty="0" smtClean="0"/>
              <a:t> </a:t>
            </a:r>
            <a:r>
              <a:rPr lang="ar-IQ" sz="3200" dirty="0" smtClean="0"/>
              <a:t>في اظهار الحقائق وتأكيد</a:t>
            </a:r>
            <a:r>
              <a:rPr lang="en-US" sz="3200" dirty="0" smtClean="0"/>
              <a:t> </a:t>
            </a:r>
            <a:r>
              <a:rPr lang="ar-IQ" sz="3200" dirty="0" smtClean="0">
                <a:hlinkClick r:id="rId3"/>
              </a:rPr>
              <a:t>سيادة القانون</a:t>
            </a:r>
            <a:r>
              <a:rPr lang="en-US" sz="3200" dirty="0" smtClean="0"/>
              <a:t> </a:t>
            </a:r>
            <a:r>
              <a:rPr lang="ar-IQ" sz="3200" dirty="0" smtClean="0"/>
              <a:t>, وتشمل ابداء المشورة القانونية او التوكل عن </a:t>
            </a:r>
            <a:r>
              <a:rPr lang="ar-IQ" sz="3200" dirty="0" err="1" smtClean="0"/>
              <a:t>الغيرللادعاء</a:t>
            </a:r>
            <a:r>
              <a:rPr lang="ar-IQ" sz="3200" dirty="0" smtClean="0"/>
              <a:t> بالحقوق والدفاع عنها امام المحاكم العامة والخاصة ودوائر التحقيق والشرطة واللجان التي خصها القانون بالتحقيق او الفصل في منازعات قضائية, فهي مهنة قائمة على الدفاع عن حقوق الغير والتوعية القانونية للمواطنين بحقوقهم و </a:t>
            </a:r>
            <a:r>
              <a:rPr lang="ar-IQ" sz="3200" dirty="0" err="1" smtClean="0"/>
              <a:t>واجباتهم .</a:t>
            </a:r>
            <a:endParaRPr lang="en-US" sz="3200" dirty="0" smtClean="0"/>
          </a:p>
          <a:p>
            <a:endParaRPr lang="ar-IQ" dirty="0"/>
          </a:p>
        </p:txBody>
      </p:sp>
      <p:sp>
        <p:nvSpPr>
          <p:cNvPr id="3" name="عنوان 2"/>
          <p:cNvSpPr>
            <a:spLocks noGrp="1"/>
          </p:cNvSpPr>
          <p:nvPr>
            <p:ph type="title"/>
          </p:nvPr>
        </p:nvSpPr>
        <p:spPr>
          <a:solidFill>
            <a:srgbClr val="FFFF00"/>
          </a:solidFill>
        </p:spPr>
        <p:txBody>
          <a:bodyPr/>
          <a:lstStyle/>
          <a:p>
            <a:pPr algn="ctr"/>
            <a:r>
              <a:rPr lang="ar-IQ" dirty="0" err="1" smtClean="0"/>
              <a:t>1.</a:t>
            </a:r>
            <a:r>
              <a:rPr lang="ar-IQ" dirty="0" smtClean="0"/>
              <a:t> مهنة المحاماة</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ctr">
              <a:buNone/>
            </a:pPr>
            <a:r>
              <a:rPr lang="ar-IQ" sz="4000" dirty="0" smtClean="0"/>
              <a:t>هي الاحوال التي يحظر فيها على المحامي الاستمرار في ممارسة المهنة او الاقدام على ممارستها في حالات معينة نصت عليها </a:t>
            </a:r>
            <a:r>
              <a:rPr lang="ar-IQ" sz="4000" dirty="0" err="1" smtClean="0"/>
              <a:t>المادة </a:t>
            </a:r>
            <a:r>
              <a:rPr lang="ar-IQ" sz="4000" dirty="0" smtClean="0"/>
              <a:t>(4) من قانون المحاماة العراقي</a:t>
            </a:r>
            <a:endParaRPr lang="ar-IQ" sz="4000" dirty="0"/>
          </a:p>
        </p:txBody>
      </p:sp>
      <p:sp>
        <p:nvSpPr>
          <p:cNvPr id="3" name="عنوان 2"/>
          <p:cNvSpPr>
            <a:spLocks noGrp="1"/>
          </p:cNvSpPr>
          <p:nvPr>
            <p:ph type="title"/>
          </p:nvPr>
        </p:nvSpPr>
        <p:spPr>
          <a:solidFill>
            <a:srgbClr val="92D050"/>
          </a:solidFill>
        </p:spPr>
        <p:txBody>
          <a:bodyPr/>
          <a:lstStyle/>
          <a:p>
            <a:pPr algn="ctr"/>
            <a:r>
              <a:rPr lang="ar-IQ" dirty="0" smtClean="0"/>
              <a:t>2.موانع ممارسة مهنة المحاماة</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r>
              <a:rPr lang="ar-IQ" sz="4400" dirty="0" smtClean="0"/>
              <a:t>هو الممارسة العملية لمهنة المحاماة سواء بمعيّة محام اقدم منه لفترة زمنية </a:t>
            </a:r>
            <a:r>
              <a:rPr lang="ar-IQ" sz="4400" dirty="0" err="1" smtClean="0"/>
              <a:t>معينة </a:t>
            </a:r>
            <a:r>
              <a:rPr lang="ar-IQ" sz="4400" dirty="0" smtClean="0"/>
              <a:t>, او من خلال التدرج في الصلاحيات, وتتم بطريقتين نص عليها قانون المحاماة العراقي في </a:t>
            </a:r>
            <a:r>
              <a:rPr lang="ar-IQ" sz="4400" dirty="0" err="1" smtClean="0"/>
              <a:t>المواد </a:t>
            </a:r>
            <a:r>
              <a:rPr lang="ar-IQ" sz="4400" dirty="0" smtClean="0"/>
              <a:t>(18-21)منه.</a:t>
            </a:r>
            <a:endParaRPr lang="en-US" sz="4400" dirty="0" smtClean="0"/>
          </a:p>
          <a:p>
            <a:endParaRPr lang="ar-IQ" dirty="0"/>
          </a:p>
        </p:txBody>
      </p:sp>
      <p:sp>
        <p:nvSpPr>
          <p:cNvPr id="3" name="عنوان 2"/>
          <p:cNvSpPr>
            <a:spLocks noGrp="1"/>
          </p:cNvSpPr>
          <p:nvPr>
            <p:ph type="title"/>
          </p:nvPr>
        </p:nvSpPr>
        <p:spPr>
          <a:solidFill>
            <a:srgbClr val="FF0000"/>
          </a:solidFill>
        </p:spPr>
        <p:txBody>
          <a:bodyPr/>
          <a:lstStyle/>
          <a:p>
            <a:pPr algn="ctr"/>
            <a:r>
              <a:rPr lang="ar-IQ" dirty="0" err="1" smtClean="0"/>
              <a:t>3.</a:t>
            </a:r>
            <a:r>
              <a:rPr lang="ar-IQ" dirty="0" smtClean="0"/>
              <a:t> موانع ممارسة مهنة المحاماة</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ctr">
              <a:buNone/>
            </a:pPr>
            <a:r>
              <a:rPr lang="ar-IQ" sz="4000" dirty="0" smtClean="0"/>
              <a:t>يقصد </a:t>
            </a:r>
            <a:r>
              <a:rPr lang="ar-IQ" sz="4000" dirty="0" err="1" smtClean="0"/>
              <a:t>به</a:t>
            </a:r>
            <a:r>
              <a:rPr lang="ar-IQ" sz="4000" dirty="0" smtClean="0"/>
              <a:t> المحامي المسجل </a:t>
            </a:r>
            <a:r>
              <a:rPr lang="ar-IQ" sz="4000" dirty="0" err="1" smtClean="0"/>
              <a:t>لاول</a:t>
            </a:r>
            <a:r>
              <a:rPr lang="ar-IQ" sz="4000" dirty="0" smtClean="0"/>
              <a:t> مرة في سجل المحامين والذي يقوم بممارسة مهنة المحاماة عمليا تحت </a:t>
            </a:r>
            <a:r>
              <a:rPr lang="ar-IQ" sz="4000" dirty="0" err="1" smtClean="0"/>
              <a:t>التمرين </a:t>
            </a:r>
            <a:r>
              <a:rPr lang="ar-IQ" sz="4000" dirty="0" smtClean="0"/>
              <a:t>(او التدريب</a:t>
            </a:r>
            <a:r>
              <a:rPr lang="ar-IQ" sz="4000" dirty="0" err="1" smtClean="0"/>
              <a:t>) </a:t>
            </a:r>
            <a:r>
              <a:rPr lang="ar-IQ" sz="4000" dirty="0" smtClean="0"/>
              <a:t>, ويكون ذلك بطريقتين نص عليها قانون المحاماة العراقي في </a:t>
            </a:r>
            <a:r>
              <a:rPr lang="ar-IQ" sz="4000" dirty="0" err="1" smtClean="0"/>
              <a:t>المواد </a:t>
            </a:r>
            <a:r>
              <a:rPr lang="ar-IQ" sz="4000" dirty="0" smtClean="0"/>
              <a:t>(18-21</a:t>
            </a:r>
            <a:r>
              <a:rPr lang="ar-IQ" sz="4000" dirty="0" err="1" smtClean="0"/>
              <a:t>).</a:t>
            </a:r>
            <a:endParaRPr lang="en-US" sz="4000" dirty="0" smtClean="0"/>
          </a:p>
          <a:p>
            <a:pPr algn="ctr"/>
            <a:endParaRPr lang="ar-IQ" sz="4000" dirty="0"/>
          </a:p>
        </p:txBody>
      </p:sp>
      <p:sp>
        <p:nvSpPr>
          <p:cNvPr id="3" name="عنوان 2"/>
          <p:cNvSpPr>
            <a:spLocks noGrp="1"/>
          </p:cNvSpPr>
          <p:nvPr>
            <p:ph type="title"/>
          </p:nvPr>
        </p:nvSpPr>
        <p:spPr>
          <a:solidFill>
            <a:schemeClr val="accent3">
              <a:lumMod val="60000"/>
              <a:lumOff val="40000"/>
            </a:schemeClr>
          </a:solidFill>
        </p:spPr>
        <p:txBody>
          <a:bodyPr/>
          <a:lstStyle/>
          <a:p>
            <a:pPr algn="ctr"/>
            <a:r>
              <a:rPr lang="ar-IQ" dirty="0" err="1" smtClean="0"/>
              <a:t>4.</a:t>
            </a:r>
            <a:r>
              <a:rPr lang="ar-IQ" dirty="0" smtClean="0"/>
              <a:t> المحامي المتمرّن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IQ" sz="4400" dirty="0" smtClean="0"/>
              <a:t>رأي قانوني يعطيه رجل القانون بخصوص مسألة معينة قد تكون موضوع </a:t>
            </a:r>
            <a:r>
              <a:rPr lang="ar-IQ" sz="4400" dirty="0" err="1" smtClean="0"/>
              <a:t>نزاع </a:t>
            </a:r>
            <a:r>
              <a:rPr lang="ar-IQ" sz="4400" dirty="0" smtClean="0"/>
              <a:t>, او بغية الوقوف على وضع قانوني معين.</a:t>
            </a:r>
            <a:endParaRPr lang="en-US" sz="4400" dirty="0" smtClean="0"/>
          </a:p>
          <a:p>
            <a:endParaRPr lang="ar-IQ" dirty="0"/>
          </a:p>
        </p:txBody>
      </p:sp>
      <p:sp>
        <p:nvSpPr>
          <p:cNvPr id="3" name="عنوان 2"/>
          <p:cNvSpPr>
            <a:spLocks noGrp="1"/>
          </p:cNvSpPr>
          <p:nvPr>
            <p:ph type="title"/>
          </p:nvPr>
        </p:nvSpPr>
        <p:spPr>
          <a:solidFill>
            <a:srgbClr val="00FFFF"/>
          </a:solidFill>
        </p:spPr>
        <p:txBody>
          <a:bodyPr/>
          <a:lstStyle/>
          <a:p>
            <a:pPr algn="ctr"/>
            <a:r>
              <a:rPr lang="ar-IQ" dirty="0" err="1" smtClean="0"/>
              <a:t>5.</a:t>
            </a:r>
            <a:r>
              <a:rPr lang="ar-IQ" dirty="0" smtClean="0"/>
              <a:t> الاستشارة القانونية</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IQ" sz="4400" dirty="0" smtClean="0"/>
              <a:t>هو رجل القانون الذي يقدم </a:t>
            </a:r>
            <a:r>
              <a:rPr lang="ar-IQ" sz="4400" dirty="0" err="1" smtClean="0"/>
              <a:t>الراي</a:t>
            </a:r>
            <a:r>
              <a:rPr lang="ar-IQ" sz="4400" dirty="0" smtClean="0"/>
              <a:t> القانوني المتضمن اجابة على مسالة قانونية مطروحة بشأن ترتيب وضع قانوني معين او في سبيل وضع حل لنزاع قانوني معين.</a:t>
            </a:r>
            <a:endParaRPr lang="en-US" sz="4400" dirty="0" smtClean="0"/>
          </a:p>
          <a:p>
            <a:endParaRPr lang="ar-IQ" dirty="0"/>
          </a:p>
        </p:txBody>
      </p:sp>
      <p:sp>
        <p:nvSpPr>
          <p:cNvPr id="3" name="عنوان 2"/>
          <p:cNvSpPr>
            <a:spLocks noGrp="1"/>
          </p:cNvSpPr>
          <p:nvPr>
            <p:ph type="title"/>
          </p:nvPr>
        </p:nvSpPr>
        <p:spPr>
          <a:solidFill>
            <a:srgbClr val="FFC000"/>
          </a:solidFill>
        </p:spPr>
        <p:txBody>
          <a:bodyPr/>
          <a:lstStyle/>
          <a:p>
            <a:pPr algn="ctr"/>
            <a:r>
              <a:rPr lang="ar-IQ" dirty="0" smtClean="0"/>
              <a:t>6.المشاور القانوني</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r>
              <a:rPr lang="ar-IQ" sz="4400" dirty="0" smtClean="0"/>
              <a:t>هي مبالغ مالية تمثل المقابل للجهود التي يبذلها المحامي </a:t>
            </a:r>
            <a:r>
              <a:rPr lang="ar-IQ" sz="4400" dirty="0" err="1" smtClean="0"/>
              <a:t>وقيامه</a:t>
            </a:r>
            <a:r>
              <a:rPr lang="ar-IQ" sz="4400" dirty="0" smtClean="0"/>
              <a:t> </a:t>
            </a:r>
            <a:r>
              <a:rPr lang="ar-IQ" sz="4400" dirty="0" err="1" smtClean="0"/>
              <a:t>بالاعمال</a:t>
            </a:r>
            <a:r>
              <a:rPr lang="ar-IQ" sz="4400" dirty="0" smtClean="0"/>
              <a:t> التي كلفه الموكل </a:t>
            </a:r>
            <a:r>
              <a:rPr lang="ar-IQ" sz="4400" dirty="0" err="1" smtClean="0"/>
              <a:t>بها</a:t>
            </a:r>
            <a:r>
              <a:rPr lang="ar-IQ" sz="4400" dirty="0" smtClean="0"/>
              <a:t> , وهي على نوعين اتعاب اتفاقية </a:t>
            </a:r>
            <a:r>
              <a:rPr lang="ar-IQ" sz="4400" dirty="0" err="1" smtClean="0"/>
              <a:t>واتعاب</a:t>
            </a:r>
            <a:r>
              <a:rPr lang="ar-IQ" sz="4400" dirty="0" smtClean="0"/>
              <a:t> </a:t>
            </a:r>
            <a:r>
              <a:rPr lang="ar-IQ" sz="4400" dirty="0" err="1" smtClean="0"/>
              <a:t>قضائية .</a:t>
            </a:r>
            <a:endParaRPr lang="en-US" sz="4400" dirty="0" smtClean="0"/>
          </a:p>
          <a:p>
            <a:endParaRPr lang="ar-IQ" dirty="0"/>
          </a:p>
        </p:txBody>
      </p:sp>
      <p:sp>
        <p:nvSpPr>
          <p:cNvPr id="3" name="عنوان 2"/>
          <p:cNvSpPr>
            <a:spLocks noGrp="1"/>
          </p:cNvSpPr>
          <p:nvPr>
            <p:ph type="title"/>
          </p:nvPr>
        </p:nvSpPr>
        <p:spPr>
          <a:solidFill>
            <a:srgbClr val="8C9513"/>
          </a:solidFill>
        </p:spPr>
        <p:txBody>
          <a:bodyPr/>
          <a:lstStyle/>
          <a:p>
            <a:pPr algn="ctr"/>
            <a:r>
              <a:rPr lang="ar-IQ" dirty="0" smtClean="0"/>
              <a:t>7.اتعاب المحاماة</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ctr">
              <a:buNone/>
            </a:pPr>
            <a:r>
              <a:rPr lang="ar-IQ" sz="3200" dirty="0" smtClean="0"/>
              <a:t>هي اجور المحاماة التي يستحقها المحامي وفقا للعقد الذي ابرمه مع </a:t>
            </a:r>
            <a:r>
              <a:rPr lang="ar-IQ" sz="3200" dirty="0" err="1" smtClean="0"/>
              <a:t>موكله </a:t>
            </a:r>
            <a:r>
              <a:rPr lang="ar-IQ" sz="3200" dirty="0" smtClean="0"/>
              <a:t>, وعقد الاتفاق قد يكون شفويا او </a:t>
            </a:r>
            <a:r>
              <a:rPr lang="ar-IQ" sz="3200" dirty="0" err="1" smtClean="0"/>
              <a:t>تحريريا </a:t>
            </a:r>
            <a:r>
              <a:rPr lang="ar-IQ" sz="3200" dirty="0" smtClean="0"/>
              <a:t>, ولكن يفضل على المحامي كتابة عقد الاتفاق لكونه يوفر ضمانة لحقوق الطرفين ويمنع نشوب نزاع لاحق حول مقدار الاجور وكيفية تأديتها, وحدد قانون المحاماة العراقي النسب المقررة </a:t>
            </a:r>
            <a:r>
              <a:rPr lang="ar-IQ" sz="3200" dirty="0" err="1" smtClean="0"/>
              <a:t>للاتعاب</a:t>
            </a:r>
            <a:r>
              <a:rPr lang="ar-IQ" sz="3200" dirty="0" smtClean="0"/>
              <a:t> الاتفاقية تبعا لقيمة موضوع الدعوى </a:t>
            </a:r>
            <a:r>
              <a:rPr lang="ar-IQ" sz="3200" dirty="0" err="1" smtClean="0"/>
              <a:t>واحوالها</a:t>
            </a:r>
            <a:r>
              <a:rPr lang="ar-IQ" sz="3200" dirty="0" smtClean="0"/>
              <a:t> </a:t>
            </a:r>
            <a:r>
              <a:rPr lang="ar-IQ" sz="3200" dirty="0" err="1" smtClean="0"/>
              <a:t>المختلفة .</a:t>
            </a:r>
            <a:endParaRPr lang="en-US" sz="3200" dirty="0" smtClean="0"/>
          </a:p>
          <a:p>
            <a:endParaRPr lang="ar-IQ" dirty="0"/>
          </a:p>
        </p:txBody>
      </p:sp>
      <p:sp>
        <p:nvSpPr>
          <p:cNvPr id="3" name="عنوان 2"/>
          <p:cNvSpPr>
            <a:spLocks noGrp="1"/>
          </p:cNvSpPr>
          <p:nvPr>
            <p:ph type="title"/>
          </p:nvPr>
        </p:nvSpPr>
        <p:spPr>
          <a:solidFill>
            <a:srgbClr val="6699FF"/>
          </a:solidFill>
        </p:spPr>
        <p:txBody>
          <a:bodyPr/>
          <a:lstStyle/>
          <a:p>
            <a:pPr algn="ctr"/>
            <a:r>
              <a:rPr lang="ar-IQ" dirty="0" smtClean="0"/>
              <a:t>8.الاتعاب الاتفاقية</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537</Words>
  <Application>Microsoft Office PowerPoint</Application>
  <PresentationFormat>عرض على الشاشة (3:4)‏</PresentationFormat>
  <Paragraphs>31</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ملتقى</vt:lpstr>
      <vt:lpstr> المحاضرة العاشرة م.م انفال عصام</vt:lpstr>
      <vt:lpstr>1. مهنة المحاماة</vt:lpstr>
      <vt:lpstr>2.موانع ممارسة مهنة المحاماة</vt:lpstr>
      <vt:lpstr>3. موانع ممارسة مهنة المحاماة</vt:lpstr>
      <vt:lpstr>4. المحامي المتمرّن </vt:lpstr>
      <vt:lpstr>5. الاستشارة القانونية</vt:lpstr>
      <vt:lpstr>6.المشاور القانوني</vt:lpstr>
      <vt:lpstr>7.اتعاب المحاماة</vt:lpstr>
      <vt:lpstr>8.الاتعاب الاتفاقية</vt:lpstr>
      <vt:lpstr>9.الاتعاب القضائية</vt:lpstr>
      <vt:lpstr>10.المعونة القضائية</vt:lpstr>
      <vt:lpstr>11.التقادم المسقط لاتعاب المحاماة</vt:lpstr>
      <vt:lpstr>12.جدول المحامين</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dc:title>
  <dc:creator>acer</dc:creator>
  <cp:lastModifiedBy>acer</cp:lastModifiedBy>
  <cp:revision>5</cp:revision>
  <dcterms:created xsi:type="dcterms:W3CDTF">2018-10-22T16:52:56Z</dcterms:created>
  <dcterms:modified xsi:type="dcterms:W3CDTF">2018-10-22T18:22:43Z</dcterms:modified>
</cp:coreProperties>
</file>