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FF"/>
    <a:srgbClr val="EFF1A1"/>
    <a:srgbClr val="69730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158E7E0-5775-4A71-AA72-135BC9E1CF4A}" type="datetimeFigureOut">
              <a:rPr lang="ar-IQ" smtClean="0"/>
              <a:pPr/>
              <a:t>12/02/1440</a:t>
            </a:fld>
            <a:endParaRPr lang="ar-IQ"/>
          </a:p>
        </p:txBody>
      </p:sp>
      <p:sp>
        <p:nvSpPr>
          <p:cNvPr id="20" name="عنصر نائب للتذييل 19"/>
          <p:cNvSpPr>
            <a:spLocks noGrp="1"/>
          </p:cNvSpPr>
          <p:nvPr>
            <p:ph type="ftr" sz="quarter" idx="11"/>
          </p:nvPr>
        </p:nvSpPr>
        <p:spPr/>
        <p:txBody>
          <a:bodyPr/>
          <a:lstStyle>
            <a:extLst/>
          </a:lstStyle>
          <a:p>
            <a:endParaRPr lang="ar-IQ"/>
          </a:p>
        </p:txBody>
      </p:sp>
      <p:sp>
        <p:nvSpPr>
          <p:cNvPr id="10" name="عنصر نائب لرقم الشريحة 9"/>
          <p:cNvSpPr>
            <a:spLocks noGrp="1"/>
          </p:cNvSpPr>
          <p:nvPr>
            <p:ph type="sldNum" sz="quarter" idx="12"/>
          </p:nvPr>
        </p:nvSpPr>
        <p:spPr/>
        <p:txBody>
          <a:bodyPr/>
          <a:lstStyle>
            <a:extLst/>
          </a:lstStyle>
          <a:p>
            <a:fld id="{38B1E9DF-8B67-4B63-8BFA-46314D7DEFAE}" type="slidenum">
              <a:rPr lang="ar-IQ" smtClean="0"/>
              <a:pPr/>
              <a:t>‹#›</a:t>
            </a:fld>
            <a:endParaRPr lang="ar-IQ"/>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158E7E0-5775-4A71-AA72-135BC9E1CF4A}" type="datetimeFigureOut">
              <a:rPr lang="ar-IQ" smtClean="0"/>
              <a:pPr/>
              <a:t>12/02/1440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38B1E9DF-8B67-4B63-8BFA-46314D7DEFAE}"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158E7E0-5775-4A71-AA72-135BC9E1CF4A}" type="datetimeFigureOut">
              <a:rPr lang="ar-IQ" smtClean="0"/>
              <a:pPr/>
              <a:t>12/02/1440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38B1E9DF-8B67-4B63-8BFA-46314D7DEFAE}"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158E7E0-5775-4A71-AA72-135BC9E1CF4A}" type="datetimeFigureOut">
              <a:rPr lang="ar-IQ" smtClean="0"/>
              <a:pPr/>
              <a:t>12/02/1440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38B1E9DF-8B67-4B63-8BFA-46314D7DEFAE}"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158E7E0-5775-4A71-AA72-135BC9E1CF4A}" type="datetimeFigureOut">
              <a:rPr lang="ar-IQ" smtClean="0"/>
              <a:pPr/>
              <a:t>12/02/1440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38B1E9DF-8B67-4B63-8BFA-46314D7DEFAE}" type="slidenum">
              <a:rPr lang="ar-IQ" smtClean="0"/>
              <a:pPr/>
              <a:t>‹#›</a:t>
            </a:fld>
            <a:endParaRPr lang="ar-IQ"/>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158E7E0-5775-4A71-AA72-135BC9E1CF4A}" type="datetimeFigureOut">
              <a:rPr lang="ar-IQ" smtClean="0"/>
              <a:pPr/>
              <a:t>12/02/1440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38B1E9DF-8B67-4B63-8BFA-46314D7DEFAE}"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158E7E0-5775-4A71-AA72-135BC9E1CF4A}" type="datetimeFigureOut">
              <a:rPr lang="ar-IQ" smtClean="0"/>
              <a:pPr/>
              <a:t>12/02/1440</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38B1E9DF-8B67-4B63-8BFA-46314D7DEFAE}"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158E7E0-5775-4A71-AA72-135BC9E1CF4A}" type="datetimeFigureOut">
              <a:rPr lang="ar-IQ" smtClean="0"/>
              <a:pPr/>
              <a:t>12/02/1440</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38B1E9DF-8B67-4B63-8BFA-46314D7DEFAE}"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1158E7E0-5775-4A71-AA72-135BC9E1CF4A}" type="datetimeFigureOut">
              <a:rPr lang="ar-IQ" smtClean="0"/>
              <a:pPr/>
              <a:t>12/02/1440</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38B1E9DF-8B67-4B63-8BFA-46314D7DEFAE}" type="slidenum">
              <a:rPr lang="ar-IQ" smtClean="0"/>
              <a:pPr/>
              <a:t>‹#›</a:t>
            </a:fld>
            <a:endParaRPr lang="ar-IQ"/>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158E7E0-5775-4A71-AA72-135BC9E1CF4A}" type="datetimeFigureOut">
              <a:rPr lang="ar-IQ" smtClean="0"/>
              <a:pPr/>
              <a:t>12/02/1440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38B1E9DF-8B67-4B63-8BFA-46314D7DEFAE}"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158E7E0-5775-4A71-AA72-135BC9E1CF4A}" type="datetimeFigureOut">
              <a:rPr lang="ar-IQ" smtClean="0"/>
              <a:pPr/>
              <a:t>12/02/1440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38B1E9DF-8B67-4B63-8BFA-46314D7DEFAE}" type="slidenum">
              <a:rPr lang="ar-IQ" smtClean="0"/>
              <a:pPr/>
              <a:t>‹#›</a:t>
            </a:fld>
            <a:endParaRPr lang="ar-IQ"/>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158E7E0-5775-4A71-AA72-135BC9E1CF4A}" type="datetimeFigureOut">
              <a:rPr lang="ar-IQ" smtClean="0"/>
              <a:pPr/>
              <a:t>12/02/1440</a:t>
            </a:fld>
            <a:endParaRPr lang="ar-IQ"/>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8B1E9DF-8B67-4B63-8BFA-46314D7DEFAE}" type="slidenum">
              <a:rPr lang="ar-IQ" smtClean="0"/>
              <a:pPr/>
              <a:t>‹#›</a:t>
            </a:fld>
            <a:endParaRPr lang="ar-IQ"/>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solidFill>
            <a:schemeClr val="accent1">
              <a:lumMod val="40000"/>
              <a:lumOff val="60000"/>
            </a:schemeClr>
          </a:solidFill>
        </p:spPr>
        <p:txBody>
          <a:bodyPr/>
          <a:lstStyle/>
          <a:p>
            <a:pPr algn="ctr"/>
            <a:r>
              <a:rPr lang="ar-IQ" dirty="0" smtClean="0"/>
              <a:t>المحاضرة </a:t>
            </a:r>
            <a:r>
              <a:rPr lang="ar-IQ" dirty="0" smtClean="0"/>
              <a:t>التاسعة</a:t>
            </a:r>
            <a:br>
              <a:rPr lang="ar-IQ" dirty="0" smtClean="0"/>
            </a:br>
            <a:r>
              <a:rPr lang="ar-IQ" dirty="0" smtClean="0"/>
              <a:t>م.م </a:t>
            </a:r>
            <a:r>
              <a:rPr lang="ar-IQ" smtClean="0"/>
              <a:t>انفال عصام</a:t>
            </a:r>
            <a:endParaRPr lang="ar-IQ" dirty="0"/>
          </a:p>
        </p:txBody>
      </p:sp>
      <p:sp>
        <p:nvSpPr>
          <p:cNvPr id="3" name="عنوان فرعي 2"/>
          <p:cNvSpPr>
            <a:spLocks noGrp="1"/>
          </p:cNvSpPr>
          <p:nvPr>
            <p:ph type="subTitle" idx="1"/>
          </p:nvPr>
        </p:nvSpPr>
        <p:spPr>
          <a:xfrm>
            <a:off x="1432560" y="2924944"/>
            <a:ext cx="7406640" cy="1872208"/>
          </a:xfrm>
          <a:solidFill>
            <a:schemeClr val="accent2">
              <a:lumMod val="40000"/>
              <a:lumOff val="60000"/>
            </a:schemeClr>
          </a:solidFill>
        </p:spPr>
        <p:txBody>
          <a:bodyPr>
            <a:normAutofit/>
          </a:bodyPr>
          <a:lstStyle/>
          <a:p>
            <a:pPr algn="ctr"/>
            <a:r>
              <a:rPr lang="ar-IQ" sz="4800" dirty="0" smtClean="0"/>
              <a:t>اتعاب المحامي</a:t>
            </a:r>
            <a:endParaRPr lang="ar-IQ"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blogger-image--1496081521.jpg"/>
          <p:cNvPicPr>
            <a:picLocks noChangeAspect="1"/>
          </p:cNvPicPr>
          <p:nvPr/>
        </p:nvPicPr>
        <p:blipFill>
          <a:blip r:embed="rId2" cstate="print"/>
          <a:stretch>
            <a:fillRect/>
          </a:stretch>
        </p:blipFill>
        <p:spPr>
          <a:xfrm>
            <a:off x="971600" y="0"/>
            <a:ext cx="8172400" cy="6858000"/>
          </a:xfrm>
          <a:prstGeom prst="rect">
            <a:avLst/>
          </a:prstGeom>
        </p:spPr>
      </p:pic>
      <p:sp>
        <p:nvSpPr>
          <p:cNvPr id="3" name="مربع نص 2"/>
          <p:cNvSpPr txBox="1"/>
          <p:nvPr/>
        </p:nvSpPr>
        <p:spPr>
          <a:xfrm>
            <a:off x="1979712" y="2348880"/>
            <a:ext cx="5048178" cy="923330"/>
          </a:xfrm>
          <a:prstGeom prst="rect">
            <a:avLst/>
          </a:prstGeom>
          <a:noFill/>
        </p:spPr>
        <p:txBody>
          <a:bodyPr wrap="none" rtlCol="1">
            <a:spAutoFit/>
          </a:bodyPr>
          <a:lstStyle/>
          <a:p>
            <a:r>
              <a:rPr lang="ar-IQ" sz="5400" dirty="0" smtClean="0"/>
              <a:t>شكرا جزيلا لإصغائكم</a:t>
            </a:r>
            <a:endParaRPr lang="ar-IQ" sz="5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98080" cy="3010346"/>
          </a:xfrm>
        </p:spPr>
        <p:txBody>
          <a:bodyPr>
            <a:normAutofit fontScale="90000"/>
          </a:bodyPr>
          <a:lstStyle/>
          <a:p>
            <a:pPr algn="ctr"/>
            <a:r>
              <a:rPr lang="ar-IQ" dirty="0" smtClean="0"/>
              <a:t/>
            </a:r>
            <a:br>
              <a:rPr lang="ar-IQ" dirty="0" smtClean="0"/>
            </a:br>
            <a:r>
              <a:rPr lang="ar-IQ" b="1" dirty="0" smtClean="0"/>
              <a:t>يستحق المحامي اتعاب محاماة عن </a:t>
            </a:r>
            <a:r>
              <a:rPr lang="ar-IQ" b="1" dirty="0" err="1" smtClean="0"/>
              <a:t>قيامه</a:t>
            </a:r>
            <a:r>
              <a:rPr lang="ar-IQ" b="1" dirty="0" smtClean="0"/>
              <a:t> </a:t>
            </a:r>
            <a:r>
              <a:rPr lang="ar-IQ" b="1" dirty="0" err="1" smtClean="0"/>
              <a:t>بالاعمال</a:t>
            </a:r>
            <a:r>
              <a:rPr lang="ar-IQ" b="1" dirty="0" smtClean="0"/>
              <a:t> التي كلف </a:t>
            </a:r>
            <a:r>
              <a:rPr lang="ar-IQ" b="1" dirty="0" err="1" smtClean="0"/>
              <a:t>بها</a:t>
            </a:r>
            <a:r>
              <a:rPr lang="ar-IQ" b="1" dirty="0" smtClean="0"/>
              <a:t> ويحق له ايضا استيفاء ما انفقه في مصالح وكله</a:t>
            </a:r>
            <a:r>
              <a:rPr lang="ar-IQ" dirty="0" smtClean="0"/>
              <a:t/>
            </a:r>
            <a:br>
              <a:rPr lang="ar-IQ" dirty="0" smtClean="0"/>
            </a:br>
            <a:r>
              <a:rPr lang="ar-IQ" dirty="0" smtClean="0"/>
              <a:t> وهي نوعين</a:t>
            </a:r>
            <a:endParaRPr lang="ar-IQ" dirty="0"/>
          </a:p>
        </p:txBody>
      </p:sp>
      <p:sp>
        <p:nvSpPr>
          <p:cNvPr id="3" name="عنصر نائب للمحتوى 2"/>
          <p:cNvSpPr>
            <a:spLocks noGrp="1"/>
          </p:cNvSpPr>
          <p:nvPr>
            <p:ph idx="1"/>
          </p:nvPr>
        </p:nvSpPr>
        <p:spPr>
          <a:xfrm>
            <a:off x="1435608" y="3356992"/>
            <a:ext cx="7498080" cy="2891408"/>
          </a:xfrm>
          <a:solidFill>
            <a:schemeClr val="accent1">
              <a:lumMod val="60000"/>
              <a:lumOff val="40000"/>
            </a:schemeClr>
          </a:solidFill>
        </p:spPr>
        <p:txBody>
          <a:bodyPr>
            <a:normAutofit/>
          </a:bodyPr>
          <a:lstStyle/>
          <a:p>
            <a:pPr algn="ctr"/>
            <a:r>
              <a:rPr lang="ar-IQ" sz="4800" dirty="0" smtClean="0"/>
              <a:t>اتعاب اتفاقية</a:t>
            </a:r>
          </a:p>
          <a:p>
            <a:pPr algn="ctr"/>
            <a:r>
              <a:rPr lang="ar-IQ" sz="4800" dirty="0" smtClean="0"/>
              <a:t>اتعاب قضائية</a:t>
            </a:r>
            <a:endParaRPr lang="ar-IQ" sz="4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92D050"/>
          </a:solidFill>
        </p:spPr>
        <p:txBody>
          <a:bodyPr/>
          <a:lstStyle/>
          <a:p>
            <a:pPr algn="ctr"/>
            <a:r>
              <a:rPr lang="ar-IQ" dirty="0" smtClean="0"/>
              <a:t>الاتعاب الاتفاقية</a:t>
            </a:r>
            <a:endParaRPr lang="ar-IQ" dirty="0"/>
          </a:p>
        </p:txBody>
      </p:sp>
      <p:sp>
        <p:nvSpPr>
          <p:cNvPr id="3" name="عنصر نائب للمحتوى 2"/>
          <p:cNvSpPr>
            <a:spLocks noGrp="1"/>
          </p:cNvSpPr>
          <p:nvPr>
            <p:ph idx="1"/>
          </p:nvPr>
        </p:nvSpPr>
        <p:spPr>
          <a:blipFill>
            <a:blip r:embed="rId2" cstate="print"/>
            <a:tile tx="0" ty="0" sx="100000" sy="100000" flip="none" algn="tl"/>
          </a:blipFill>
        </p:spPr>
        <p:txBody>
          <a:bodyPr>
            <a:normAutofit lnSpcReduction="10000"/>
          </a:bodyPr>
          <a:lstStyle/>
          <a:p>
            <a:pPr algn="ctr">
              <a:buNone/>
            </a:pPr>
            <a:r>
              <a:rPr lang="ar-IQ" b="1" dirty="0" smtClean="0"/>
              <a:t>يستحق المحامي اتعاب المحاماة وفقا للعقد المبرم بينه وبين موكله على ان لا تزيد في غير الدعاوى الجنائية على ما يعادل عشرين في </a:t>
            </a:r>
            <a:r>
              <a:rPr lang="ar-IQ" b="1" dirty="0" err="1" smtClean="0"/>
              <a:t>المئة</a:t>
            </a:r>
            <a:r>
              <a:rPr lang="ar-IQ" b="1" dirty="0" smtClean="0"/>
              <a:t> من قيمة العمل موضوع التوكيل </a:t>
            </a:r>
            <a:r>
              <a:rPr lang="ar-IQ" b="1" dirty="0" err="1" smtClean="0"/>
              <a:t>الا</a:t>
            </a:r>
            <a:r>
              <a:rPr lang="ar-IQ" b="1" dirty="0" smtClean="0"/>
              <a:t> اذا كان الغرض من الدعوى الانتفاع من الحكم الذي يصدر </a:t>
            </a:r>
            <a:r>
              <a:rPr lang="ar-IQ" b="1" dirty="0" err="1" smtClean="0"/>
              <a:t>بشانها</a:t>
            </a:r>
            <a:r>
              <a:rPr lang="ar-IQ" b="1" dirty="0" smtClean="0"/>
              <a:t> </a:t>
            </a:r>
            <a:r>
              <a:rPr lang="ar-IQ" b="1" dirty="0" err="1" smtClean="0"/>
              <a:t>باكثر</a:t>
            </a:r>
            <a:r>
              <a:rPr lang="ar-IQ" b="1" dirty="0" smtClean="0"/>
              <a:t> مما تتضمنه الدعوى فيستحق اتعابه بالنسبة لمجموع </a:t>
            </a:r>
            <a:r>
              <a:rPr lang="ar-IQ" b="1" dirty="0" err="1" smtClean="0"/>
              <a:t>المبلغ .</a:t>
            </a:r>
            <a:endParaRPr lang="ar-IQ" dirty="0" smtClean="0"/>
          </a:p>
          <a:p>
            <a:pPr algn="ctr">
              <a:buNone/>
            </a:pPr>
            <a:r>
              <a:rPr lang="ar-IQ" b="1" dirty="0" smtClean="0"/>
              <a:t>-*اذا كانت الاتعاب المحكوم </a:t>
            </a:r>
            <a:r>
              <a:rPr lang="ar-IQ" b="1" dirty="0" err="1" smtClean="0"/>
              <a:t>بها</a:t>
            </a:r>
            <a:r>
              <a:rPr lang="ar-IQ" b="1" dirty="0" smtClean="0"/>
              <a:t> اكثر من الاتعاب المتفق عليها فتكون الزيادة حق للمحامي</a:t>
            </a:r>
            <a:endParaRPr lang="ar-IQ" dirty="0" smtClean="0"/>
          </a:p>
          <a:p>
            <a:pPr algn="ctr"/>
            <a:r>
              <a:rPr lang="ar-IQ" b="1" dirty="0" smtClean="0"/>
              <a:t> </a:t>
            </a:r>
            <a:endParaRPr lang="ar-IQ" dirty="0" smtClean="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blipFill>
            <a:blip r:embed="rId2" cstate="print"/>
            <a:tile tx="0" ty="0" sx="100000" sy="100000" flip="none" algn="tl"/>
          </a:blipFill>
        </p:spPr>
        <p:txBody>
          <a:bodyPr/>
          <a:lstStyle/>
          <a:p>
            <a:pPr algn="ctr"/>
            <a:r>
              <a:rPr lang="ar-IQ" dirty="0" smtClean="0"/>
              <a:t>الاتعاب الاتفاقية</a:t>
            </a:r>
            <a:endParaRPr lang="ar-IQ" dirty="0"/>
          </a:p>
        </p:txBody>
      </p:sp>
      <p:sp>
        <p:nvSpPr>
          <p:cNvPr id="3" name="عنصر نائب للمحتوى 2"/>
          <p:cNvSpPr>
            <a:spLocks noGrp="1"/>
          </p:cNvSpPr>
          <p:nvPr>
            <p:ph idx="1"/>
          </p:nvPr>
        </p:nvSpPr>
        <p:spPr>
          <a:xfrm>
            <a:off x="1435608" y="1628800"/>
            <a:ext cx="7498080" cy="4619600"/>
          </a:xfrm>
          <a:solidFill>
            <a:srgbClr val="92D050"/>
          </a:solidFill>
        </p:spPr>
        <p:txBody>
          <a:bodyPr>
            <a:normAutofit fontScale="92500" lnSpcReduction="10000"/>
          </a:bodyPr>
          <a:lstStyle/>
          <a:p>
            <a:pPr>
              <a:buNone/>
            </a:pPr>
            <a:r>
              <a:rPr lang="ar-IQ" b="1" dirty="0" smtClean="0"/>
              <a:t>*اذا تفرغ عن العمل المتفق عليه اعمال اخرى لم تكن ملحوظة وقت الاتفاق حق للمحامي ان يطالب بأتعابه </a:t>
            </a:r>
            <a:r>
              <a:rPr lang="ar-IQ" b="1" dirty="0" err="1" smtClean="0"/>
              <a:t>عنها .</a:t>
            </a:r>
            <a:endParaRPr lang="ar-IQ" dirty="0" smtClean="0"/>
          </a:p>
          <a:p>
            <a:pPr>
              <a:buNone/>
            </a:pPr>
            <a:endParaRPr lang="ar-IQ" dirty="0" smtClean="0"/>
          </a:p>
          <a:p>
            <a:pPr>
              <a:buNone/>
            </a:pPr>
            <a:r>
              <a:rPr lang="ar-IQ" b="1" dirty="0" smtClean="0"/>
              <a:t>*اذا انهى المحامي الدعوى صلحا او تحكيما او </a:t>
            </a:r>
            <a:r>
              <a:rPr lang="ar-IQ" b="1" dirty="0" err="1" smtClean="0"/>
              <a:t>باي</a:t>
            </a:r>
            <a:r>
              <a:rPr lang="ar-IQ" b="1" dirty="0" smtClean="0"/>
              <a:t> سبب اخر وفق ما فوضه </a:t>
            </a:r>
            <a:r>
              <a:rPr lang="ar-IQ" b="1" dirty="0" err="1" smtClean="0"/>
              <a:t>به</a:t>
            </a:r>
            <a:r>
              <a:rPr lang="ar-IQ" b="1" dirty="0" smtClean="0"/>
              <a:t> موكله استحق اتعابه كاملة ما لم يتفق على خلاف ذلك</a:t>
            </a:r>
            <a:endParaRPr lang="ar-IQ" dirty="0" smtClean="0"/>
          </a:p>
          <a:p>
            <a:endParaRPr lang="ar-IQ" dirty="0" smtClean="0"/>
          </a:p>
          <a:p>
            <a:pPr>
              <a:buNone/>
            </a:pPr>
            <a:r>
              <a:rPr lang="ar-IQ" b="1" dirty="0" smtClean="0"/>
              <a:t>*اذا لم تعين اتعاب المحاماة باتفاق خاص يصار في تعيينها الى اجر </a:t>
            </a:r>
            <a:r>
              <a:rPr lang="ar-IQ" b="1" dirty="0" err="1" smtClean="0"/>
              <a:t>المثل .</a:t>
            </a:r>
            <a:endParaRPr lang="ar-IQ" dirty="0" smtClean="0"/>
          </a:p>
          <a:p>
            <a:pPr>
              <a:buNone/>
            </a:pPr>
            <a:endParaRPr lang="ar-IQ" dirty="0" smtClean="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1">
              <a:lumMod val="40000"/>
              <a:lumOff val="60000"/>
            </a:schemeClr>
          </a:solidFill>
        </p:spPr>
        <p:txBody>
          <a:bodyPr>
            <a:normAutofit fontScale="90000"/>
          </a:bodyPr>
          <a:lstStyle/>
          <a:p>
            <a:r>
              <a:rPr lang="ar-IQ" dirty="0" smtClean="0"/>
              <a:t>س:هل يستحق المحامي اتعابه اذا عزله </a:t>
            </a:r>
            <a:r>
              <a:rPr lang="ar-IQ" dirty="0" err="1" smtClean="0"/>
              <a:t>موكله؟</a:t>
            </a:r>
            <a:endParaRPr lang="ar-IQ" dirty="0"/>
          </a:p>
        </p:txBody>
      </p:sp>
      <p:sp>
        <p:nvSpPr>
          <p:cNvPr id="3" name="عنصر نائب للمحتوى 2"/>
          <p:cNvSpPr>
            <a:spLocks noGrp="1"/>
          </p:cNvSpPr>
          <p:nvPr>
            <p:ph idx="1"/>
          </p:nvPr>
        </p:nvSpPr>
        <p:spPr>
          <a:blipFill>
            <a:blip r:embed="rId2" cstate="print"/>
            <a:tile tx="0" ty="0" sx="100000" sy="100000" flip="none" algn="tl"/>
          </a:blipFill>
        </p:spPr>
        <p:txBody>
          <a:bodyPr>
            <a:normAutofit/>
          </a:bodyPr>
          <a:lstStyle/>
          <a:p>
            <a:pPr algn="ctr">
              <a:buNone/>
            </a:pPr>
            <a:r>
              <a:rPr lang="ar-IQ" sz="4000" b="1" dirty="0" smtClean="0"/>
              <a:t>اذا عزل الموكل محاميه بدون سبب مشروع بعد المباشرة بعمله يكون ملزما بدفع كامل الاتعاب كما لو كان قد انهى العمل لصالح موكله </a:t>
            </a:r>
            <a:r>
              <a:rPr lang="ar-IQ" sz="4000" b="1" dirty="0" err="1" smtClean="0"/>
              <a:t>واذا</a:t>
            </a:r>
            <a:r>
              <a:rPr lang="ar-IQ" sz="4000" b="1" dirty="0" smtClean="0"/>
              <a:t> حصل العزل قبل المباشرة بالعمل فيستحق المحامي اتعاب المثل عن الجهد الذي بذله تمهيدا للمباشرة </a:t>
            </a:r>
            <a:r>
              <a:rPr lang="ar-IQ" sz="4000" b="1" dirty="0" err="1" smtClean="0"/>
              <a:t>بالفعل .</a:t>
            </a:r>
            <a:endParaRPr lang="ar-IQ" sz="4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1">
              <a:lumMod val="20000"/>
              <a:lumOff val="80000"/>
            </a:schemeClr>
          </a:solidFill>
        </p:spPr>
        <p:txBody>
          <a:bodyPr>
            <a:normAutofit fontScale="90000"/>
          </a:bodyPr>
          <a:lstStyle/>
          <a:p>
            <a:pPr algn="ctr"/>
            <a:r>
              <a:rPr lang="ar-IQ" dirty="0" smtClean="0"/>
              <a:t>س: ماذا لو اعتزل المحامي </a:t>
            </a:r>
            <a:r>
              <a:rPr lang="ar-IQ" dirty="0" err="1" smtClean="0"/>
              <a:t>الوكالة </a:t>
            </a:r>
            <a:r>
              <a:rPr lang="ar-IQ" dirty="0" smtClean="0"/>
              <a:t>, فهل يستحق </a:t>
            </a:r>
            <a:r>
              <a:rPr lang="ar-IQ" dirty="0" err="1" smtClean="0"/>
              <a:t>اتعابه؟</a:t>
            </a:r>
            <a:endParaRPr lang="ar-IQ" dirty="0"/>
          </a:p>
        </p:txBody>
      </p:sp>
      <p:sp>
        <p:nvSpPr>
          <p:cNvPr id="3" name="عنصر نائب للمحتوى 2"/>
          <p:cNvSpPr>
            <a:spLocks noGrp="1"/>
          </p:cNvSpPr>
          <p:nvPr>
            <p:ph idx="1"/>
          </p:nvPr>
        </p:nvSpPr>
        <p:spPr>
          <a:solidFill>
            <a:srgbClr val="EFF1A1"/>
          </a:solidFill>
        </p:spPr>
        <p:txBody>
          <a:bodyPr>
            <a:normAutofit/>
          </a:bodyPr>
          <a:lstStyle/>
          <a:p>
            <a:pPr algn="ctr">
              <a:buNone/>
            </a:pPr>
            <a:r>
              <a:rPr lang="ar-IQ" sz="3600" b="1" dirty="0" smtClean="0"/>
              <a:t>اذا اعتزل المحامي الوكالة لسبب مشروع وابلغ موكله بذلك في وقت مناسب او توفي المحامي قبل الانتهاء من العمل الذي وكل </a:t>
            </a:r>
            <a:r>
              <a:rPr lang="ar-IQ" sz="3600" b="1" dirty="0" err="1" smtClean="0"/>
              <a:t>به</a:t>
            </a:r>
            <a:r>
              <a:rPr lang="ar-IQ" sz="3600" b="1" dirty="0" smtClean="0"/>
              <a:t> او توفي الموكل ولم ير ورثته استمراره في العمل استحق المحامي او ورثته قبل الموكل او ورثته حسب الاحوال اتعاب المثل عما بذله فعلا من جهد في ضوء احكام العقد مع مراعاة احكام هذا </a:t>
            </a:r>
            <a:r>
              <a:rPr lang="ar-IQ" sz="3600" b="1" dirty="0" err="1" smtClean="0"/>
              <a:t>القانون .</a:t>
            </a:r>
            <a:endParaRPr lang="ar-IQ"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3">
              <a:lumMod val="60000"/>
              <a:lumOff val="40000"/>
            </a:schemeClr>
          </a:solidFill>
        </p:spPr>
        <p:txBody>
          <a:bodyPr>
            <a:normAutofit fontScale="90000"/>
          </a:bodyPr>
          <a:lstStyle/>
          <a:p>
            <a:pPr algn="ctr"/>
            <a:r>
              <a:rPr lang="ar-IQ" dirty="0" smtClean="0"/>
              <a:t>س:ماهي المحكمة المختصة بالمنازعات المتعلقة بأتعاب </a:t>
            </a:r>
            <a:r>
              <a:rPr lang="ar-IQ" dirty="0" err="1" smtClean="0"/>
              <a:t>المحامي؟</a:t>
            </a:r>
            <a:endParaRPr lang="ar-IQ" dirty="0"/>
          </a:p>
        </p:txBody>
      </p:sp>
      <p:sp>
        <p:nvSpPr>
          <p:cNvPr id="3" name="عنصر نائب للمحتوى 2"/>
          <p:cNvSpPr>
            <a:spLocks noGrp="1"/>
          </p:cNvSpPr>
          <p:nvPr>
            <p:ph idx="1"/>
          </p:nvPr>
        </p:nvSpPr>
        <p:spPr>
          <a:blipFill>
            <a:blip r:embed="rId2" cstate="print"/>
            <a:tile tx="0" ty="0" sx="100000" sy="100000" flip="none" algn="tl"/>
          </a:blipFill>
        </p:spPr>
        <p:txBody>
          <a:bodyPr/>
          <a:lstStyle/>
          <a:p>
            <a:pPr algn="ctr">
              <a:buNone/>
            </a:pPr>
            <a:r>
              <a:rPr lang="ar-IQ" sz="4400" b="1" dirty="0" smtClean="0"/>
              <a:t>يرفع كل نزاع يتعلق بأتعاب المحاماة الى المحكمة المختصة التي يقع مكتب المحامي في </a:t>
            </a:r>
            <a:r>
              <a:rPr lang="ar-IQ" sz="4400" b="1" dirty="0" err="1" smtClean="0"/>
              <a:t>دائرتها .</a:t>
            </a:r>
            <a:endParaRPr lang="ar-IQ" sz="4400" dirty="0" smtClean="0"/>
          </a:p>
          <a:p>
            <a:endParaRPr lang="ar-IQ" sz="4400" dirty="0" smtClean="0"/>
          </a:p>
          <a:p>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6699FF"/>
          </a:solidFill>
        </p:spPr>
        <p:txBody>
          <a:bodyPr>
            <a:normAutofit fontScale="90000"/>
          </a:bodyPr>
          <a:lstStyle/>
          <a:p>
            <a:pPr algn="ctr"/>
            <a:r>
              <a:rPr lang="ar-IQ" dirty="0" smtClean="0"/>
              <a:t>س: متى يسقط حق المحامي في المطالبة </a:t>
            </a:r>
            <a:r>
              <a:rPr lang="ar-IQ" dirty="0" err="1" smtClean="0"/>
              <a:t>بأتعابه ؟</a:t>
            </a:r>
            <a:endParaRPr lang="ar-IQ" dirty="0"/>
          </a:p>
        </p:txBody>
      </p:sp>
      <p:sp>
        <p:nvSpPr>
          <p:cNvPr id="3" name="عنصر نائب للمحتوى 2"/>
          <p:cNvSpPr>
            <a:spLocks noGrp="1"/>
          </p:cNvSpPr>
          <p:nvPr>
            <p:ph idx="1"/>
          </p:nvPr>
        </p:nvSpPr>
        <p:spPr>
          <a:blipFill>
            <a:blip r:embed="rId2" cstate="print"/>
            <a:tile tx="0" ty="0" sx="100000" sy="100000" flip="none" algn="tl"/>
          </a:blipFill>
        </p:spPr>
        <p:txBody>
          <a:bodyPr/>
          <a:lstStyle/>
          <a:p>
            <a:pPr algn="ctr">
              <a:buNone/>
            </a:pPr>
            <a:r>
              <a:rPr lang="ar-IQ" b="1" dirty="0" smtClean="0"/>
              <a:t>يسقط حق المحامي ف المطالبة بأتعاب المحاماة في حالة عدم وجود اتفاق كتابي </a:t>
            </a:r>
            <a:r>
              <a:rPr lang="ar-IQ" b="1" dirty="0" err="1" smtClean="0"/>
              <a:t>بها</a:t>
            </a:r>
            <a:r>
              <a:rPr lang="ar-IQ" b="1" dirty="0" smtClean="0"/>
              <a:t> بعد ثلاث سنوات من تاريخ انتهاء العمل الموكول </a:t>
            </a:r>
            <a:r>
              <a:rPr lang="ar-IQ" b="1" dirty="0" err="1" smtClean="0"/>
              <a:t>اليه .</a:t>
            </a:r>
            <a:r>
              <a:rPr lang="ar-IQ" b="1" dirty="0" smtClean="0"/>
              <a:t> اما اتعاب المحاماة المتفق عليها كتابة فلا يسقط حق المطالبة </a:t>
            </a:r>
            <a:r>
              <a:rPr lang="ar-IQ" b="1" dirty="0" err="1" smtClean="0"/>
              <a:t>بها</a:t>
            </a:r>
            <a:r>
              <a:rPr lang="ar-IQ" b="1" dirty="0" smtClean="0"/>
              <a:t> </a:t>
            </a:r>
            <a:r>
              <a:rPr lang="ar-IQ" b="1" dirty="0" err="1" smtClean="0"/>
              <a:t>الا</a:t>
            </a:r>
            <a:r>
              <a:rPr lang="ar-IQ" b="1" dirty="0" smtClean="0"/>
              <a:t> بمضي خمس عشرة سنة على تاريخ </a:t>
            </a:r>
            <a:r>
              <a:rPr lang="ar-IQ" b="1" dirty="0" err="1" smtClean="0"/>
              <a:t>استحقاقها .</a:t>
            </a:r>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blipFill>
            <a:blip r:embed="rId2" cstate="print"/>
            <a:tile tx="0" ty="0" sx="100000" sy="100000" flip="none" algn="tl"/>
          </a:blipFill>
        </p:spPr>
        <p:txBody>
          <a:bodyPr/>
          <a:lstStyle/>
          <a:p>
            <a:pPr algn="ctr"/>
            <a:r>
              <a:rPr lang="ar-IQ" dirty="0" smtClean="0"/>
              <a:t>الاتعاب القضائية</a:t>
            </a:r>
            <a:endParaRPr lang="ar-IQ" dirty="0"/>
          </a:p>
        </p:txBody>
      </p:sp>
      <p:sp>
        <p:nvSpPr>
          <p:cNvPr id="3" name="عنصر نائب للمحتوى 2"/>
          <p:cNvSpPr>
            <a:spLocks noGrp="1"/>
          </p:cNvSpPr>
          <p:nvPr>
            <p:ph idx="1"/>
          </p:nvPr>
        </p:nvSpPr>
        <p:spPr>
          <a:solidFill>
            <a:srgbClr val="92D050"/>
          </a:solidFill>
        </p:spPr>
        <p:txBody>
          <a:bodyPr/>
          <a:lstStyle/>
          <a:p>
            <a:pPr>
              <a:buNone/>
            </a:pPr>
            <a:r>
              <a:rPr lang="ar-IQ" b="1" dirty="0" smtClean="0"/>
              <a:t>تحكم المحكمة ولو بغير طلب على من خسر الدعوى كلا او جزءا </a:t>
            </a:r>
            <a:r>
              <a:rPr lang="ar-IQ" b="1" dirty="0" err="1" smtClean="0"/>
              <a:t>باتعاب</a:t>
            </a:r>
            <a:r>
              <a:rPr lang="ar-IQ" b="1" dirty="0" smtClean="0"/>
              <a:t> محاماة عما خسره لخصمه الذي احضر عنه </a:t>
            </a:r>
            <a:r>
              <a:rPr lang="ar-IQ" b="1" dirty="0" err="1" smtClean="0"/>
              <a:t>محام .</a:t>
            </a:r>
            <a:r>
              <a:rPr lang="ar-IQ" b="1" dirty="0" smtClean="0"/>
              <a:t> ويعتبر من ابطلت الدعوى بناء على طلبه بحكم من خسرها فيما يتعلق </a:t>
            </a:r>
            <a:r>
              <a:rPr lang="ar-IQ" b="1" dirty="0" err="1" smtClean="0"/>
              <a:t>باتعاب</a:t>
            </a:r>
            <a:r>
              <a:rPr lang="ar-IQ" b="1" dirty="0" smtClean="0"/>
              <a:t> المحاماة </a:t>
            </a:r>
            <a:r>
              <a:rPr lang="ar-IQ" b="1" dirty="0" err="1" smtClean="0"/>
              <a:t>فقط .</a:t>
            </a:r>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31</TotalTime>
  <Words>343</Words>
  <Application>Microsoft Office PowerPoint</Application>
  <PresentationFormat>عرض على الشاشة (3:4)‏</PresentationFormat>
  <Paragraphs>26</Paragraphs>
  <Slides>10</Slides>
  <Notes>0</Notes>
  <HiddenSlides>0</HiddenSlides>
  <MMClips>0</MMClips>
  <ScaleCrop>false</ScaleCrop>
  <HeadingPairs>
    <vt:vector size="4" baseType="variant">
      <vt:variant>
        <vt:lpstr>سمة</vt:lpstr>
      </vt:variant>
      <vt:variant>
        <vt:i4>1</vt:i4>
      </vt:variant>
      <vt:variant>
        <vt:lpstr>عناوين الشرائح</vt:lpstr>
      </vt:variant>
      <vt:variant>
        <vt:i4>10</vt:i4>
      </vt:variant>
    </vt:vector>
  </HeadingPairs>
  <TitlesOfParts>
    <vt:vector size="11" baseType="lpstr">
      <vt:lpstr>انقلاب</vt:lpstr>
      <vt:lpstr>المحاضرة التاسعة م.م انفال عصام</vt:lpstr>
      <vt:lpstr> يستحق المحامي اتعاب محاماة عن قيامه بالاعمال التي كلف بها ويحق له ايضا استيفاء ما انفقه في مصالح وكله  وهي نوعين</vt:lpstr>
      <vt:lpstr>الاتعاب الاتفاقية</vt:lpstr>
      <vt:lpstr>الاتعاب الاتفاقية</vt:lpstr>
      <vt:lpstr>س:هل يستحق المحامي اتعابه اذا عزله موكله؟</vt:lpstr>
      <vt:lpstr>س: ماذا لو اعتزل المحامي الوكالة , فهل يستحق اتعابه؟</vt:lpstr>
      <vt:lpstr>س:ماهي المحكمة المختصة بالمنازعات المتعلقة بأتعاب المحامي؟</vt:lpstr>
      <vt:lpstr>س: متى يسقط حق المحامي في المطالبة بأتعابه ؟</vt:lpstr>
      <vt:lpstr>الاتعاب القضائية</vt:lpstr>
      <vt:lpstr>الشريحة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التاسعة</dc:title>
  <dc:creator>acer</dc:creator>
  <cp:lastModifiedBy>acer</cp:lastModifiedBy>
  <cp:revision>5</cp:revision>
  <dcterms:created xsi:type="dcterms:W3CDTF">2018-10-22T16:16:05Z</dcterms:created>
  <dcterms:modified xsi:type="dcterms:W3CDTF">2018-10-22T18:07:55Z</dcterms:modified>
</cp:coreProperties>
</file>