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F2E5600-166B-4F9B-AC90-EDE784249987}" type="datetimeFigureOut">
              <a:rPr lang="ar-IQ" smtClean="0"/>
              <a:t>10/02/1440</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52058EFB-2ED9-401E-943D-22977B33E76B}"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2E5600-166B-4F9B-AC90-EDE784249987}"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058EFB-2ED9-401E-943D-22977B33E76B}"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F2E5600-166B-4F9B-AC90-EDE784249987}" type="datetimeFigureOut">
              <a:rPr lang="ar-IQ" smtClean="0"/>
              <a:t>10/02/1440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2058EFB-2ED9-401E-943D-22977B33E76B}"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F2E5600-166B-4F9B-AC90-EDE784249987}" type="datetimeFigureOut">
              <a:rPr lang="ar-IQ" smtClean="0"/>
              <a:t>10/02/1440</a:t>
            </a:fld>
            <a:endParaRPr lang="ar-IQ"/>
          </a:p>
        </p:txBody>
      </p:sp>
      <p:sp>
        <p:nvSpPr>
          <p:cNvPr id="9" name="عنصر نائب لرقم الشريحة 8"/>
          <p:cNvSpPr>
            <a:spLocks noGrp="1"/>
          </p:cNvSpPr>
          <p:nvPr>
            <p:ph type="sldNum" sz="quarter" idx="15"/>
          </p:nvPr>
        </p:nvSpPr>
        <p:spPr/>
        <p:txBody>
          <a:bodyPr rtlCol="0"/>
          <a:lstStyle/>
          <a:p>
            <a:fld id="{52058EFB-2ED9-401E-943D-22977B33E76B}"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F2E5600-166B-4F9B-AC90-EDE784249987}" type="datetimeFigureOut">
              <a:rPr lang="ar-IQ" smtClean="0"/>
              <a:t>10/02/1440</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52058EFB-2ED9-401E-943D-22977B33E76B}"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F2E5600-166B-4F9B-AC90-EDE784249987}" type="datetimeFigureOut">
              <a:rPr lang="ar-IQ" smtClean="0"/>
              <a:t>10/02/1440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2058EFB-2ED9-401E-943D-22977B33E76B}"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F2E5600-166B-4F9B-AC90-EDE784249987}" type="datetimeFigureOut">
              <a:rPr lang="ar-IQ" smtClean="0"/>
              <a:t>10/02/1440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2058EFB-2ED9-401E-943D-22977B33E76B}"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F2E5600-166B-4F9B-AC90-EDE784249987}" type="datetimeFigureOut">
              <a:rPr lang="ar-IQ" smtClean="0"/>
              <a:t>10/02/1440</a:t>
            </a:fld>
            <a:endParaRPr lang="ar-IQ"/>
          </a:p>
        </p:txBody>
      </p:sp>
      <p:sp>
        <p:nvSpPr>
          <p:cNvPr id="7" name="عنصر نائب لرقم الشريحة 6"/>
          <p:cNvSpPr>
            <a:spLocks noGrp="1"/>
          </p:cNvSpPr>
          <p:nvPr>
            <p:ph type="sldNum" sz="quarter" idx="11"/>
          </p:nvPr>
        </p:nvSpPr>
        <p:spPr/>
        <p:txBody>
          <a:bodyPr rtlCol="0"/>
          <a:lstStyle/>
          <a:p>
            <a:fld id="{52058EFB-2ED9-401E-943D-22977B33E76B}"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F2E5600-166B-4F9B-AC90-EDE784249987}" type="datetimeFigureOut">
              <a:rPr lang="ar-IQ" smtClean="0"/>
              <a:t>10/02/1440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2058EFB-2ED9-401E-943D-22977B33E76B}"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F2E5600-166B-4F9B-AC90-EDE784249987}" type="datetimeFigureOut">
              <a:rPr lang="ar-IQ" smtClean="0"/>
              <a:t>10/02/1440</a:t>
            </a:fld>
            <a:endParaRPr lang="ar-IQ"/>
          </a:p>
        </p:txBody>
      </p:sp>
      <p:sp>
        <p:nvSpPr>
          <p:cNvPr id="22" name="عنصر نائب لرقم الشريحة 21"/>
          <p:cNvSpPr>
            <a:spLocks noGrp="1"/>
          </p:cNvSpPr>
          <p:nvPr>
            <p:ph type="sldNum" sz="quarter" idx="15"/>
          </p:nvPr>
        </p:nvSpPr>
        <p:spPr/>
        <p:txBody>
          <a:bodyPr rtlCol="0"/>
          <a:lstStyle/>
          <a:p>
            <a:fld id="{52058EFB-2ED9-401E-943D-22977B33E76B}"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F2E5600-166B-4F9B-AC90-EDE784249987}" type="datetimeFigureOut">
              <a:rPr lang="ar-IQ" smtClean="0"/>
              <a:t>10/02/1440</a:t>
            </a:fld>
            <a:endParaRPr lang="ar-IQ"/>
          </a:p>
        </p:txBody>
      </p:sp>
      <p:sp>
        <p:nvSpPr>
          <p:cNvPr id="18" name="عنصر نائب لرقم الشريحة 17"/>
          <p:cNvSpPr>
            <a:spLocks noGrp="1"/>
          </p:cNvSpPr>
          <p:nvPr>
            <p:ph type="sldNum" sz="quarter" idx="11"/>
          </p:nvPr>
        </p:nvSpPr>
        <p:spPr/>
        <p:txBody>
          <a:bodyPr rtlCol="0"/>
          <a:lstStyle/>
          <a:p>
            <a:fld id="{52058EFB-2ED9-401E-943D-22977B33E76B}"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F2E5600-166B-4F9B-AC90-EDE784249987}" type="datetimeFigureOut">
              <a:rPr lang="ar-IQ" smtClean="0"/>
              <a:t>10/02/1440</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2058EFB-2ED9-401E-943D-22977B33E76B}"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مادة </a:t>
            </a:r>
            <a:r>
              <a:rPr lang="ar-IQ" dirty="0" err="1" smtClean="0"/>
              <a:t>المحاماة </a:t>
            </a:r>
            <a:r>
              <a:rPr lang="ar-IQ" dirty="0" smtClean="0"/>
              <a:t>: المرحلة الرابعة</a:t>
            </a:r>
            <a:endParaRPr lang="ar-IQ" dirty="0"/>
          </a:p>
        </p:txBody>
      </p:sp>
      <p:sp>
        <p:nvSpPr>
          <p:cNvPr id="3" name="عنوان فرعي 2"/>
          <p:cNvSpPr>
            <a:spLocks noGrp="1"/>
          </p:cNvSpPr>
          <p:nvPr>
            <p:ph type="subTitle" idx="1"/>
          </p:nvPr>
        </p:nvSpPr>
        <p:spPr/>
        <p:txBody>
          <a:bodyPr>
            <a:normAutofit lnSpcReduction="10000"/>
          </a:bodyPr>
          <a:lstStyle/>
          <a:p>
            <a:pPr algn="ctr"/>
            <a:r>
              <a:rPr lang="ar-IQ" dirty="0" smtClean="0"/>
              <a:t> </a:t>
            </a:r>
            <a:r>
              <a:rPr lang="ar-IQ" sz="4400" b="1" dirty="0" smtClean="0"/>
              <a:t>جـــــــــــــــــــــــــــدول المحامــــــــــــــــــــــــين</a:t>
            </a:r>
            <a:endParaRPr lang="ar-IQ" sz="4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solidFill>
        </p:spPr>
        <p:txBody>
          <a:bodyPr>
            <a:normAutofit/>
          </a:bodyPr>
          <a:lstStyle/>
          <a:p>
            <a:pPr algn="ctr"/>
            <a:r>
              <a:rPr lang="ar-IQ" sz="5400" dirty="0" smtClean="0"/>
              <a:t>سادسا</a:t>
            </a:r>
            <a:endParaRPr lang="ar-IQ" sz="5400" dirty="0"/>
          </a:p>
        </p:txBody>
      </p:sp>
      <p:sp>
        <p:nvSpPr>
          <p:cNvPr id="3" name="عنصر نائب للمحتوى 2"/>
          <p:cNvSpPr>
            <a:spLocks noGrp="1"/>
          </p:cNvSpPr>
          <p:nvPr>
            <p:ph sz="quarter" idx="1"/>
          </p:nvPr>
        </p:nvSpPr>
        <p:spPr>
          <a:solidFill>
            <a:schemeClr val="bg2"/>
          </a:solidFill>
        </p:spPr>
        <p:txBody>
          <a:bodyPr/>
          <a:lstStyle/>
          <a:p>
            <a:pPr lvl="0" algn="ctr">
              <a:buNone/>
            </a:pPr>
            <a:r>
              <a:rPr lang="ar-SA" sz="4800" dirty="0" smtClean="0"/>
              <a:t>يعاقب المحامي تأديبيا برفع اسمه من جدول المحامين في حالة مزاولته مهنة المحاماة خلال فترة سريان عقوبة المنع المؤقت من ممارسة </a:t>
            </a:r>
            <a:r>
              <a:rPr lang="ar-SA" sz="4800" dirty="0" err="1" smtClean="0"/>
              <a:t>المهنة .</a:t>
            </a:r>
            <a:endParaRPr lang="en-US" sz="4800" dirty="0" smtClean="0"/>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PowerPoint-Wallpapers-خلفيات-بوربوينت-4.jpg"/>
          <p:cNvPicPr>
            <a:picLocks noChangeAspect="1"/>
          </p:cNvPicPr>
          <p:nvPr/>
        </p:nvPicPr>
        <p:blipFill>
          <a:blip r:embed="rId2" cstate="print"/>
          <a:stretch>
            <a:fillRect/>
          </a:stretch>
        </p:blipFill>
        <p:spPr>
          <a:xfrm>
            <a:off x="0" y="0"/>
            <a:ext cx="9144000" cy="6858000"/>
          </a:xfrm>
          <a:prstGeom prst="rect">
            <a:avLst/>
          </a:prstGeom>
        </p:spPr>
      </p:pic>
      <p:sp>
        <p:nvSpPr>
          <p:cNvPr id="3" name="مربع نص 2"/>
          <p:cNvSpPr txBox="1"/>
          <p:nvPr/>
        </p:nvSpPr>
        <p:spPr>
          <a:xfrm>
            <a:off x="1812124" y="2204864"/>
            <a:ext cx="3407947" cy="3416320"/>
          </a:xfrm>
          <a:prstGeom prst="rect">
            <a:avLst/>
          </a:prstGeom>
          <a:noFill/>
        </p:spPr>
        <p:txBody>
          <a:bodyPr wrap="square" rtlCol="1">
            <a:spAutoFit/>
          </a:bodyPr>
          <a:lstStyle/>
          <a:p>
            <a:r>
              <a:rPr lang="ar-IQ" sz="7200" dirty="0" smtClean="0"/>
              <a:t>شكرا جزيلا لإصغائكم</a:t>
            </a:r>
            <a:endParaRPr lang="ar-IQ"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145152"/>
          </a:xfrm>
        </p:spPr>
        <p:txBody>
          <a:bodyPr/>
          <a:lstStyle/>
          <a:p>
            <a:pPr algn="ctr"/>
            <a:r>
              <a:rPr lang="ar-IQ" dirty="0" smtClean="0"/>
              <a:t>س: </a:t>
            </a:r>
            <a:r>
              <a:rPr lang="ar-IQ" dirty="0" err="1" smtClean="0"/>
              <a:t>ماهو</a:t>
            </a:r>
            <a:r>
              <a:rPr lang="ar-IQ" dirty="0" smtClean="0"/>
              <a:t> جدول المحامين</a:t>
            </a:r>
            <a:endParaRPr lang="ar-IQ" dirty="0"/>
          </a:p>
        </p:txBody>
      </p:sp>
      <p:sp>
        <p:nvSpPr>
          <p:cNvPr id="3" name="عنصر نائب للنص 2"/>
          <p:cNvSpPr>
            <a:spLocks noGrp="1"/>
          </p:cNvSpPr>
          <p:nvPr>
            <p:ph type="body" idx="1"/>
          </p:nvPr>
        </p:nvSpPr>
        <p:spPr>
          <a:xfrm>
            <a:off x="467544" y="2420888"/>
            <a:ext cx="8424936" cy="3600400"/>
          </a:xfrm>
        </p:spPr>
        <p:txBody>
          <a:bodyPr>
            <a:normAutofit/>
          </a:bodyPr>
          <a:lstStyle/>
          <a:p>
            <a:pPr algn="ctr"/>
            <a:r>
              <a:rPr lang="ar-SA" sz="2800" dirty="0" smtClean="0"/>
              <a:t>هو السجل الاحصائي العام لجميع المحامين الذين امتهنوا مهنة </a:t>
            </a:r>
            <a:r>
              <a:rPr lang="ar-SA" sz="2800" dirty="0" err="1" smtClean="0"/>
              <a:t>المحاماة </a:t>
            </a:r>
            <a:r>
              <a:rPr lang="ar-SA" sz="2800" dirty="0" smtClean="0"/>
              <a:t>, ويسجل اسم المحامي في الجدول بطلب يقدمه الى مجلس النقابة مرفقا </a:t>
            </a:r>
            <a:r>
              <a:rPr lang="ar-SA" sz="2800" dirty="0" err="1" smtClean="0"/>
              <a:t>به</a:t>
            </a:r>
            <a:r>
              <a:rPr lang="ar-SA" sz="2800" dirty="0" smtClean="0"/>
              <a:t> الوثائق اللازمة التي تثبت توافر شروط الانتماء للنقابة.ويضم جدول المحامين اسماء المحامين مرتبة وفقا لتاريخ قيدهم </a:t>
            </a:r>
            <a:r>
              <a:rPr lang="ar-SA" sz="2800" dirty="0" err="1" smtClean="0"/>
              <a:t>فيه </a:t>
            </a:r>
            <a:r>
              <a:rPr lang="ar-SA" sz="2800" dirty="0" smtClean="0"/>
              <a:t>, ومحلات اقامتهم وحدود صلاحياتهم وتواريخ تدرجهم وتأشير دفعهم بدلات الاشتراك </a:t>
            </a:r>
            <a:r>
              <a:rPr lang="ar-SA" sz="2800" dirty="0" err="1" smtClean="0"/>
              <a:t>السنوي </a:t>
            </a:r>
            <a:r>
              <a:rPr lang="ar-SA" sz="2800" dirty="0" smtClean="0"/>
              <a:t>, والعقوبات المفروضة ان </a:t>
            </a:r>
            <a:r>
              <a:rPr lang="ar-SA" sz="2800" dirty="0" err="1" smtClean="0"/>
              <a:t>وجدت </a:t>
            </a:r>
            <a:r>
              <a:rPr lang="ar-SA" sz="2800" dirty="0" smtClean="0"/>
              <a:t>, فضلا عن تأشير تاريخ الاحالة على التقاعد ومن رفع اسمه من الجدول او استبعد منه </a:t>
            </a:r>
            <a:r>
              <a:rPr lang="ar-SA" sz="2800" dirty="0" err="1" smtClean="0"/>
              <a:t>للاسباب</a:t>
            </a:r>
            <a:r>
              <a:rPr lang="ar-SA" sz="2800" dirty="0" smtClean="0"/>
              <a:t> القانونية المحددة في قانون المحاماة او في أي تشريع اخر</a:t>
            </a:r>
            <a:endParaRPr lang="ar-IQ"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87624" y="764704"/>
            <a:ext cx="7704856" cy="1296144"/>
          </a:xfrm>
        </p:spPr>
        <p:txBody>
          <a:bodyPr/>
          <a:lstStyle/>
          <a:p>
            <a:pPr algn="ctr"/>
            <a:r>
              <a:rPr lang="ar-SA" dirty="0" err="1" smtClean="0"/>
              <a:t>ماهي</a:t>
            </a:r>
            <a:r>
              <a:rPr lang="en-US" dirty="0" smtClean="0"/>
              <a:t> </a:t>
            </a:r>
            <a:r>
              <a:rPr lang="ar-SA" dirty="0" smtClean="0"/>
              <a:t>إجراءات التسجيل في جدول </a:t>
            </a:r>
            <a:r>
              <a:rPr lang="ar-SA" dirty="0" smtClean="0"/>
              <a:t>المحامي</a:t>
            </a:r>
            <a:r>
              <a:rPr lang="ar-IQ" dirty="0" smtClean="0"/>
              <a:t>ن</a:t>
            </a:r>
            <a:r>
              <a:rPr lang="ar-SA" dirty="0" smtClean="0"/>
              <a:t> </a:t>
            </a:r>
            <a:r>
              <a:rPr lang="ar-SA" dirty="0" err="1" smtClean="0"/>
              <a:t>؟</a:t>
            </a:r>
            <a:endParaRPr lang="ar-IQ" dirty="0"/>
          </a:p>
        </p:txBody>
      </p:sp>
      <p:sp>
        <p:nvSpPr>
          <p:cNvPr id="3" name="عنوان فرعي 2"/>
          <p:cNvSpPr>
            <a:spLocks noGrp="1"/>
          </p:cNvSpPr>
          <p:nvPr>
            <p:ph type="subTitle" idx="1"/>
          </p:nvPr>
        </p:nvSpPr>
        <p:spPr>
          <a:xfrm>
            <a:off x="755576" y="2780928"/>
            <a:ext cx="8388424" cy="3888432"/>
          </a:xfrm>
        </p:spPr>
        <p:txBody>
          <a:bodyPr>
            <a:normAutofit/>
          </a:bodyPr>
          <a:lstStyle/>
          <a:p>
            <a:pPr algn="ctr"/>
            <a:r>
              <a:rPr lang="en-US" dirty="0" smtClean="0"/>
              <a:t>  </a:t>
            </a:r>
            <a:r>
              <a:rPr lang="ar-SA" dirty="0" smtClean="0"/>
              <a:t>نصت المادة السادسة من قانون المحاماة العراقي </a:t>
            </a:r>
            <a:r>
              <a:rPr lang="ar-SA" dirty="0" err="1" smtClean="0"/>
              <a:t>رقم </a:t>
            </a:r>
            <a:r>
              <a:rPr lang="ar-SA" dirty="0" smtClean="0"/>
              <a:t>(173) </a:t>
            </a:r>
            <a:r>
              <a:rPr lang="ar-SA" dirty="0" err="1" smtClean="0"/>
              <a:t>لسنة </a:t>
            </a:r>
            <a:r>
              <a:rPr lang="ar-SA" dirty="0" smtClean="0"/>
              <a:t>(1965) على انه</a:t>
            </a:r>
            <a:r>
              <a:rPr lang="en-US" dirty="0" smtClean="0"/>
              <a:t> :</a:t>
            </a:r>
          </a:p>
          <a:p>
            <a:pPr lvl="0" algn="ctr"/>
            <a:r>
              <a:rPr lang="ar-IQ" dirty="0" smtClean="0"/>
              <a:t>1.</a:t>
            </a:r>
            <a:r>
              <a:rPr lang="ar-SA" dirty="0" smtClean="0"/>
              <a:t>يقدم </a:t>
            </a:r>
            <a:r>
              <a:rPr lang="ar-SA" dirty="0" smtClean="0"/>
              <a:t>طلب التسجيل بجدول المحامين مع الوثائق المثبتة لتوافر الشروط التي يتطلبها هذا القانون إلى نقابة المحامين</a:t>
            </a:r>
            <a:r>
              <a:rPr lang="en-US" dirty="0" smtClean="0"/>
              <a:t> .</a:t>
            </a:r>
          </a:p>
          <a:p>
            <a:pPr lvl="0" algn="ctr"/>
            <a:r>
              <a:rPr lang="ar-IQ" dirty="0" smtClean="0"/>
              <a:t>2.</a:t>
            </a:r>
            <a:r>
              <a:rPr lang="ar-SA" dirty="0" smtClean="0"/>
              <a:t>يقرر </a:t>
            </a:r>
            <a:r>
              <a:rPr lang="ar-SA" dirty="0" smtClean="0"/>
              <a:t>مجلس النقابة قبول الطلب أو رفضه وإذا كان القرار بالرفض فيجب بيان أسبابه</a:t>
            </a:r>
            <a:r>
              <a:rPr lang="en-US" dirty="0" smtClean="0"/>
              <a:t> .</a:t>
            </a:r>
          </a:p>
          <a:p>
            <a:pPr lvl="0" algn="ctr"/>
            <a:r>
              <a:rPr lang="ar-IQ" dirty="0" smtClean="0"/>
              <a:t>3.</a:t>
            </a:r>
            <a:r>
              <a:rPr lang="ar-SA" dirty="0" smtClean="0"/>
              <a:t>يجب </a:t>
            </a:r>
            <a:r>
              <a:rPr lang="ar-SA" dirty="0" smtClean="0"/>
              <a:t>على مجلس النقابة إن يبت في الطلب قبولاً أو رفضاً خلال خمسة عشر يوماً التالية لتسجيله ما لم يقرر تأجيل البت فيه لأسباب تستدعي ذلك ويجب إن </a:t>
            </a:r>
            <a:r>
              <a:rPr lang="ar-SA" dirty="0" err="1" smtClean="0"/>
              <a:t>يشتمل</a:t>
            </a:r>
            <a:r>
              <a:rPr lang="ar-SA" dirty="0" smtClean="0"/>
              <a:t> قرار التأجيل على هذه الأسباب</a:t>
            </a:r>
            <a:r>
              <a:rPr lang="en-US" dirty="0" smtClean="0"/>
              <a:t> .</a:t>
            </a:r>
          </a:p>
          <a:p>
            <a:pPr lvl="0" algn="ctr"/>
            <a:r>
              <a:rPr lang="ar-IQ" dirty="0" smtClean="0"/>
              <a:t>4.</a:t>
            </a:r>
            <a:r>
              <a:rPr lang="ar-SA" dirty="0" smtClean="0"/>
              <a:t>يبلغ </a:t>
            </a:r>
            <a:r>
              <a:rPr lang="ar-SA" dirty="0" smtClean="0"/>
              <a:t>القرار الصادر بقبول الطلب أو برفضه للطالب ولرئيس الادعاء العام خلال سبعة أيام من تاريخ صدوره</a:t>
            </a:r>
            <a:r>
              <a:rPr lang="en-US" dirty="0" smtClean="0"/>
              <a:t> .</a:t>
            </a:r>
          </a:p>
          <a:p>
            <a:pPr lvl="0" algn="ctr"/>
            <a:r>
              <a:rPr lang="ar-IQ" dirty="0" smtClean="0"/>
              <a:t>5.</a:t>
            </a:r>
            <a:r>
              <a:rPr lang="ar-SA" dirty="0" smtClean="0"/>
              <a:t>إذا </a:t>
            </a:r>
            <a:r>
              <a:rPr lang="ar-SA" dirty="0" smtClean="0"/>
              <a:t>انقضت مدة خمسة وأربعون يوماً على تاريخ تسجيل الطلب دون إن يصدر مجلس النقابة قراراً بقبوله أو رفضه اعتبر ذلك قراراً بالقبول</a:t>
            </a:r>
            <a:r>
              <a:rPr lang="en-US" dirty="0" smtClean="0"/>
              <a:t> .</a:t>
            </a:r>
          </a:p>
          <a:p>
            <a:pPr algn="ct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971600" y="908720"/>
            <a:ext cx="7920880" cy="3384376"/>
          </a:xfrm>
        </p:spPr>
        <p:txBody>
          <a:bodyPr>
            <a:normAutofit/>
          </a:bodyPr>
          <a:lstStyle/>
          <a:p>
            <a:pPr algn="ctr"/>
            <a:r>
              <a:rPr lang="ar-SA" sz="4800" dirty="0" err="1" smtClean="0"/>
              <a:t>ماهي</a:t>
            </a:r>
            <a:r>
              <a:rPr lang="ar-SA" sz="4800" dirty="0" smtClean="0"/>
              <a:t> الحالات التي يستبعد فيها المحامي </a:t>
            </a:r>
            <a:r>
              <a:rPr lang="ar-IQ" sz="4800" dirty="0" smtClean="0"/>
              <a:t>او </a:t>
            </a:r>
            <a:r>
              <a:rPr lang="ar-IQ" sz="4800" dirty="0" smtClean="0"/>
              <a:t>يرفع اسمه </a:t>
            </a:r>
            <a:r>
              <a:rPr lang="ar-SA" sz="4800" dirty="0" smtClean="0"/>
              <a:t>من جدول </a:t>
            </a:r>
            <a:r>
              <a:rPr lang="ar-SA" sz="4800" dirty="0" smtClean="0"/>
              <a:t>المحامين</a:t>
            </a:r>
            <a:r>
              <a:rPr lang="ar-IQ" sz="4800" dirty="0" err="1" smtClean="0"/>
              <a:t>؟</a:t>
            </a:r>
            <a:r>
              <a:rPr lang="en-US" dirty="0" smtClean="0"/>
              <a:t/>
            </a:r>
            <a:br>
              <a:rPr lang="en-US" dirty="0" smtClean="0"/>
            </a:br>
            <a:r>
              <a:rPr lang="en-US" dirty="0" smtClean="0"/>
              <a:t>       </a:t>
            </a:r>
            <a:br>
              <a:rPr lang="en-US" dirty="0" smtClean="0"/>
            </a:br>
            <a:endParaRPr lang="ar-IQ" dirty="0"/>
          </a:p>
        </p:txBody>
      </p:sp>
      <p:sp>
        <p:nvSpPr>
          <p:cNvPr id="3" name="عنوان فرعي 2"/>
          <p:cNvSpPr>
            <a:spLocks noGrp="1"/>
          </p:cNvSpPr>
          <p:nvPr>
            <p:ph type="subTitle" idx="1"/>
          </p:nvPr>
        </p:nvSpPr>
        <p:spPr>
          <a:xfrm>
            <a:off x="1331640" y="4293096"/>
            <a:ext cx="7416824" cy="2081826"/>
          </a:xfrm>
        </p:spPr>
        <p:txBody>
          <a:bodyPr/>
          <a:lstStyle/>
          <a:p>
            <a:pPr algn="ctr"/>
            <a:r>
              <a:rPr lang="en-US" sz="4000" dirty="0" smtClean="0"/>
              <a:t>       </a:t>
            </a:r>
            <a:r>
              <a:rPr lang="ar-SA" sz="4000" dirty="0" smtClean="0"/>
              <a:t>يستبعد المحامي ويشطب اسمه من جدول المحامين وفق إحكام القانون العراقي في الحالات الآتية</a:t>
            </a:r>
            <a:r>
              <a:rPr lang="en-US" sz="4000" dirty="0" smtClean="0"/>
              <a:t> :</a:t>
            </a:r>
            <a:endParaRPr lang="ar-IQ"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a:ln>
            <a:solidFill>
              <a:schemeClr val="accent1"/>
            </a:solidFill>
          </a:ln>
        </p:spPr>
        <p:txBody>
          <a:bodyPr>
            <a:normAutofit/>
          </a:bodyPr>
          <a:lstStyle/>
          <a:p>
            <a:pPr algn="ctr"/>
            <a:r>
              <a:rPr lang="ar-IQ" sz="6600" dirty="0" smtClean="0"/>
              <a:t>اولا</a:t>
            </a:r>
            <a:endParaRPr lang="ar-IQ" sz="6600" dirty="0"/>
          </a:p>
        </p:txBody>
      </p:sp>
      <p:sp>
        <p:nvSpPr>
          <p:cNvPr id="3" name="عنصر نائب للمحتوى 2"/>
          <p:cNvSpPr>
            <a:spLocks noGrp="1"/>
          </p:cNvSpPr>
          <p:nvPr>
            <p:ph sz="quarter" idx="1"/>
          </p:nvPr>
        </p:nvSpPr>
        <p:spPr>
          <a:xfrm>
            <a:off x="251520" y="1600200"/>
            <a:ext cx="8136904" cy="2764904"/>
          </a:xfrm>
        </p:spPr>
        <p:txBody>
          <a:bodyPr>
            <a:noAutofit/>
          </a:bodyPr>
          <a:lstStyle/>
          <a:p>
            <a:pPr lvl="0" algn="ctr">
              <a:buNone/>
            </a:pPr>
            <a:r>
              <a:rPr lang="ar-SA" sz="4400" dirty="0" smtClean="0"/>
              <a:t>لا يسجل اسم المحامي في جدول المحامين ما لم يدفع للنقابة رسوم التسجيل وعلى المحامي إن يؤدي خلال شهر كانون الثاني من كل سنة بدل الاشتراك السنوي للنقابة</a:t>
            </a:r>
            <a:r>
              <a:rPr lang="ar-SA" sz="4400" dirty="0" smtClean="0"/>
              <a:t>.</a:t>
            </a:r>
            <a:endParaRPr lang="en-US" sz="4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92D050"/>
          </a:solidFill>
          <a:ln>
            <a:solidFill>
              <a:schemeClr val="tx2">
                <a:lumMod val="75000"/>
              </a:schemeClr>
            </a:solidFill>
          </a:ln>
        </p:spPr>
        <p:txBody>
          <a:bodyPr>
            <a:normAutofit/>
          </a:bodyPr>
          <a:lstStyle/>
          <a:p>
            <a:pPr algn="ctr"/>
            <a:r>
              <a:rPr lang="ar-IQ" sz="5400" dirty="0" smtClean="0"/>
              <a:t>ثانيا</a:t>
            </a:r>
            <a:endParaRPr lang="ar-IQ" sz="5400" dirty="0"/>
          </a:p>
        </p:txBody>
      </p:sp>
      <p:sp>
        <p:nvSpPr>
          <p:cNvPr id="3" name="عنصر نائب للمحتوى 2"/>
          <p:cNvSpPr>
            <a:spLocks noGrp="1"/>
          </p:cNvSpPr>
          <p:nvPr>
            <p:ph sz="quarter" idx="1"/>
          </p:nvPr>
        </p:nvSpPr>
        <p:spPr>
          <a:solidFill>
            <a:schemeClr val="accent2">
              <a:lumMod val="40000"/>
              <a:lumOff val="60000"/>
            </a:schemeClr>
          </a:solidFill>
        </p:spPr>
        <p:txBody>
          <a:bodyPr/>
          <a:lstStyle/>
          <a:p>
            <a:pPr lvl="0" algn="ctr">
              <a:buNone/>
            </a:pPr>
            <a:r>
              <a:rPr lang="ar-SA" sz="3200" dirty="0" smtClean="0"/>
              <a:t>إذا تخلف المحامي لأي سبب كان عن دفع بدل الاشتراك السنوي سنتين متواليتين يعتبر اسمه مستبعداً حكماً من جدول </a:t>
            </a:r>
            <a:r>
              <a:rPr lang="ar-SA" sz="3200" dirty="0" err="1" smtClean="0"/>
              <a:t>المحامين .</a:t>
            </a:r>
            <a:r>
              <a:rPr lang="ar-SA" sz="3200" dirty="0" smtClean="0"/>
              <a:t> ولا تحسب هذه المدة منقضية في المحاماة وإذا رغب في العودة إلى المحاماة يقدم طلباً بإعادة انتمائه إلى النقابة مجدداً, ولا يقبل طلب انتماء المحامي مجدداً إذا سبق إن استبعد اسمه من جدول المحامين أكثر من مرة إلا بعد مرور سنتين ابتداء من تاريخ استبعاد اسمه للمرة الاخيرة</a:t>
            </a:r>
            <a:r>
              <a:rPr lang="en-US" sz="3200" dirty="0" smtClean="0"/>
              <a:t> .</a:t>
            </a:r>
          </a:p>
          <a:p>
            <a:pPr>
              <a:buNone/>
            </a:pP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40000"/>
              <a:lumOff val="60000"/>
            </a:schemeClr>
          </a:solidFill>
          <a:ln>
            <a:solidFill>
              <a:schemeClr val="accent1">
                <a:lumMod val="75000"/>
              </a:schemeClr>
            </a:solidFill>
          </a:ln>
        </p:spPr>
        <p:txBody>
          <a:bodyPr>
            <a:normAutofit/>
          </a:bodyPr>
          <a:lstStyle/>
          <a:p>
            <a:pPr algn="ctr"/>
            <a:r>
              <a:rPr lang="ar-IQ" sz="5400" dirty="0" smtClean="0"/>
              <a:t>ثالثا</a:t>
            </a:r>
            <a:endParaRPr lang="ar-IQ" sz="5400" dirty="0"/>
          </a:p>
        </p:txBody>
      </p:sp>
      <p:sp>
        <p:nvSpPr>
          <p:cNvPr id="3" name="عنصر نائب للمحتوى 2"/>
          <p:cNvSpPr>
            <a:spLocks noGrp="1"/>
          </p:cNvSpPr>
          <p:nvPr>
            <p:ph sz="quarter" idx="1"/>
          </p:nvPr>
        </p:nvSpPr>
        <p:spPr>
          <a:solidFill>
            <a:schemeClr val="bg2"/>
          </a:solidFill>
        </p:spPr>
        <p:txBody>
          <a:bodyPr/>
          <a:lstStyle/>
          <a:p>
            <a:pPr algn="ctr">
              <a:buNone/>
            </a:pPr>
            <a:r>
              <a:rPr lang="ar-SA" sz="4800" dirty="0" smtClean="0"/>
              <a:t>يقرر مجلس النقابة رفع اسم المحامي من جدول المحامين إذا فقد شرط من شروط ممارسة المحاماة المنصوص عليها بالمادة الثانية من قانون المحاماة العراقي</a:t>
            </a:r>
            <a:r>
              <a:rPr lang="en-US" sz="4800" dirty="0" smtClean="0"/>
              <a:t> .</a:t>
            </a:r>
            <a:endParaRPr lang="ar-IQ" sz="4800"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40000"/>
              <a:lumOff val="60000"/>
            </a:schemeClr>
          </a:solidFill>
          <a:ln>
            <a:solidFill>
              <a:schemeClr val="tx1"/>
            </a:solidFill>
          </a:ln>
        </p:spPr>
        <p:txBody>
          <a:bodyPr>
            <a:normAutofit/>
          </a:bodyPr>
          <a:lstStyle/>
          <a:p>
            <a:pPr algn="ctr"/>
            <a:r>
              <a:rPr lang="ar-IQ" sz="4800" dirty="0" smtClean="0"/>
              <a:t>رابعا</a:t>
            </a:r>
            <a:endParaRPr lang="ar-IQ" sz="4800" dirty="0"/>
          </a:p>
        </p:txBody>
      </p:sp>
      <p:sp>
        <p:nvSpPr>
          <p:cNvPr id="3" name="عنصر نائب للمحتوى 2"/>
          <p:cNvSpPr>
            <a:spLocks noGrp="1"/>
          </p:cNvSpPr>
          <p:nvPr>
            <p:ph sz="quarter" idx="1"/>
          </p:nvPr>
        </p:nvSpPr>
        <p:spPr>
          <a:solidFill>
            <a:schemeClr val="accent2">
              <a:lumMod val="40000"/>
              <a:lumOff val="60000"/>
            </a:schemeClr>
          </a:solidFill>
        </p:spPr>
        <p:txBody>
          <a:bodyPr>
            <a:normAutofit lnSpcReduction="10000"/>
          </a:bodyPr>
          <a:lstStyle/>
          <a:p>
            <a:pPr algn="ctr">
              <a:buNone/>
            </a:pPr>
            <a:r>
              <a:rPr lang="en-US" dirty="0" smtClean="0"/>
              <a:t>.</a:t>
            </a:r>
            <a:r>
              <a:rPr lang="ar-SA" sz="3200" dirty="0" smtClean="0"/>
              <a:t>إذا </a:t>
            </a:r>
            <a:r>
              <a:rPr lang="ar-SA" sz="3200" dirty="0" smtClean="0"/>
              <a:t>عين المحامي في المناصب والوظائف المنصوص عليها في المادة الرابعة من قانون المحاماة العراقي فيعتبر اسمه مستبعداً حكماً من جدول المحامين واعتباراً من تاريخ مباشرته </a:t>
            </a:r>
            <a:r>
              <a:rPr lang="ar-IQ" sz="3200" dirty="0" smtClean="0"/>
              <a:t>, ويمكن اعادة تسجيله مجددا في حالة زوال هذا السبب وذلك بقرار من مجلس النقابة بعد تقديمه طلب </a:t>
            </a:r>
            <a:r>
              <a:rPr lang="ar-IQ" sz="3200" dirty="0" err="1" smtClean="0"/>
              <a:t>بذلك.</a:t>
            </a:r>
            <a:r>
              <a:rPr lang="ar-IQ" sz="3200" dirty="0" smtClean="0"/>
              <a:t> </a:t>
            </a:r>
            <a:r>
              <a:rPr lang="ar-SA" sz="3200" dirty="0" smtClean="0"/>
              <a:t>وعلى كل دائرة رسمية أو شبه رسمية أو مصلحة حكومية أو شركة من الشركات الخاضعة لإحكام قانون المحاماة عينت لديها محامياً إن ترسل إلى نقابة المحامين صورة من الأمر الصادر بتعينه لغرض استبعاد اسمه من جدول المحامين.</a:t>
            </a:r>
            <a:endParaRPr lang="en-US" sz="3200" dirty="0" smtClean="0"/>
          </a:p>
          <a:p>
            <a:endParaRPr lang="ar-IQ"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normAutofit/>
          </a:bodyPr>
          <a:lstStyle/>
          <a:p>
            <a:pPr algn="ctr"/>
            <a:r>
              <a:rPr lang="ar-IQ" sz="4800" dirty="0" smtClean="0"/>
              <a:t>خامسا</a:t>
            </a:r>
            <a:endParaRPr lang="ar-IQ" sz="4800" dirty="0"/>
          </a:p>
        </p:txBody>
      </p:sp>
      <p:sp>
        <p:nvSpPr>
          <p:cNvPr id="3" name="عنصر نائب للمحتوى 2"/>
          <p:cNvSpPr>
            <a:spLocks noGrp="1"/>
          </p:cNvSpPr>
          <p:nvPr>
            <p:ph sz="quarter" idx="1"/>
          </p:nvPr>
        </p:nvSpPr>
        <p:spPr>
          <a:solidFill>
            <a:srgbClr val="00FF99"/>
          </a:solidFill>
        </p:spPr>
        <p:txBody>
          <a:bodyPr>
            <a:normAutofit/>
          </a:bodyPr>
          <a:lstStyle/>
          <a:p>
            <a:pPr algn="ctr">
              <a:buNone/>
            </a:pPr>
            <a:r>
              <a:rPr lang="ar-SA" sz="4400" dirty="0" smtClean="0"/>
              <a:t>يعد رفع اسم المحامي من جدول المحامين احدى العقوبات </a:t>
            </a:r>
            <a:r>
              <a:rPr lang="ar-SA" sz="4400" dirty="0" err="1" smtClean="0"/>
              <a:t>التاديبية</a:t>
            </a:r>
            <a:r>
              <a:rPr lang="ar-SA" sz="4400" dirty="0" smtClean="0"/>
              <a:t> التي تفرض على المحامي في حال ارتكابه فعلا يخل بواجباته </a:t>
            </a:r>
            <a:r>
              <a:rPr lang="ar-SA" sz="4400" dirty="0" err="1" smtClean="0"/>
              <a:t>القانونية.</a:t>
            </a:r>
            <a:r>
              <a:rPr lang="ar-SA" sz="4400" dirty="0" smtClean="0"/>
              <a:t> </a:t>
            </a:r>
            <a:endParaRPr lang="ar-IQ" sz="4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TotalTime>
  <Words>375</Words>
  <Application>Microsoft Office PowerPoint</Application>
  <PresentationFormat>عرض على الشاشة (3:4)‏</PresentationFormat>
  <Paragraphs>26</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مشربية</vt:lpstr>
      <vt:lpstr>مادة المحاماة : المرحلة الرابعة</vt:lpstr>
      <vt:lpstr>س: ماهو جدول المحامين</vt:lpstr>
      <vt:lpstr>ماهي إجراءات التسجيل في جدول المحامين ؟</vt:lpstr>
      <vt:lpstr>ماهي الحالات التي يستبعد فيها المحامي او يرفع اسمه من جدول المحامين؟         </vt:lpstr>
      <vt:lpstr>اولا</vt:lpstr>
      <vt:lpstr>ثانيا</vt:lpstr>
      <vt:lpstr>ثالثا</vt:lpstr>
      <vt:lpstr>رابعا</vt:lpstr>
      <vt:lpstr>خامسا</vt:lpstr>
      <vt:lpstr>سادسا</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مادة المحاماة : المرحلة الرابعة</dc:title>
  <dc:creator>acer</dc:creator>
  <cp:lastModifiedBy>acer</cp:lastModifiedBy>
  <cp:revision>3</cp:revision>
  <dcterms:created xsi:type="dcterms:W3CDTF">2018-10-20T13:13:09Z</dcterms:created>
  <dcterms:modified xsi:type="dcterms:W3CDTF">2018-10-20T13:37:29Z</dcterms:modified>
</cp:coreProperties>
</file>