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C5A8"/>
    <a:srgbClr val="FF9966"/>
    <a:srgbClr val="CCFF33"/>
    <a:srgbClr val="CC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BBD7AB44-991B-4EC1-B065-E536C21CB28D}" type="datetimeFigureOut">
              <a:rPr lang="ar-IQ" smtClean="0"/>
              <a:t>10/02/1440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98DB301-F07D-4E2E-85CB-1D40D4A8F7DE}"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BD7AB44-991B-4EC1-B065-E536C21CB28D}" type="datetimeFigureOut">
              <a:rPr lang="ar-IQ" smtClean="0"/>
              <a:t>10/02/1440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98DB301-F07D-4E2E-85CB-1D40D4A8F7DE}"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BD7AB44-991B-4EC1-B065-E536C21CB28D}" type="datetimeFigureOut">
              <a:rPr lang="ar-IQ" smtClean="0"/>
              <a:t>10/02/1440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98DB301-F07D-4E2E-85CB-1D40D4A8F7DE}"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BD7AB44-991B-4EC1-B065-E536C21CB28D}" type="datetimeFigureOut">
              <a:rPr lang="ar-IQ" smtClean="0"/>
              <a:t>10/02/1440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98DB301-F07D-4E2E-85CB-1D40D4A8F7DE}"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BD7AB44-991B-4EC1-B065-E536C21CB28D}" type="datetimeFigureOut">
              <a:rPr lang="ar-IQ" smtClean="0"/>
              <a:t>10/02/1440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98DB301-F07D-4E2E-85CB-1D40D4A8F7DE}"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BBD7AB44-991B-4EC1-B065-E536C21CB28D}" type="datetimeFigureOut">
              <a:rPr lang="ar-IQ" smtClean="0"/>
              <a:t>10/02/1440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98DB301-F07D-4E2E-85CB-1D40D4A8F7DE}"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BBD7AB44-991B-4EC1-B065-E536C21CB28D}" type="datetimeFigureOut">
              <a:rPr lang="ar-IQ" smtClean="0"/>
              <a:t>10/02/1440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798DB301-F07D-4E2E-85CB-1D40D4A8F7DE}"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BBD7AB44-991B-4EC1-B065-E536C21CB28D}" type="datetimeFigureOut">
              <a:rPr lang="ar-IQ" smtClean="0"/>
              <a:t>10/02/1440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798DB301-F07D-4E2E-85CB-1D40D4A8F7DE}"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BD7AB44-991B-4EC1-B065-E536C21CB28D}" type="datetimeFigureOut">
              <a:rPr lang="ar-IQ" smtClean="0"/>
              <a:t>10/02/1440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798DB301-F07D-4E2E-85CB-1D40D4A8F7DE}"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BD7AB44-991B-4EC1-B065-E536C21CB28D}" type="datetimeFigureOut">
              <a:rPr lang="ar-IQ" smtClean="0"/>
              <a:t>10/02/1440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98DB301-F07D-4E2E-85CB-1D40D4A8F7DE}"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BD7AB44-991B-4EC1-B065-E536C21CB28D}" type="datetimeFigureOut">
              <a:rPr lang="ar-IQ" smtClean="0"/>
              <a:t>10/02/1440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98DB301-F07D-4E2E-85CB-1D40D4A8F7DE}"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BD7AB44-991B-4EC1-B065-E536C21CB28D}" type="datetimeFigureOut">
              <a:rPr lang="ar-IQ" smtClean="0"/>
              <a:t>10/02/1440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98DB301-F07D-4E2E-85CB-1D40D4A8F7DE}"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0"/>
            <a:ext cx="9144000" cy="3600451"/>
          </a:xfrm>
          <a:blipFill>
            <a:blip r:embed="rId2" cstate="print"/>
            <a:tile tx="0" ty="0" sx="100000" sy="100000" flip="none" algn="tl"/>
          </a:blipFill>
        </p:spPr>
        <p:txBody>
          <a:bodyPr>
            <a:normAutofit/>
          </a:bodyPr>
          <a:lstStyle/>
          <a:p>
            <a:r>
              <a:rPr lang="ar-IQ" sz="6000" dirty="0" smtClean="0"/>
              <a:t>المحاضرة الثانية</a:t>
            </a:r>
            <a:br>
              <a:rPr lang="ar-IQ" sz="6000" dirty="0" smtClean="0"/>
            </a:br>
            <a:r>
              <a:rPr lang="ar-IQ" sz="6000" dirty="0" smtClean="0"/>
              <a:t>المحاماة</a:t>
            </a:r>
            <a:br>
              <a:rPr lang="ar-IQ" sz="6000" dirty="0" smtClean="0"/>
            </a:br>
            <a:r>
              <a:rPr lang="ar-IQ" b="1" dirty="0" smtClean="0"/>
              <a:t>م.م انفال عصام علي</a:t>
            </a:r>
            <a:endParaRPr lang="ar-IQ" b="1" dirty="0"/>
          </a:p>
        </p:txBody>
      </p:sp>
      <p:sp>
        <p:nvSpPr>
          <p:cNvPr id="3" name="عنوان فرعي 2"/>
          <p:cNvSpPr>
            <a:spLocks noGrp="1"/>
          </p:cNvSpPr>
          <p:nvPr>
            <p:ph type="subTitle" idx="1"/>
          </p:nvPr>
        </p:nvSpPr>
        <p:spPr>
          <a:xfrm>
            <a:off x="0" y="3573016"/>
            <a:ext cx="9144000" cy="3284984"/>
          </a:xfrm>
          <a:blipFill>
            <a:blip r:embed="rId3" cstate="print"/>
            <a:tile tx="0" ty="0" sx="100000" sy="100000" flip="none" algn="tl"/>
          </a:blipFill>
        </p:spPr>
        <p:txBody>
          <a:bodyPr>
            <a:normAutofit/>
          </a:bodyPr>
          <a:lstStyle/>
          <a:p>
            <a:r>
              <a:rPr lang="ar-IQ" sz="6000" b="1" dirty="0" smtClean="0">
                <a:solidFill>
                  <a:schemeClr val="tx1"/>
                </a:solidFill>
              </a:rPr>
              <a:t>الاثار القانونية المترتبة على استبعاد المحامي من جدول المحامين</a:t>
            </a:r>
            <a:endParaRPr lang="ar-IQ" sz="6000"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a:solidFill>
            <a:srgbClr val="CC99FF"/>
          </a:solidFill>
        </p:spPr>
        <p:txBody>
          <a:bodyPr/>
          <a:lstStyle/>
          <a:p>
            <a:r>
              <a:rPr lang="ar-IQ" dirty="0" smtClean="0"/>
              <a:t>اولا </a:t>
            </a:r>
            <a:endParaRPr lang="ar-IQ" dirty="0"/>
          </a:p>
        </p:txBody>
      </p:sp>
      <p:sp>
        <p:nvSpPr>
          <p:cNvPr id="3" name="عنصر نائب للمحتوى 2"/>
          <p:cNvSpPr>
            <a:spLocks noGrp="1"/>
          </p:cNvSpPr>
          <p:nvPr>
            <p:ph idx="1"/>
          </p:nvPr>
        </p:nvSpPr>
        <p:spPr>
          <a:xfrm>
            <a:off x="0" y="1412776"/>
            <a:ext cx="9144000" cy="5445224"/>
          </a:xfrm>
          <a:blipFill>
            <a:blip r:embed="rId2" cstate="print"/>
            <a:tile tx="0" ty="0" sx="100000" sy="100000" flip="none" algn="tl"/>
          </a:blipFill>
        </p:spPr>
        <p:txBody>
          <a:bodyPr/>
          <a:lstStyle/>
          <a:p>
            <a:pPr lvl="0" algn="ctr">
              <a:buNone/>
            </a:pPr>
            <a:r>
              <a:rPr lang="ar-SA" sz="4000" dirty="0"/>
              <a:t>لا يجوز لمن رفع اسمه من جدول المحامين وانقضت علاقته بالمحاماة لأي سبب إن يمارس أي عمل من إعمالها قبل إن يعاد تسجيل اسمه بجدول </a:t>
            </a:r>
            <a:r>
              <a:rPr lang="ar-SA" sz="4000" dirty="0" err="1"/>
              <a:t>المحامين .</a:t>
            </a:r>
            <a:r>
              <a:rPr lang="ar-SA" sz="4000" dirty="0"/>
              <a:t> ويؤدي رسم التسجيل مجدداً وفق إحكام هذا القانون ويعاقب من يخالف ذلك تأديبياً مهما كان نوع العمل الذي يزاوله آنذاك بمنعه من ممارسة المحاماة مدة لا تزيد على سنة تنفذ بحقه عند إعادة تسجيل اسمه في الجدول مجدداً</a:t>
            </a:r>
            <a:r>
              <a:rPr lang="en-US" sz="4000" dirty="0"/>
              <a:t> .</a:t>
            </a:r>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2">
              <a:lumMod val="75000"/>
            </a:schemeClr>
          </a:solidFill>
        </p:spPr>
        <p:txBody>
          <a:bodyPr/>
          <a:lstStyle/>
          <a:p>
            <a:r>
              <a:rPr lang="ar-IQ" dirty="0" smtClean="0"/>
              <a:t>ثانيا</a:t>
            </a:r>
            <a:endParaRPr lang="ar-IQ" dirty="0"/>
          </a:p>
        </p:txBody>
      </p:sp>
      <p:sp>
        <p:nvSpPr>
          <p:cNvPr id="3" name="عنصر نائب للمحتوى 2"/>
          <p:cNvSpPr>
            <a:spLocks noGrp="1"/>
          </p:cNvSpPr>
          <p:nvPr>
            <p:ph idx="1"/>
          </p:nvPr>
        </p:nvSpPr>
        <p:spPr>
          <a:solidFill>
            <a:srgbClr val="CCFF33"/>
          </a:solidFill>
        </p:spPr>
        <p:txBody>
          <a:bodyPr>
            <a:normAutofit/>
          </a:bodyPr>
          <a:lstStyle/>
          <a:p>
            <a:pPr algn="ctr">
              <a:buNone/>
            </a:pPr>
            <a:r>
              <a:rPr lang="ar-SA" sz="4800" dirty="0"/>
              <a:t>لا يجوز للمحاكم </a:t>
            </a:r>
            <a:r>
              <a:rPr lang="ar-IQ" sz="4800" dirty="0" smtClean="0"/>
              <a:t>و</a:t>
            </a:r>
            <a:r>
              <a:rPr lang="ar-SA" sz="4800" dirty="0" smtClean="0"/>
              <a:t>الدوائر </a:t>
            </a:r>
            <a:r>
              <a:rPr lang="ar-SA" sz="4800" dirty="0"/>
              <a:t>الرسمية وشبه الرسمية قبول مراجعة المحامي أو وكالته في دعوى ما لم يكن اسمه مسجلاً في جدول المحامين</a:t>
            </a:r>
            <a:r>
              <a:rPr lang="en-US" sz="4800" dirty="0"/>
              <a:t> .</a:t>
            </a:r>
            <a:endParaRPr lang="ar-IQ" sz="4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84784"/>
          </a:xfrm>
          <a:blipFill>
            <a:blip r:embed="rId2" cstate="print"/>
            <a:tile tx="0" ty="0" sx="100000" sy="100000" flip="none" algn="tl"/>
          </a:blipFill>
          <a:effectLst>
            <a:glow rad="101600">
              <a:schemeClr val="accent2">
                <a:satMod val="175000"/>
                <a:alpha val="40000"/>
              </a:schemeClr>
            </a:glow>
          </a:effectLst>
        </p:spPr>
        <p:txBody>
          <a:bodyPr/>
          <a:lstStyle/>
          <a:p>
            <a:r>
              <a:rPr lang="ar-IQ" dirty="0" smtClean="0"/>
              <a:t>ثالثا</a:t>
            </a:r>
            <a:endParaRPr lang="ar-IQ" dirty="0"/>
          </a:p>
        </p:txBody>
      </p:sp>
      <p:sp>
        <p:nvSpPr>
          <p:cNvPr id="3" name="عنصر نائب للمحتوى 2"/>
          <p:cNvSpPr>
            <a:spLocks noGrp="1"/>
          </p:cNvSpPr>
          <p:nvPr>
            <p:ph idx="1"/>
          </p:nvPr>
        </p:nvSpPr>
        <p:spPr>
          <a:xfrm>
            <a:off x="0" y="1484784"/>
            <a:ext cx="9144000" cy="5373216"/>
          </a:xfrm>
          <a:blipFill>
            <a:blip r:embed="rId3" cstate="print"/>
            <a:tile tx="0" ty="0" sx="100000" sy="100000" flip="none" algn="tl"/>
          </a:blipFill>
        </p:spPr>
        <p:txBody>
          <a:bodyPr/>
          <a:lstStyle/>
          <a:p>
            <a:pPr lvl="0" algn="ctr">
              <a:buNone/>
            </a:pPr>
            <a:r>
              <a:rPr lang="ar-SA" sz="4800" dirty="0"/>
              <a:t>يعاد تسجيل المحامي مجدداً في جدول المحامين في حالة زوال أسباب </a:t>
            </a:r>
            <a:r>
              <a:rPr lang="ar-SA" sz="4800" dirty="0" smtClean="0"/>
              <a:t>است</a:t>
            </a:r>
            <a:r>
              <a:rPr lang="ar-IQ" sz="4800" dirty="0" smtClean="0"/>
              <a:t>بع</a:t>
            </a:r>
            <a:r>
              <a:rPr lang="ar-SA" sz="4800" dirty="0" smtClean="0"/>
              <a:t>اد </a:t>
            </a:r>
            <a:r>
              <a:rPr lang="ar-SA" sz="4800" dirty="0"/>
              <a:t>اسمه من الجدول وذلك بقرار من مجلس النقابة بعد تقديمه طلباً بذلك.</a:t>
            </a:r>
            <a:endParaRPr lang="en-US" sz="4800" dirty="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9144000" cy="1143000"/>
          </a:xfrm>
          <a:solidFill>
            <a:srgbClr val="E2C5A8"/>
          </a:solidFill>
        </p:spPr>
        <p:txBody>
          <a:bodyPr/>
          <a:lstStyle/>
          <a:p>
            <a:r>
              <a:rPr lang="ar-IQ" dirty="0" smtClean="0"/>
              <a:t>رابعا</a:t>
            </a:r>
            <a:endParaRPr lang="ar-IQ" dirty="0"/>
          </a:p>
        </p:txBody>
      </p:sp>
      <p:sp>
        <p:nvSpPr>
          <p:cNvPr id="3" name="عنصر نائب للمحتوى 2"/>
          <p:cNvSpPr>
            <a:spLocks noGrp="1"/>
          </p:cNvSpPr>
          <p:nvPr>
            <p:ph idx="1"/>
          </p:nvPr>
        </p:nvSpPr>
        <p:spPr>
          <a:xfrm>
            <a:off x="0" y="1600200"/>
            <a:ext cx="9144000" cy="5257800"/>
          </a:xfrm>
          <a:solidFill>
            <a:srgbClr val="FF9966"/>
          </a:solidFill>
        </p:spPr>
        <p:txBody>
          <a:bodyPr/>
          <a:lstStyle/>
          <a:p>
            <a:pPr lvl="0" algn="ctr">
              <a:buNone/>
            </a:pPr>
            <a:r>
              <a:rPr lang="ar-SA" sz="4400" dirty="0"/>
              <a:t>في حال رفع اسم المحامي من جدول المحامين كعقوبة </a:t>
            </a:r>
            <a:r>
              <a:rPr lang="ar-SA" sz="4400" dirty="0" err="1"/>
              <a:t>تأديبية </a:t>
            </a:r>
            <a:r>
              <a:rPr lang="ar-SA" sz="4400" dirty="0"/>
              <a:t>, يترتب عليه فصل المحامي من عضوية النقابة وحرمانه من ممارسة المحاماة اعتبارا من تاريخ تبليغه بالحكم النهائي </a:t>
            </a:r>
            <a:r>
              <a:rPr lang="ar-SA" sz="4400" dirty="0" err="1"/>
              <a:t>الصادرضده.</a:t>
            </a:r>
            <a:endParaRPr lang="en-US" sz="4400" dirty="0"/>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descr="2-Bags-40-pcs-arabian-jasmine-gardenia-flower-seeds-rare-white-and-fragrance-cape-jasmine-flower.jpg"/>
          <p:cNvPicPr>
            <a:picLocks noChangeAspect="1"/>
          </p:cNvPicPr>
          <p:nvPr/>
        </p:nvPicPr>
        <p:blipFill>
          <a:blip r:embed="rId2" cstate="print"/>
          <a:stretch>
            <a:fillRect/>
          </a:stretch>
        </p:blipFill>
        <p:spPr>
          <a:xfrm>
            <a:off x="0" y="0"/>
            <a:ext cx="9144000" cy="6857999"/>
          </a:xfrm>
          <a:prstGeom prst="rect">
            <a:avLst/>
          </a:prstGeom>
        </p:spPr>
      </p:pic>
      <p:sp>
        <p:nvSpPr>
          <p:cNvPr id="6" name="مربع نص 5"/>
          <p:cNvSpPr txBox="1"/>
          <p:nvPr/>
        </p:nvSpPr>
        <p:spPr>
          <a:xfrm>
            <a:off x="1619672" y="2348880"/>
            <a:ext cx="5240537" cy="923330"/>
          </a:xfrm>
          <a:prstGeom prst="rect">
            <a:avLst/>
          </a:prstGeom>
          <a:noFill/>
        </p:spPr>
        <p:txBody>
          <a:bodyPr wrap="none" rtlCol="1">
            <a:spAutoFit/>
          </a:bodyPr>
          <a:lstStyle/>
          <a:p>
            <a:r>
              <a:rPr lang="ar-IQ" sz="5400" dirty="0" smtClean="0"/>
              <a:t>شكرا جزيلا لإصغائكم </a:t>
            </a:r>
            <a:endParaRPr lang="ar-IQ" sz="54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165</Words>
  <Application>Microsoft Office PowerPoint</Application>
  <PresentationFormat>عرض على الشاشة (3:4)‏</PresentationFormat>
  <Paragraphs>11</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سمة Office</vt:lpstr>
      <vt:lpstr>المحاضرة الثانية المحاماة م.م انفال عصام علي</vt:lpstr>
      <vt:lpstr>اولا </vt:lpstr>
      <vt:lpstr>ثانيا</vt:lpstr>
      <vt:lpstr>ثالثا</vt:lpstr>
      <vt:lpstr>رابعا</vt:lpstr>
      <vt:lpstr>الشريحة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الثانية المحاماة</dc:title>
  <dc:creator>acer</dc:creator>
  <cp:lastModifiedBy>acer</cp:lastModifiedBy>
  <cp:revision>2</cp:revision>
  <dcterms:created xsi:type="dcterms:W3CDTF">2018-10-20T13:37:37Z</dcterms:created>
  <dcterms:modified xsi:type="dcterms:W3CDTF">2018-10-20T13:53:11Z</dcterms:modified>
</cp:coreProperties>
</file>