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7"/>
  </p:notes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EC10A93D-60AF-467C-B002-F7103262EFCB}">
      <dgm:prSet phldrT="[نص]" custT="1"/>
      <dgm:spPr/>
      <dgm:t>
        <a:bodyPr/>
        <a:lstStyle/>
        <a:p>
          <a:pPr rtl="1"/>
          <a:r>
            <a:rPr lang="ar-SA" sz="4400" b="1" dirty="0" smtClean="0">
              <a:solidFill>
                <a:srgbClr val="FF0000"/>
              </a:solidFill>
            </a:rPr>
            <a:t>الحكم الشرعي</a:t>
          </a:r>
          <a:endParaRPr lang="ar-SA" sz="4400" b="1" dirty="0">
            <a:solidFill>
              <a:srgbClr val="FF0000"/>
            </a:solidFill>
          </a:endParaRPr>
        </a:p>
      </dgm:t>
    </dgm:pt>
    <dgm:pt modelId="{4CB47DBA-C361-4521-8F42-F59F56863F7B}" type="parTrans" cxnId="{0F49F22B-ACDF-47CD-A745-E8F32024C706}">
      <dgm:prSet/>
      <dgm:spPr/>
      <dgm:t>
        <a:bodyPr/>
        <a:lstStyle/>
        <a:p>
          <a:pPr rtl="1"/>
          <a:endParaRPr lang="ar-SA"/>
        </a:p>
      </dgm:t>
    </dgm:pt>
    <dgm:pt modelId="{4B42D2B7-7F85-4826-A6CA-6D344BD20DB7}" type="sibTrans" cxnId="{0F49F22B-ACDF-47CD-A745-E8F32024C706}">
      <dgm:prSet/>
      <dgm:spPr/>
      <dgm:t>
        <a:bodyPr/>
        <a:lstStyle/>
        <a:p>
          <a:pPr rtl="1"/>
          <a:endParaRPr lang="ar-SA"/>
        </a:p>
      </dgm:t>
    </dgm:pt>
    <dgm:pt modelId="{7A714665-A957-4883-B7C2-CD931449A5A5}">
      <dgm:prSet phldrT="[نص]" custT="1"/>
      <dgm:spPr/>
      <dgm:t>
        <a:bodyPr/>
        <a:lstStyle/>
        <a:p>
          <a:pPr rtl="1"/>
          <a:r>
            <a:rPr lang="ar-SA" sz="24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24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3AACD581-DFA0-4EC1-A51E-76A8A426F24A}">
      <dgm:prSet phldrT="[نص]" custT="1"/>
      <dgm:spPr/>
      <dgm:t>
        <a:bodyPr/>
        <a:lstStyle/>
        <a:p>
          <a:pPr rtl="1"/>
          <a:r>
            <a:rPr lang="ar-SA" sz="2400" b="1" dirty="0" smtClean="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الوضعي</a:t>
          </a:r>
          <a:endParaRPr lang="ar-SA" sz="2400" b="1" dirty="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D41613C-BA19-42CE-B981-BE9FBD5FF2BB}" type="parTrans" cxnId="{F6F3B413-6798-44F2-AEB9-021C0E4EF557}">
      <dgm:prSet/>
      <dgm:spPr/>
      <dgm:t>
        <a:bodyPr/>
        <a:lstStyle/>
        <a:p>
          <a:pPr rtl="1"/>
          <a:endParaRPr lang="ar-SA"/>
        </a:p>
      </dgm:t>
    </dgm:pt>
    <dgm:pt modelId="{3D2F6B47-FCA2-4417-B527-BC9EAEABFAC4}" type="sibTrans" cxnId="{F6F3B413-6798-44F2-AEB9-021C0E4EF557}">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EA9A6E13-ECBB-4F27-814C-703D7717D04E}" type="pres">
      <dgm:prSet presAssocID="{EC10A93D-60AF-467C-B002-F7103262EFCB}" presName="circ1" presStyleLbl="vennNode1" presStyleIdx="0" presStyleCnt="3" custScaleX="187500"/>
      <dgm:spPr/>
      <dgm:t>
        <a:bodyPr/>
        <a:lstStyle/>
        <a:p>
          <a:pPr rtl="1"/>
          <a:endParaRPr lang="ar-SA"/>
        </a:p>
      </dgm:t>
    </dgm:pt>
    <dgm:pt modelId="{EE5AA3F0-2474-4632-BACB-EE3ED35DF42B}" type="pres">
      <dgm:prSet presAssocID="{EC10A93D-60AF-467C-B002-F7103262EFCB}" presName="circ1Tx" presStyleLbl="revTx" presStyleIdx="0" presStyleCnt="0">
        <dgm:presLayoutVars>
          <dgm:chMax val="0"/>
          <dgm:chPref val="0"/>
          <dgm:bulletEnabled val="1"/>
        </dgm:presLayoutVars>
      </dgm:prSet>
      <dgm:spPr/>
      <dgm:t>
        <a:bodyPr/>
        <a:lstStyle/>
        <a:p>
          <a:pPr rtl="1"/>
          <a:endParaRPr lang="ar-SA"/>
        </a:p>
      </dgm:t>
    </dgm:pt>
    <dgm:pt modelId="{B601DE5B-CD7E-4ECC-AB1D-7BC7F0FC8FDC}" type="pres">
      <dgm:prSet presAssocID="{7A714665-A957-4883-B7C2-CD931449A5A5}" presName="circ2" presStyleLbl="vennNode1" presStyleIdx="1" presStyleCnt="3" custScaleX="140333" custScaleY="68586"/>
      <dgm:spPr/>
      <dgm:t>
        <a:bodyPr/>
        <a:lstStyle/>
        <a:p>
          <a:pPr rtl="1"/>
          <a:endParaRPr lang="ar-SA"/>
        </a:p>
      </dgm:t>
    </dgm:pt>
    <dgm:pt modelId="{151DE554-A38B-4446-9C92-8A497A3B7849}" type="pres">
      <dgm:prSet presAssocID="{7A714665-A957-4883-B7C2-CD931449A5A5}" presName="circ2Tx" presStyleLbl="revTx" presStyleIdx="0" presStyleCnt="0">
        <dgm:presLayoutVars>
          <dgm:chMax val="0"/>
          <dgm:chPref val="0"/>
          <dgm:bulletEnabled val="1"/>
        </dgm:presLayoutVars>
      </dgm:prSet>
      <dgm:spPr/>
      <dgm:t>
        <a:bodyPr/>
        <a:lstStyle/>
        <a:p>
          <a:pPr rtl="1"/>
          <a:endParaRPr lang="ar-SA"/>
        </a:p>
      </dgm:t>
    </dgm:pt>
    <dgm:pt modelId="{AFA5E78F-2AAD-436A-8BF0-7A15D0F1C87A}" type="pres">
      <dgm:prSet presAssocID="{3AACD581-DFA0-4EC1-A51E-76A8A426F24A}" presName="circ3" presStyleLbl="vennNode1" presStyleIdx="2" presStyleCnt="3" custScaleX="134083" custScaleY="68586"/>
      <dgm:spPr/>
      <dgm:t>
        <a:bodyPr/>
        <a:lstStyle/>
        <a:p>
          <a:pPr rtl="1"/>
          <a:endParaRPr lang="ar-SA"/>
        </a:p>
      </dgm:t>
    </dgm:pt>
    <dgm:pt modelId="{E1879CD4-4544-49D2-835E-43E30033B6F5}" type="pres">
      <dgm:prSet presAssocID="{3AACD581-DFA0-4EC1-A51E-76A8A426F24A}" presName="circ3Tx" presStyleLbl="revTx" presStyleIdx="0" presStyleCnt="0">
        <dgm:presLayoutVars>
          <dgm:chMax val="0"/>
          <dgm:chPref val="0"/>
          <dgm:bulletEnabled val="1"/>
        </dgm:presLayoutVars>
      </dgm:prSet>
      <dgm:spPr/>
      <dgm:t>
        <a:bodyPr/>
        <a:lstStyle/>
        <a:p>
          <a:pPr rtl="1"/>
          <a:endParaRPr lang="ar-SA"/>
        </a:p>
      </dgm:t>
    </dgm:pt>
  </dgm:ptLst>
  <dgm:cxnLst>
    <dgm:cxn modelId="{295584A6-1AF0-44DD-A72F-F195319B72D0}" type="presOf" srcId="{EC10A93D-60AF-467C-B002-F7103262EFCB}" destId="{EA9A6E13-ECBB-4F27-814C-703D7717D04E}" srcOrd="0" destOrd="0" presId="urn:microsoft.com/office/officeart/2005/8/layout/venn1"/>
    <dgm:cxn modelId="{8AB31DC1-A19E-4884-BA1F-9CF779A4DB3D}" type="presOf" srcId="{7A714665-A957-4883-B7C2-CD931449A5A5}" destId="{B601DE5B-CD7E-4ECC-AB1D-7BC7F0FC8FDC}" srcOrd="0" destOrd="0" presId="urn:microsoft.com/office/officeart/2005/8/layout/venn1"/>
    <dgm:cxn modelId="{4DBF8275-05B9-4FB6-9597-B7D5D4AD4B65}" type="presOf" srcId="{3AACD581-DFA0-4EC1-A51E-76A8A426F24A}" destId="{E1879CD4-4544-49D2-835E-43E30033B6F5}" srcOrd="1" destOrd="0" presId="urn:microsoft.com/office/officeart/2005/8/layout/venn1"/>
    <dgm:cxn modelId="{4519FD6A-789D-4AC0-B70D-46E6E8240EE8}" type="presOf" srcId="{3AACD581-DFA0-4EC1-A51E-76A8A426F24A}" destId="{AFA5E78F-2AAD-436A-8BF0-7A15D0F1C87A}" srcOrd="0" destOrd="0" presId="urn:microsoft.com/office/officeart/2005/8/layout/venn1"/>
    <dgm:cxn modelId="{89E077E8-E9DD-448A-9743-346C63DE837F}" type="presOf" srcId="{7A714665-A957-4883-B7C2-CD931449A5A5}" destId="{151DE554-A38B-4446-9C92-8A497A3B7849}" srcOrd="1" destOrd="0" presId="urn:microsoft.com/office/officeart/2005/8/layout/venn1"/>
    <dgm:cxn modelId="{54E89AF4-471C-45A5-B76F-97EB66C4BC9C}" type="presOf" srcId="{EC10A93D-60AF-467C-B002-F7103262EFCB}" destId="{EE5AA3F0-2474-4632-BACB-EE3ED35DF42B}" srcOrd="1" destOrd="0" presId="urn:microsoft.com/office/officeart/2005/8/layout/venn1"/>
    <dgm:cxn modelId="{14B7CAF1-BEA3-4ED5-843B-1799846676C4}" srcId="{83A81AD3-1F86-46AF-A86F-B916518D8DCA}" destId="{7A714665-A957-4883-B7C2-CD931449A5A5}" srcOrd="1" destOrd="0" parTransId="{B0417128-AD32-4D9C-97F1-3E69889572D2}" sibTransId="{447B9787-01A6-43A9-9047-72A7885265A4}"/>
    <dgm:cxn modelId="{A90D70AF-9524-4150-BF39-1D6816E26E20}" type="presOf" srcId="{83A81AD3-1F86-46AF-A86F-B916518D8DCA}" destId="{63F7D56B-43A0-4E1F-8CA7-5151C635C7EC}" srcOrd="0" destOrd="0" presId="urn:microsoft.com/office/officeart/2005/8/layout/venn1"/>
    <dgm:cxn modelId="{0F49F22B-ACDF-47CD-A745-E8F32024C706}" srcId="{83A81AD3-1F86-46AF-A86F-B916518D8DCA}" destId="{EC10A93D-60AF-467C-B002-F7103262EFCB}" srcOrd="0" destOrd="0" parTransId="{4CB47DBA-C361-4521-8F42-F59F56863F7B}" sibTransId="{4B42D2B7-7F85-4826-A6CA-6D344BD20DB7}"/>
    <dgm:cxn modelId="{F6F3B413-6798-44F2-AEB9-021C0E4EF557}" srcId="{83A81AD3-1F86-46AF-A86F-B916518D8DCA}" destId="{3AACD581-DFA0-4EC1-A51E-76A8A426F24A}" srcOrd="2" destOrd="0" parTransId="{4D41613C-BA19-42CE-B981-BE9FBD5FF2BB}" sibTransId="{3D2F6B47-FCA2-4417-B527-BC9EAEABFAC4}"/>
    <dgm:cxn modelId="{AAAAFC74-1E2F-4925-84B7-2773AB3FD0A5}" type="presParOf" srcId="{63F7D56B-43A0-4E1F-8CA7-5151C635C7EC}" destId="{EA9A6E13-ECBB-4F27-814C-703D7717D04E}" srcOrd="0" destOrd="0" presId="urn:microsoft.com/office/officeart/2005/8/layout/venn1"/>
    <dgm:cxn modelId="{69BC6434-A41E-4FD8-9687-8D7C3C73AFF2}" type="presParOf" srcId="{63F7D56B-43A0-4E1F-8CA7-5151C635C7EC}" destId="{EE5AA3F0-2474-4632-BACB-EE3ED35DF42B}" srcOrd="1" destOrd="0" presId="urn:microsoft.com/office/officeart/2005/8/layout/venn1"/>
    <dgm:cxn modelId="{C7938409-7C77-4473-9612-B0A7BF90D7AC}" type="presParOf" srcId="{63F7D56B-43A0-4E1F-8CA7-5151C635C7EC}" destId="{B601DE5B-CD7E-4ECC-AB1D-7BC7F0FC8FDC}" srcOrd="2" destOrd="0" presId="urn:microsoft.com/office/officeart/2005/8/layout/venn1"/>
    <dgm:cxn modelId="{658A7CB2-4F52-4479-AE1F-64CEE0331147}" type="presParOf" srcId="{63F7D56B-43A0-4E1F-8CA7-5151C635C7EC}" destId="{151DE554-A38B-4446-9C92-8A497A3B7849}" srcOrd="3" destOrd="0" presId="urn:microsoft.com/office/officeart/2005/8/layout/venn1"/>
    <dgm:cxn modelId="{D1A5D06F-EE9F-4E8A-A3A1-B035091AD9E4}" type="presParOf" srcId="{63F7D56B-43A0-4E1F-8CA7-5151C635C7EC}" destId="{AFA5E78F-2AAD-436A-8BF0-7A15D0F1C87A}" srcOrd="4" destOrd="0" presId="urn:microsoft.com/office/officeart/2005/8/layout/venn1"/>
    <dgm:cxn modelId="{2EE7B673-D0EE-4312-9A92-F125ECA43A92}" type="presParOf" srcId="{63F7D56B-43A0-4E1F-8CA7-5151C635C7EC}" destId="{E1879CD4-4544-49D2-835E-43E30033B6F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a:ln>
          <a:solidFill>
            <a:srgbClr val="003300"/>
          </a:solidFill>
        </a:ln>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بها المكروه</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43303"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FE6F920E-9AA7-44DD-9EBB-D6D6AA053EF1}" type="presOf" srcId="{7A714665-A957-4883-B7C2-CD931449A5A5}" destId="{BC4B82CF-A181-4A8D-AA0B-67A3BA935B99}" srcOrd="0" destOrd="0" presId="urn:microsoft.com/office/officeart/2005/8/layout/venn1"/>
    <dgm:cxn modelId="{54C13A39-A4BF-4D86-ACAF-3B574A931D49}" type="presOf" srcId="{83A81AD3-1F86-46AF-A86F-B916518D8DCA}" destId="{63F7D56B-43A0-4E1F-8CA7-5151C635C7EC}" srcOrd="0" destOrd="0" presId="urn:microsoft.com/office/officeart/2005/8/layout/venn1"/>
    <dgm:cxn modelId="{EE834AC3-1719-4929-B5B5-7711D37F84FC}"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a:ln>
          <a:solidFill>
            <a:srgbClr val="C00000"/>
          </a:solidFill>
        </a:ln>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بها الإباحة</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43303"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C4BBAD83-BAE8-4D39-9F25-FEAE755B49F1}" type="presOf" srcId="{7A714665-A957-4883-B7C2-CD931449A5A5}" destId="{BC4B82CF-A181-4A8D-AA0B-67A3BA935B99}" srcOrd="0" destOrd="0" presId="urn:microsoft.com/office/officeart/2005/8/layout/venn1"/>
    <dgm:cxn modelId="{48E2380C-F56B-482D-86ED-6F0CA5DCB16F}" type="presOf" srcId="{83A81AD3-1F86-46AF-A86F-B916518D8DCA}" destId="{63F7D56B-43A0-4E1F-8CA7-5151C635C7EC}" srcOrd="0" destOrd="0" presId="urn:microsoft.com/office/officeart/2005/8/layout/venn1"/>
    <dgm:cxn modelId="{9185EECC-61D5-4EDA-8103-C5F9819ADCF1}"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EC10A93D-60AF-467C-B002-F7103262EFCB}">
      <dgm:prSet phldrT="[نص]" custT="1"/>
      <dgm:spPr/>
      <dgm:t>
        <a:bodyPr/>
        <a:lstStyle/>
        <a:p>
          <a:pPr rtl="1"/>
          <a:r>
            <a:rPr lang="ar-SA" sz="4400" b="1" dirty="0" smtClean="0">
              <a:solidFill>
                <a:srgbClr val="FF0000"/>
              </a:solidFill>
            </a:rPr>
            <a:t>الحكم الشرعي</a:t>
          </a:r>
          <a:endParaRPr lang="ar-SA" sz="4400" b="1" dirty="0">
            <a:solidFill>
              <a:srgbClr val="FF0000"/>
            </a:solidFill>
          </a:endParaRPr>
        </a:p>
      </dgm:t>
    </dgm:pt>
    <dgm:pt modelId="{4CB47DBA-C361-4521-8F42-F59F56863F7B}" type="parTrans" cxnId="{0F49F22B-ACDF-47CD-A745-E8F32024C706}">
      <dgm:prSet/>
      <dgm:spPr/>
      <dgm:t>
        <a:bodyPr/>
        <a:lstStyle/>
        <a:p>
          <a:pPr rtl="1"/>
          <a:endParaRPr lang="ar-SA"/>
        </a:p>
      </dgm:t>
    </dgm:pt>
    <dgm:pt modelId="{4B42D2B7-7F85-4826-A6CA-6D344BD20DB7}" type="sibTrans" cxnId="{0F49F22B-ACDF-47CD-A745-E8F32024C706}">
      <dgm:prSet/>
      <dgm:spPr/>
      <dgm:t>
        <a:bodyPr/>
        <a:lstStyle/>
        <a:p>
          <a:pPr rtl="1"/>
          <a:endParaRPr lang="ar-SA"/>
        </a:p>
      </dgm:t>
    </dgm:pt>
    <dgm:pt modelId="{7A714665-A957-4883-B7C2-CD931449A5A5}">
      <dgm:prSet phldrT="[نص]" custT="1"/>
      <dgm:spPr/>
      <dgm:t>
        <a:bodyPr/>
        <a:lstStyle/>
        <a:p>
          <a:pPr rtl="1"/>
          <a:r>
            <a:rPr lang="ar-SA" sz="24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24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3AACD581-DFA0-4EC1-A51E-76A8A426F24A}">
      <dgm:prSet phldrT="[نص]" custT="1"/>
      <dgm:spPr>
        <a:solidFill>
          <a:srgbClr val="00B0F0">
            <a:alpha val="50000"/>
          </a:srgbClr>
        </a:solidFill>
        <a:ln>
          <a:solidFill>
            <a:srgbClr val="FF0000"/>
          </a:solidFill>
        </a:ln>
      </dgm:spPr>
      <dgm:t>
        <a:bodyPr/>
        <a:lstStyle/>
        <a:p>
          <a:pPr rtl="1"/>
          <a:r>
            <a:rPr lang="ar-SA" sz="2400" b="1" dirty="0" smtClean="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الوضعي</a:t>
          </a:r>
          <a:endParaRPr lang="ar-SA" sz="2400" b="1" dirty="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D41613C-BA19-42CE-B981-BE9FBD5FF2BB}" type="parTrans" cxnId="{F6F3B413-6798-44F2-AEB9-021C0E4EF557}">
      <dgm:prSet/>
      <dgm:spPr/>
      <dgm:t>
        <a:bodyPr/>
        <a:lstStyle/>
        <a:p>
          <a:pPr rtl="1"/>
          <a:endParaRPr lang="ar-SA"/>
        </a:p>
      </dgm:t>
    </dgm:pt>
    <dgm:pt modelId="{3D2F6B47-FCA2-4417-B527-BC9EAEABFAC4}" type="sibTrans" cxnId="{F6F3B413-6798-44F2-AEB9-021C0E4EF557}">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EA9A6E13-ECBB-4F27-814C-703D7717D04E}" type="pres">
      <dgm:prSet presAssocID="{EC10A93D-60AF-467C-B002-F7103262EFCB}" presName="circ1" presStyleLbl="vennNode1" presStyleIdx="0" presStyleCnt="3" custScaleX="187500"/>
      <dgm:spPr/>
      <dgm:t>
        <a:bodyPr/>
        <a:lstStyle/>
        <a:p>
          <a:pPr rtl="1"/>
          <a:endParaRPr lang="ar-SA"/>
        </a:p>
      </dgm:t>
    </dgm:pt>
    <dgm:pt modelId="{EE5AA3F0-2474-4632-BACB-EE3ED35DF42B}" type="pres">
      <dgm:prSet presAssocID="{EC10A93D-60AF-467C-B002-F7103262EFCB}" presName="circ1Tx" presStyleLbl="revTx" presStyleIdx="0" presStyleCnt="0">
        <dgm:presLayoutVars>
          <dgm:chMax val="0"/>
          <dgm:chPref val="0"/>
          <dgm:bulletEnabled val="1"/>
        </dgm:presLayoutVars>
      </dgm:prSet>
      <dgm:spPr/>
      <dgm:t>
        <a:bodyPr/>
        <a:lstStyle/>
        <a:p>
          <a:pPr rtl="1"/>
          <a:endParaRPr lang="ar-SA"/>
        </a:p>
      </dgm:t>
    </dgm:pt>
    <dgm:pt modelId="{B601DE5B-CD7E-4ECC-AB1D-7BC7F0FC8FDC}" type="pres">
      <dgm:prSet presAssocID="{7A714665-A957-4883-B7C2-CD931449A5A5}" presName="circ2" presStyleLbl="vennNode1" presStyleIdx="1" presStyleCnt="3" custScaleX="140333" custScaleY="68586" custLinFactNeighborX="11756" custLinFactNeighborY="-1838"/>
      <dgm:spPr/>
      <dgm:t>
        <a:bodyPr/>
        <a:lstStyle/>
        <a:p>
          <a:pPr rtl="1"/>
          <a:endParaRPr lang="ar-SA"/>
        </a:p>
      </dgm:t>
    </dgm:pt>
    <dgm:pt modelId="{151DE554-A38B-4446-9C92-8A497A3B7849}" type="pres">
      <dgm:prSet presAssocID="{7A714665-A957-4883-B7C2-CD931449A5A5}" presName="circ2Tx" presStyleLbl="revTx" presStyleIdx="0" presStyleCnt="0">
        <dgm:presLayoutVars>
          <dgm:chMax val="0"/>
          <dgm:chPref val="0"/>
          <dgm:bulletEnabled val="1"/>
        </dgm:presLayoutVars>
      </dgm:prSet>
      <dgm:spPr/>
      <dgm:t>
        <a:bodyPr/>
        <a:lstStyle/>
        <a:p>
          <a:pPr rtl="1"/>
          <a:endParaRPr lang="ar-SA"/>
        </a:p>
      </dgm:t>
    </dgm:pt>
    <dgm:pt modelId="{AFA5E78F-2AAD-436A-8BF0-7A15D0F1C87A}" type="pres">
      <dgm:prSet presAssocID="{3AACD581-DFA0-4EC1-A51E-76A8A426F24A}" presName="circ3" presStyleLbl="vennNode1" presStyleIdx="2" presStyleCnt="3" custScaleX="134083" custScaleY="68586" custLinFactNeighborX="-9454" custLinFactNeighborY="817"/>
      <dgm:spPr/>
      <dgm:t>
        <a:bodyPr/>
        <a:lstStyle/>
        <a:p>
          <a:pPr rtl="1"/>
          <a:endParaRPr lang="ar-SA"/>
        </a:p>
      </dgm:t>
    </dgm:pt>
    <dgm:pt modelId="{E1879CD4-4544-49D2-835E-43E30033B6F5}" type="pres">
      <dgm:prSet presAssocID="{3AACD581-DFA0-4EC1-A51E-76A8A426F24A}" presName="circ3Tx" presStyleLbl="revTx" presStyleIdx="0" presStyleCnt="0">
        <dgm:presLayoutVars>
          <dgm:chMax val="0"/>
          <dgm:chPref val="0"/>
          <dgm:bulletEnabled val="1"/>
        </dgm:presLayoutVars>
      </dgm:prSet>
      <dgm:spPr/>
      <dgm:t>
        <a:bodyPr/>
        <a:lstStyle/>
        <a:p>
          <a:pPr rtl="1"/>
          <a:endParaRPr lang="ar-SA"/>
        </a:p>
      </dgm:t>
    </dgm:pt>
  </dgm:ptLst>
  <dgm:cxnLst>
    <dgm:cxn modelId="{7CC5BAC2-17C6-4930-B966-3A6581D987C3}" type="presOf" srcId="{3AACD581-DFA0-4EC1-A51E-76A8A426F24A}" destId="{E1879CD4-4544-49D2-835E-43E30033B6F5}" srcOrd="1" destOrd="0" presId="urn:microsoft.com/office/officeart/2005/8/layout/venn1"/>
    <dgm:cxn modelId="{0019C2D5-C577-4E89-8C0B-BCDC84CF2C06}" type="presOf" srcId="{EC10A93D-60AF-467C-B002-F7103262EFCB}" destId="{EA9A6E13-ECBB-4F27-814C-703D7717D04E}" srcOrd="0" destOrd="0" presId="urn:microsoft.com/office/officeart/2005/8/layout/venn1"/>
    <dgm:cxn modelId="{15BEFDBB-77FB-4A76-8EE9-388AC5D447C3}" type="presOf" srcId="{7A714665-A957-4883-B7C2-CD931449A5A5}" destId="{B601DE5B-CD7E-4ECC-AB1D-7BC7F0FC8FDC}" srcOrd="0" destOrd="0" presId="urn:microsoft.com/office/officeart/2005/8/layout/venn1"/>
    <dgm:cxn modelId="{6F39895D-9407-46C3-8310-1C4C1238A9D9}" type="presOf" srcId="{83A81AD3-1F86-46AF-A86F-B916518D8DCA}" destId="{63F7D56B-43A0-4E1F-8CA7-5151C635C7EC}" srcOrd="0" destOrd="0" presId="urn:microsoft.com/office/officeart/2005/8/layout/venn1"/>
    <dgm:cxn modelId="{14B7CAF1-BEA3-4ED5-843B-1799846676C4}" srcId="{83A81AD3-1F86-46AF-A86F-B916518D8DCA}" destId="{7A714665-A957-4883-B7C2-CD931449A5A5}" srcOrd="1" destOrd="0" parTransId="{B0417128-AD32-4D9C-97F1-3E69889572D2}" sibTransId="{447B9787-01A6-43A9-9047-72A7885265A4}"/>
    <dgm:cxn modelId="{DA0A3A81-5EED-40FE-9D34-AA5C55E9FD5B}" type="presOf" srcId="{EC10A93D-60AF-467C-B002-F7103262EFCB}" destId="{EE5AA3F0-2474-4632-BACB-EE3ED35DF42B}" srcOrd="1" destOrd="0" presId="urn:microsoft.com/office/officeart/2005/8/layout/venn1"/>
    <dgm:cxn modelId="{0F49F22B-ACDF-47CD-A745-E8F32024C706}" srcId="{83A81AD3-1F86-46AF-A86F-B916518D8DCA}" destId="{EC10A93D-60AF-467C-B002-F7103262EFCB}" srcOrd="0" destOrd="0" parTransId="{4CB47DBA-C361-4521-8F42-F59F56863F7B}" sibTransId="{4B42D2B7-7F85-4826-A6CA-6D344BD20DB7}"/>
    <dgm:cxn modelId="{D0FF56F9-7F83-4F4C-A2CA-5390BCA82547}" type="presOf" srcId="{7A714665-A957-4883-B7C2-CD931449A5A5}" destId="{151DE554-A38B-4446-9C92-8A497A3B7849}" srcOrd="1" destOrd="0" presId="urn:microsoft.com/office/officeart/2005/8/layout/venn1"/>
    <dgm:cxn modelId="{A5087EC7-CF06-4478-8192-DA53854CE3FC}" type="presOf" srcId="{3AACD581-DFA0-4EC1-A51E-76A8A426F24A}" destId="{AFA5E78F-2AAD-436A-8BF0-7A15D0F1C87A}" srcOrd="0" destOrd="0" presId="urn:microsoft.com/office/officeart/2005/8/layout/venn1"/>
    <dgm:cxn modelId="{F6F3B413-6798-44F2-AEB9-021C0E4EF557}" srcId="{83A81AD3-1F86-46AF-A86F-B916518D8DCA}" destId="{3AACD581-DFA0-4EC1-A51E-76A8A426F24A}" srcOrd="2" destOrd="0" parTransId="{4D41613C-BA19-42CE-B981-BE9FBD5FF2BB}" sibTransId="{3D2F6B47-FCA2-4417-B527-BC9EAEABFAC4}"/>
    <dgm:cxn modelId="{CD36C912-0F27-4671-9F1D-5654AF77C5D9}" type="presParOf" srcId="{63F7D56B-43A0-4E1F-8CA7-5151C635C7EC}" destId="{EA9A6E13-ECBB-4F27-814C-703D7717D04E}" srcOrd="0" destOrd="0" presId="urn:microsoft.com/office/officeart/2005/8/layout/venn1"/>
    <dgm:cxn modelId="{B133A79A-81D6-4BCE-858C-B40E98673A9A}" type="presParOf" srcId="{63F7D56B-43A0-4E1F-8CA7-5151C635C7EC}" destId="{EE5AA3F0-2474-4632-BACB-EE3ED35DF42B}" srcOrd="1" destOrd="0" presId="urn:microsoft.com/office/officeart/2005/8/layout/venn1"/>
    <dgm:cxn modelId="{A960AB20-7848-4971-8594-B84158E1A5EB}" type="presParOf" srcId="{63F7D56B-43A0-4E1F-8CA7-5151C635C7EC}" destId="{B601DE5B-CD7E-4ECC-AB1D-7BC7F0FC8FDC}" srcOrd="2" destOrd="0" presId="urn:microsoft.com/office/officeart/2005/8/layout/venn1"/>
    <dgm:cxn modelId="{28347971-629E-40E1-8A66-066B6CF41A7F}" type="presParOf" srcId="{63F7D56B-43A0-4E1F-8CA7-5151C635C7EC}" destId="{151DE554-A38B-4446-9C92-8A497A3B7849}" srcOrd="3" destOrd="0" presId="urn:microsoft.com/office/officeart/2005/8/layout/venn1"/>
    <dgm:cxn modelId="{591D6F9E-17B2-4592-AB41-EEC39BB3344E}" type="presParOf" srcId="{63F7D56B-43A0-4E1F-8CA7-5151C635C7EC}" destId="{AFA5E78F-2AAD-436A-8BF0-7A15D0F1C87A}" srcOrd="4" destOrd="0" presId="urn:microsoft.com/office/officeart/2005/8/layout/venn1"/>
    <dgm:cxn modelId="{FF831764-92C0-4454-BD70-45E0C2D51A85}" type="presParOf" srcId="{63F7D56B-43A0-4E1F-8CA7-5151C635C7EC}" destId="{E1879CD4-4544-49D2-835E-43E30033B6F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rtl="1"/>
          <a:r>
            <a:rPr lang="ar-SA" sz="36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ما الفرق بين الحكم التكليفي والحكم الوضعي؟</a:t>
          </a:r>
          <a:endParaRPr lang="ar-SA" sz="36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96787"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4C2164B7-3DFE-403A-AF2C-8147854AE373}" type="presOf" srcId="{7A714665-A957-4883-B7C2-CD931449A5A5}" destId="{BC4B82CF-A181-4A8D-AA0B-67A3BA935B99}" srcOrd="0" destOrd="0" presId="urn:microsoft.com/office/officeart/2005/8/layout/venn1"/>
    <dgm:cxn modelId="{F9A1A8E0-E4AE-4130-BAD5-7DE3E8D14D1A}" type="presOf" srcId="{83A81AD3-1F86-46AF-A86F-B916518D8DCA}" destId="{63F7D56B-43A0-4E1F-8CA7-5151C635C7EC}" srcOrd="0" destOrd="0" presId="urn:microsoft.com/office/officeart/2005/8/layout/venn1"/>
    <dgm:cxn modelId="{49B467C5-CBA4-4B38-8328-90D34221B91D}"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rtl="1"/>
          <a:r>
            <a:rPr lang="ar-SA" sz="36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36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193750"/>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E9948B2D-FC15-4DB4-AA4B-FE33A64D1EC7}" type="presOf" srcId="{7A714665-A957-4883-B7C2-CD931449A5A5}" destId="{BC4B82CF-A181-4A8D-AA0B-67A3BA935B99}" srcOrd="0" destOrd="0" presId="urn:microsoft.com/office/officeart/2005/8/layout/venn1"/>
    <dgm:cxn modelId="{1B1EFA9B-10F1-4FB7-B54A-333855ECAE15}" type="presOf" srcId="{83A81AD3-1F86-46AF-A86F-B916518D8DCA}" destId="{63F7D56B-43A0-4E1F-8CA7-5151C635C7EC}" srcOrd="0" destOrd="0" presId="urn:microsoft.com/office/officeart/2005/8/layout/venn1"/>
    <dgm:cxn modelId="{C6ACAF9C-1C99-43C0-B653-841911D1DF9F}"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rtl="1"/>
          <a:r>
            <a:rPr lang="ar-SA" sz="36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أقسام الحكم التكليفي</a:t>
          </a:r>
        </a:p>
        <a:p>
          <a:pPr rtl="1"/>
          <a:r>
            <a:rPr lang="ar-SA" sz="3600" b="1" dirty="0" err="1"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ومتعلقاته</a:t>
          </a:r>
          <a:endParaRPr lang="ar-SA" sz="36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37500"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8351C598-23D9-4B5E-BB3E-FBAC763E821E}" type="presOf" srcId="{83A81AD3-1F86-46AF-A86F-B916518D8DCA}" destId="{63F7D56B-43A0-4E1F-8CA7-5151C635C7EC}" srcOrd="0" destOrd="0" presId="urn:microsoft.com/office/officeart/2005/8/layout/venn1"/>
    <dgm:cxn modelId="{FC6BDF26-905F-4375-8907-00242736DC44}" type="presOf" srcId="{7A714665-A957-4883-B7C2-CD931449A5A5}" destId="{BC4B82CF-A181-4A8D-AA0B-67A3BA935B99}" srcOrd="0" destOrd="0" presId="urn:microsoft.com/office/officeart/2005/8/layout/venn1"/>
    <dgm:cxn modelId="{9B68842A-E5ED-46F2-8753-1557591D2232}"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rtl="1"/>
          <a:r>
            <a:rPr lang="ar-SA" sz="36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ما الفرق بين الفرض والواجب؟</a:t>
          </a:r>
          <a:endParaRPr lang="ar-SA" sz="36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96787"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ACC4351E-E534-4CC6-AB73-E00825A3946B}" type="presOf" srcId="{83A81AD3-1F86-46AF-A86F-B916518D8DCA}" destId="{63F7D56B-43A0-4E1F-8CA7-5151C635C7EC}" srcOrd="0" destOrd="0" presId="urn:microsoft.com/office/officeart/2005/8/layout/venn1"/>
    <dgm:cxn modelId="{864605C3-4531-40C1-BC75-7561F0945DA3}" type="presOf" srcId="{7A714665-A957-4883-B7C2-CD931449A5A5}" destId="{BC4B82CF-A181-4A8D-AA0B-67A3BA935B99}" srcOrd="0" destOrd="0" presId="urn:microsoft.com/office/officeart/2005/8/layout/venn1"/>
    <dgm:cxn modelId="{25EEBA7D-03D8-4691-BD09-E4F2ADB0F6D0}"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rtl="1"/>
          <a:r>
            <a:rPr lang="ar-SA" sz="36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أحكام متعلقات الأحكام الشرعية</a:t>
          </a:r>
          <a:endParaRPr lang="ar-SA" sz="36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96787"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D1570376-6722-47CD-8581-D228D557229C}" type="presOf" srcId="{83A81AD3-1F86-46AF-A86F-B916518D8DCA}" destId="{63F7D56B-43A0-4E1F-8CA7-5151C635C7EC}" srcOrd="0" destOrd="0" presId="urn:microsoft.com/office/officeart/2005/8/layout/venn1"/>
    <dgm:cxn modelId="{F25F8DAA-ED49-4C59-904C-4A35A6B1097A}" type="presOf" srcId="{7A714665-A957-4883-B7C2-CD931449A5A5}" destId="{BC4B82CF-A181-4A8D-AA0B-67A3BA935B99}" srcOrd="0" destOrd="0" presId="urn:microsoft.com/office/officeart/2005/8/layout/venn1"/>
    <dgm:cxn modelId="{DAF9D67F-D876-4B88-BF8E-CFF2FF5C9FDD}"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تعرف بها الأحكام الشرعية</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307042"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403CC92C-028F-49A4-8C87-F0633CD1AA2B}" type="presOf" srcId="{83A81AD3-1F86-46AF-A86F-B916518D8DCA}" destId="{63F7D56B-43A0-4E1F-8CA7-5151C635C7EC}" srcOrd="0" destOrd="0" presId="urn:microsoft.com/office/officeart/2005/8/layout/venn1"/>
    <dgm:cxn modelId="{F78983F8-2200-4BA7-B279-A879B13141C7}" type="presOf" srcId="{7A714665-A957-4883-B7C2-CD931449A5A5}" destId="{BC4B82CF-A181-4A8D-AA0B-67A3BA935B99}" srcOrd="0" destOrd="0" presId="urn:microsoft.com/office/officeart/2005/8/layout/venn1"/>
    <dgm:cxn modelId="{9102CA4D-21E4-4CC2-B429-540EEF8332CF}"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a:ln>
          <a:solidFill>
            <a:srgbClr val="92D050"/>
          </a:solidFill>
        </a:ln>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الواجب</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43303"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E2B0785B-A7F8-47D5-9805-90E60118CB62}" type="presOf" srcId="{7A714665-A957-4883-B7C2-CD931449A5A5}" destId="{BC4B82CF-A181-4A8D-AA0B-67A3BA935B99}" srcOrd="0" destOrd="0" presId="urn:microsoft.com/office/officeart/2005/8/layout/venn1"/>
    <dgm:cxn modelId="{0FF02FCC-07E3-47D7-A250-91F79105725E}" type="presOf" srcId="{83A81AD3-1F86-46AF-A86F-B916518D8DCA}" destId="{63F7D56B-43A0-4E1F-8CA7-5151C635C7EC}" srcOrd="0" destOrd="0" presId="urn:microsoft.com/office/officeart/2005/8/layout/venn1"/>
    <dgm:cxn modelId="{3193D11E-FA77-4C95-BD91-FFF0FE6E07FE}"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a:ln>
          <a:solidFill>
            <a:srgbClr val="00B0F0"/>
          </a:solidFill>
        </a:ln>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المندوب</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43303"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AAAF8AF7-2CD1-4D17-A94C-AC65C8D5580B}" type="presOf" srcId="{7A714665-A957-4883-B7C2-CD931449A5A5}" destId="{BC4B82CF-A181-4A8D-AA0B-67A3BA935B99}" srcOrd="0" destOrd="0" presId="urn:microsoft.com/office/officeart/2005/8/layout/venn1"/>
    <dgm:cxn modelId="{BD1CA5C1-D1FD-43A7-A57A-91D5D8DD68F2}" type="presOf" srcId="{83A81AD3-1F86-46AF-A86F-B916518D8DCA}" destId="{63F7D56B-43A0-4E1F-8CA7-5151C635C7EC}" srcOrd="0" destOrd="0" presId="urn:microsoft.com/office/officeart/2005/8/layout/venn1"/>
    <dgm:cxn modelId="{E445824C-DCA3-4129-B2B7-F67BACA2B70F}"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81AD3-1F86-46AF-A86F-B916518D8DCA}" type="doc">
      <dgm:prSet loTypeId="urn:microsoft.com/office/officeart/2005/8/layout/venn1" loCatId="relationship" qsTypeId="urn:microsoft.com/office/officeart/2005/8/quickstyle/simple1" qsCatId="simple" csTypeId="urn:microsoft.com/office/officeart/2005/8/colors/accent1_2" csCatId="accent1" phldr="1"/>
      <dgm:spPr/>
    </dgm:pt>
    <dgm:pt modelId="{7A714665-A957-4883-B7C2-CD931449A5A5}">
      <dgm:prSet phldrT="[نص]" custT="1"/>
      <dgm:spPr>
        <a:ln>
          <a:solidFill>
            <a:srgbClr val="002060"/>
          </a:solidFill>
        </a:ln>
      </dgm:spPr>
      <dgm:t>
        <a:bodyPr/>
        <a:lstStyle/>
        <a:p>
          <a:pPr algn="r" rtl="1"/>
          <a:r>
            <a:rPr lang="ar-SA" sz="3200" b="1"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الحرام</a:t>
          </a:r>
          <a:endParaRPr lang="ar-SA" sz="3200" b="1"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0417128-AD32-4D9C-97F1-3E69889572D2}" type="parTrans" cxnId="{14B7CAF1-BEA3-4ED5-843B-1799846676C4}">
      <dgm:prSet/>
      <dgm:spPr/>
      <dgm:t>
        <a:bodyPr/>
        <a:lstStyle/>
        <a:p>
          <a:pPr rtl="1"/>
          <a:endParaRPr lang="ar-SA"/>
        </a:p>
      </dgm:t>
    </dgm:pt>
    <dgm:pt modelId="{447B9787-01A6-43A9-9047-72A7885265A4}" type="sibTrans" cxnId="{14B7CAF1-BEA3-4ED5-843B-1799846676C4}">
      <dgm:prSet/>
      <dgm:spPr/>
      <dgm:t>
        <a:bodyPr/>
        <a:lstStyle/>
        <a:p>
          <a:pPr rtl="1"/>
          <a:endParaRPr lang="ar-SA"/>
        </a:p>
      </dgm:t>
    </dgm:pt>
    <dgm:pt modelId="{63F7D56B-43A0-4E1F-8CA7-5151C635C7EC}" type="pres">
      <dgm:prSet presAssocID="{83A81AD3-1F86-46AF-A86F-B916518D8DCA}" presName="compositeShape" presStyleCnt="0">
        <dgm:presLayoutVars>
          <dgm:chMax val="7"/>
          <dgm:dir/>
          <dgm:resizeHandles val="exact"/>
        </dgm:presLayoutVars>
      </dgm:prSet>
      <dgm:spPr/>
    </dgm:pt>
    <dgm:pt modelId="{BC4B82CF-A181-4A8D-AA0B-67A3BA935B99}" type="pres">
      <dgm:prSet presAssocID="{7A714665-A957-4883-B7C2-CD931449A5A5}" presName="circ1TxSh" presStyleLbl="vennNode1" presStyleIdx="0" presStyleCnt="1" custScaleX="243303" custLinFactNeighborX="-2679" custLinFactNeighborY="8571"/>
      <dgm:spPr/>
      <dgm:t>
        <a:bodyPr/>
        <a:lstStyle/>
        <a:p>
          <a:pPr rtl="1"/>
          <a:endParaRPr lang="ar-SA"/>
        </a:p>
      </dgm:t>
    </dgm:pt>
  </dgm:ptLst>
  <dgm:cxnLst>
    <dgm:cxn modelId="{14B7CAF1-BEA3-4ED5-843B-1799846676C4}" srcId="{83A81AD3-1F86-46AF-A86F-B916518D8DCA}" destId="{7A714665-A957-4883-B7C2-CD931449A5A5}" srcOrd="0" destOrd="0" parTransId="{B0417128-AD32-4D9C-97F1-3E69889572D2}" sibTransId="{447B9787-01A6-43A9-9047-72A7885265A4}"/>
    <dgm:cxn modelId="{1C91ED0A-8508-4BC0-8BF4-6B3A67077224}" type="presOf" srcId="{83A81AD3-1F86-46AF-A86F-B916518D8DCA}" destId="{63F7D56B-43A0-4E1F-8CA7-5151C635C7EC}" srcOrd="0" destOrd="0" presId="urn:microsoft.com/office/officeart/2005/8/layout/venn1"/>
    <dgm:cxn modelId="{01BADF94-59A0-42C9-BABC-6921EFAED458}" type="presOf" srcId="{7A714665-A957-4883-B7C2-CD931449A5A5}" destId="{BC4B82CF-A181-4A8D-AA0B-67A3BA935B99}" srcOrd="0" destOrd="0" presId="urn:microsoft.com/office/officeart/2005/8/layout/venn1"/>
    <dgm:cxn modelId="{ED02DBBE-2C8B-4EDD-A4DC-F4ED7D9293FA}" type="presParOf" srcId="{63F7D56B-43A0-4E1F-8CA7-5151C635C7EC}" destId="{BC4B82CF-A181-4A8D-AA0B-67A3BA935B9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A6E13-ECBB-4F27-814C-703D7717D04E}">
      <dsp:nvSpPr>
        <dsp:cNvPr id="0" name=""/>
        <dsp:cNvSpPr/>
      </dsp:nvSpPr>
      <dsp:spPr>
        <a:xfrm>
          <a:off x="576738" y="269558"/>
          <a:ext cx="5086350" cy="2712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rtl="1">
            <a:lnSpc>
              <a:spcPct val="90000"/>
            </a:lnSpc>
            <a:spcBef>
              <a:spcPct val="0"/>
            </a:spcBef>
            <a:spcAft>
              <a:spcPct val="35000"/>
            </a:spcAft>
          </a:pPr>
          <a:r>
            <a:rPr lang="ar-SA" sz="4400" b="1" kern="1200" dirty="0" smtClean="0">
              <a:solidFill>
                <a:srgbClr val="FF0000"/>
              </a:solidFill>
            </a:rPr>
            <a:t>الحكم الشرعي</a:t>
          </a:r>
          <a:endParaRPr lang="ar-SA" sz="4400" b="1" kern="1200" dirty="0">
            <a:solidFill>
              <a:srgbClr val="FF0000"/>
            </a:solidFill>
          </a:endParaRPr>
        </a:p>
      </dsp:txBody>
      <dsp:txXfrm>
        <a:off x="1254918" y="744284"/>
        <a:ext cx="3729990" cy="1220724"/>
      </dsp:txXfrm>
    </dsp:sp>
    <dsp:sp modelId="{B601DE5B-CD7E-4ECC-AB1D-7BC7F0FC8FDC}">
      <dsp:nvSpPr>
        <dsp:cNvPr id="0" name=""/>
        <dsp:cNvSpPr/>
      </dsp:nvSpPr>
      <dsp:spPr>
        <a:xfrm>
          <a:off x="2195332" y="2391095"/>
          <a:ext cx="3806841" cy="18605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24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359591" y="2871736"/>
        <a:ext cx="2284104" cy="1023300"/>
      </dsp:txXfrm>
    </dsp:sp>
    <dsp:sp modelId="{AFA5E78F-2AAD-436A-8BF0-7A15D0F1C87A}">
      <dsp:nvSpPr>
        <dsp:cNvPr id="0" name=""/>
        <dsp:cNvSpPr/>
      </dsp:nvSpPr>
      <dsp:spPr>
        <a:xfrm>
          <a:off x="322425" y="2391095"/>
          <a:ext cx="3637296" cy="18605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الوضعي</a:t>
          </a:r>
          <a:endParaRPr lang="ar-SA" sz="2400" b="1" kern="1200" dirty="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664937" y="2871736"/>
        <a:ext cx="2182377" cy="1023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294335" y="0"/>
          <a:ext cx="6581589" cy="2705100"/>
        </a:xfrm>
        <a:prstGeom prst="ellipse">
          <a:avLst/>
        </a:prstGeom>
        <a:solidFill>
          <a:schemeClr val="accent1">
            <a:alpha val="50000"/>
            <a:hueOff val="0"/>
            <a:satOff val="0"/>
            <a:lumOff val="0"/>
            <a:alphaOff val="0"/>
          </a:schemeClr>
        </a:solidFill>
        <a:ln w="25400" cap="flat" cmpd="sng" algn="ctr">
          <a:solidFill>
            <a:srgbClr val="0033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بها المكروه</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58186" y="396153"/>
        <a:ext cx="4653887" cy="19127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294335" y="0"/>
          <a:ext cx="6581589" cy="2705100"/>
        </a:xfrm>
        <a:prstGeom prst="ellipse">
          <a:avLst/>
        </a:prstGeom>
        <a:solidFill>
          <a:schemeClr val="accent1">
            <a:alpha val="5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بها الإباحة</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58186" y="396153"/>
        <a:ext cx="4653887" cy="19127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A6E13-ECBB-4F27-814C-703D7717D04E}">
      <dsp:nvSpPr>
        <dsp:cNvPr id="0" name=""/>
        <dsp:cNvSpPr/>
      </dsp:nvSpPr>
      <dsp:spPr>
        <a:xfrm>
          <a:off x="576738" y="269558"/>
          <a:ext cx="5086350" cy="2712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rtl="1">
            <a:lnSpc>
              <a:spcPct val="90000"/>
            </a:lnSpc>
            <a:spcBef>
              <a:spcPct val="0"/>
            </a:spcBef>
            <a:spcAft>
              <a:spcPct val="35000"/>
            </a:spcAft>
          </a:pPr>
          <a:r>
            <a:rPr lang="ar-SA" sz="4400" b="1" kern="1200" dirty="0" smtClean="0">
              <a:solidFill>
                <a:srgbClr val="FF0000"/>
              </a:solidFill>
            </a:rPr>
            <a:t>الحكم الشرعي</a:t>
          </a:r>
          <a:endParaRPr lang="ar-SA" sz="4400" b="1" kern="1200" dirty="0">
            <a:solidFill>
              <a:srgbClr val="FF0000"/>
            </a:solidFill>
          </a:endParaRPr>
        </a:p>
      </dsp:txBody>
      <dsp:txXfrm>
        <a:off x="1254918" y="744284"/>
        <a:ext cx="3729990" cy="1220724"/>
      </dsp:txXfrm>
    </dsp:sp>
    <dsp:sp modelId="{B601DE5B-CD7E-4ECC-AB1D-7BC7F0FC8FDC}">
      <dsp:nvSpPr>
        <dsp:cNvPr id="0" name=""/>
        <dsp:cNvSpPr/>
      </dsp:nvSpPr>
      <dsp:spPr>
        <a:xfrm>
          <a:off x="2514240" y="2341235"/>
          <a:ext cx="3806841" cy="18605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24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678499" y="2821876"/>
        <a:ext cx="2284104" cy="1023300"/>
      </dsp:txXfrm>
    </dsp:sp>
    <dsp:sp modelId="{AFA5E78F-2AAD-436A-8BF0-7A15D0F1C87A}">
      <dsp:nvSpPr>
        <dsp:cNvPr id="0" name=""/>
        <dsp:cNvSpPr/>
      </dsp:nvSpPr>
      <dsp:spPr>
        <a:xfrm>
          <a:off x="65965" y="2413258"/>
          <a:ext cx="3637296" cy="1860546"/>
        </a:xfrm>
        <a:prstGeom prst="ellipse">
          <a:avLst/>
        </a:prstGeom>
        <a:solidFill>
          <a:srgbClr val="00B0F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الوضعي</a:t>
          </a:r>
          <a:endParaRPr lang="ar-SA" sz="2400" b="1" kern="1200" dirty="0">
            <a:solidFill>
              <a:srgbClr val="003300"/>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8477" y="2893899"/>
        <a:ext cx="2182377" cy="10233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0" y="0"/>
          <a:ext cx="7915309" cy="2667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ما الفرق بين الحكم التكليفي والحكم الوضعي؟</a:t>
          </a:r>
          <a:endParaRPr lang="ar-SA" sz="36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159170" y="390573"/>
        <a:ext cx="5596969" cy="188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800099" y="0"/>
          <a:ext cx="4724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الحكم التكليفي</a:t>
          </a:r>
          <a:endParaRPr lang="ar-SA" sz="36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491971" y="357095"/>
        <a:ext cx="3340656" cy="1724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4762" y="0"/>
          <a:ext cx="6334125" cy="2667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أقسام الحكم التكليفي</a:t>
          </a:r>
        </a:p>
        <a:p>
          <a:pPr lvl="0" algn="ctr" defTabSz="1600200" rtl="1">
            <a:lnSpc>
              <a:spcPct val="90000"/>
            </a:lnSpc>
            <a:spcBef>
              <a:spcPct val="0"/>
            </a:spcBef>
            <a:spcAft>
              <a:spcPct val="35000"/>
            </a:spcAft>
          </a:pPr>
          <a:r>
            <a:rPr lang="ar-SA" sz="3600" b="1" kern="1200" dirty="0" err="1"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ومتعلقاته</a:t>
          </a:r>
          <a:endParaRPr lang="ar-SA" sz="36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922849" y="390573"/>
        <a:ext cx="4478903" cy="1885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0" y="0"/>
          <a:ext cx="7915309" cy="2667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ما الفرق بين الفرض والواجب؟</a:t>
          </a:r>
          <a:endParaRPr lang="ar-SA" sz="36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159170" y="390573"/>
        <a:ext cx="5596969" cy="1885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0" y="0"/>
          <a:ext cx="7915309" cy="26670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أحكام متعلقات الأحكام الشرعية</a:t>
          </a:r>
          <a:endParaRPr lang="ar-SA" sz="36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159170" y="390573"/>
        <a:ext cx="5596969" cy="1885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0" y="0"/>
          <a:ext cx="8305793" cy="27051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تعرف بها الأحكام الشرعية</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16355" y="396153"/>
        <a:ext cx="5873083" cy="1912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294335" y="0"/>
          <a:ext cx="6581589" cy="2705100"/>
        </a:xfrm>
        <a:prstGeom prst="ellipse">
          <a:avLst/>
        </a:prstGeom>
        <a:solidFill>
          <a:schemeClr val="accent1">
            <a:alpha val="5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الواجب</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58186" y="396153"/>
        <a:ext cx="4653887" cy="1912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294335" y="0"/>
          <a:ext cx="6581589" cy="2705100"/>
        </a:xfrm>
        <a:prstGeom prst="ellipse">
          <a:avLst/>
        </a:prstGeom>
        <a:solidFill>
          <a:schemeClr val="accent1">
            <a:alpha val="5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المندوب</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58186" y="396153"/>
        <a:ext cx="4653887" cy="1912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82CF-A181-4A8D-AA0B-67A3BA935B99}">
      <dsp:nvSpPr>
        <dsp:cNvPr id="0" name=""/>
        <dsp:cNvSpPr/>
      </dsp:nvSpPr>
      <dsp:spPr>
        <a:xfrm>
          <a:off x="294335" y="0"/>
          <a:ext cx="6581589" cy="2705100"/>
        </a:xfrm>
        <a:prstGeom prst="ellipse">
          <a:avLst/>
        </a:prstGeom>
        <a:solidFill>
          <a:schemeClr val="accent1">
            <a:alpha val="5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1">
            <a:lnSpc>
              <a:spcPct val="90000"/>
            </a:lnSpc>
            <a:spcBef>
              <a:spcPct val="0"/>
            </a:spcBef>
            <a:spcAft>
              <a:spcPct val="35000"/>
            </a:spcAft>
          </a:pPr>
          <a:r>
            <a:rPr lang="ar-SA" sz="3200" b="1" kern="1200" dirty="0" smtClean="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rPr>
            <a:t>الصيغ التي يعرف فيها الحرام</a:t>
          </a:r>
          <a:endParaRPr lang="ar-SA" sz="3200" b="1" kern="1200" dirty="0">
            <a:solidFill>
              <a:srgbClr val="000066"/>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258186" y="396153"/>
        <a:ext cx="4653887" cy="19127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7AA6807-1773-4C81-9CCC-34B6FFEE1CDF}" type="datetimeFigureOut">
              <a:rPr lang="ar-SA" smtClean="0"/>
              <a:t>01/04/1440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1AA865-22F8-43ED-8F33-123998B88289}" type="slidenum">
              <a:rPr lang="ar-SA" smtClean="0"/>
              <a:t>‹#›</a:t>
            </a:fld>
            <a:endParaRPr lang="ar-SA"/>
          </a:p>
        </p:txBody>
      </p:sp>
    </p:spTree>
    <p:extLst>
      <p:ext uri="{BB962C8B-B14F-4D97-AF65-F5344CB8AC3E}">
        <p14:creationId xmlns:p14="http://schemas.microsoft.com/office/powerpoint/2010/main" val="34658224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9763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21D26B29-1842-460F-8AAB-63C4E518A9B1}" type="slidenum">
              <a:rPr lang="ar-SA" altLang="ar-SA">
                <a:solidFill>
                  <a:prstClr val="black"/>
                </a:solidFill>
                <a:latin typeface="Arial" pitchFamily="34" charset="0"/>
              </a:rPr>
              <a:pPr eaLnBrk="1" hangingPunct="1">
                <a:spcBef>
                  <a:spcPct val="0"/>
                </a:spcBef>
              </a:pPr>
              <a:t>2</a:t>
            </a:fld>
            <a:endParaRPr lang="ar-SA" altLang="ar-SA">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685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33178B1-D756-4FE6-A9BF-CFF4A7A09262}" type="slidenum">
              <a:rPr lang="ar-SA" altLang="ar-SA">
                <a:solidFill>
                  <a:prstClr val="black"/>
                </a:solidFill>
                <a:latin typeface="Arial" pitchFamily="34" charset="0"/>
              </a:rPr>
              <a:pPr eaLnBrk="1" hangingPunct="1">
                <a:spcBef>
                  <a:spcPct val="0"/>
                </a:spcBef>
              </a:pPr>
              <a:t>25</a:t>
            </a:fld>
            <a:endParaRPr lang="ar-SA" altLang="ar-SA">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787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9B7FAC25-AD3C-421F-BBAD-0A17453B8092}" type="slidenum">
              <a:rPr lang="ar-SA" altLang="ar-SA">
                <a:solidFill>
                  <a:prstClr val="black"/>
                </a:solidFill>
                <a:latin typeface="Arial" pitchFamily="34" charset="0"/>
              </a:rPr>
              <a:pPr eaLnBrk="1" hangingPunct="1">
                <a:spcBef>
                  <a:spcPct val="0"/>
                </a:spcBef>
              </a:pPr>
              <a:t>26</a:t>
            </a:fld>
            <a:endParaRPr lang="ar-SA" altLang="ar-SA">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890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2D3948C4-4260-4C2C-BCAD-E1FB3F9EE755}" type="slidenum">
              <a:rPr lang="ar-SA" altLang="ar-SA">
                <a:solidFill>
                  <a:prstClr val="black"/>
                </a:solidFill>
                <a:latin typeface="Arial" pitchFamily="34" charset="0"/>
              </a:rPr>
              <a:pPr eaLnBrk="1" hangingPunct="1">
                <a:spcBef>
                  <a:spcPct val="0"/>
                </a:spcBef>
              </a:pPr>
              <a:t>27</a:t>
            </a:fld>
            <a:endParaRPr lang="ar-SA" altLang="ar-SA">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992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8239E2BD-A761-47B6-9FEA-6A6539F5F73E}" type="slidenum">
              <a:rPr lang="ar-SA" altLang="ar-SA">
                <a:solidFill>
                  <a:prstClr val="black"/>
                </a:solidFill>
                <a:latin typeface="Arial" pitchFamily="34" charset="0"/>
              </a:rPr>
              <a:pPr eaLnBrk="1" hangingPunct="1">
                <a:spcBef>
                  <a:spcPct val="0"/>
                </a:spcBef>
              </a:pPr>
              <a:t>29</a:t>
            </a:fld>
            <a:endParaRPr lang="ar-SA" altLang="ar-SA">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109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159EC5A-4349-4709-8A8F-382721C9637B}" type="slidenum">
              <a:rPr lang="ar-SA" altLang="ar-SA">
                <a:solidFill>
                  <a:prstClr val="black"/>
                </a:solidFill>
                <a:latin typeface="Arial" pitchFamily="34" charset="0"/>
              </a:rPr>
              <a:pPr eaLnBrk="1" hangingPunct="1">
                <a:spcBef>
                  <a:spcPct val="0"/>
                </a:spcBef>
              </a:pPr>
              <a:t>30</a:t>
            </a:fld>
            <a:endParaRPr lang="ar-SA" altLang="ar-SA">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b="1" smtClean="0">
                <a:solidFill>
                  <a:srgbClr val="FF0000"/>
                </a:solidFill>
              </a:rPr>
              <a:t>عدة: مبتدأ خبره محذوف أي فعليه عدة،                تحرير: مبتدأ خبره محذوف، أي: فعليه تحرير رقبة </a:t>
            </a:r>
          </a:p>
        </p:txBody>
      </p:sp>
      <p:sp>
        <p:nvSpPr>
          <p:cNvPr id="21197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A901F1EB-02B8-483A-BEBB-FA1786B8142B}" type="slidenum">
              <a:rPr lang="ar-SA" altLang="ar-SA">
                <a:solidFill>
                  <a:prstClr val="black"/>
                </a:solidFill>
                <a:latin typeface="Arial" pitchFamily="34" charset="0"/>
              </a:rPr>
              <a:pPr eaLnBrk="1" hangingPunct="1">
                <a:spcBef>
                  <a:spcPct val="0"/>
                </a:spcBef>
              </a:pPr>
              <a:t>31</a:t>
            </a:fld>
            <a:endParaRPr lang="ar-SA" altLang="ar-SA">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sz="1100" b="1" smtClean="0"/>
              <a:t>ضرب: مفعول مطلق لفعل محذوف تقديره فاضربوا الرقاب وقت ملاقاتكم العدو  والرقاب مضاف إليه          ومنّا وفداء مصدران منصوبان بفعل لا يجوز إظهاره لأن المصدر متى سيق تفصيلا لعاقبة جملة وجب نصبه بإضمار فعل والتقدير فإما أن تمنّوا منّا وإما أن تفادوا فداء</a:t>
            </a:r>
          </a:p>
        </p:txBody>
      </p:sp>
      <p:sp>
        <p:nvSpPr>
          <p:cNvPr id="2129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831C6C24-0390-42DC-A6D5-D4CED5F5056C}" type="slidenum">
              <a:rPr lang="ar-SA" altLang="ar-SA">
                <a:solidFill>
                  <a:prstClr val="black"/>
                </a:solidFill>
                <a:latin typeface="Arial" pitchFamily="34" charset="0"/>
              </a:rPr>
              <a:pPr eaLnBrk="1" hangingPunct="1">
                <a:spcBef>
                  <a:spcPct val="0"/>
                </a:spcBef>
              </a:pPr>
              <a:t>32</a:t>
            </a:fld>
            <a:endParaRPr lang="ar-SA" altLang="ar-SA">
              <a:solidFill>
                <a:prstClr val="black"/>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1402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956B78AC-0D22-4F89-BB74-5C560B3078BF}" type="slidenum">
              <a:rPr lang="ar-SA" altLang="ar-SA">
                <a:solidFill>
                  <a:prstClr val="black"/>
                </a:solidFill>
                <a:latin typeface="Arial" pitchFamily="34" charset="0"/>
              </a:rPr>
              <a:pPr eaLnBrk="1" hangingPunct="1">
                <a:spcBef>
                  <a:spcPct val="0"/>
                </a:spcBef>
              </a:pPr>
              <a:t>37</a:t>
            </a:fld>
            <a:endParaRPr lang="ar-SA" altLang="ar-SA">
              <a:solidFill>
                <a:prstClr val="black"/>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smtClean="0"/>
              <a:t>يعتبر المندوب كمقدمة للواجب يذكر ويسهل على المكلف أداءه.</a:t>
            </a:r>
          </a:p>
        </p:txBody>
      </p:sp>
      <p:sp>
        <p:nvSpPr>
          <p:cNvPr id="2150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F2E28C96-C656-4CEA-BD03-EEA72C4D16B5}" type="slidenum">
              <a:rPr lang="ar-SA" altLang="ar-SA">
                <a:solidFill>
                  <a:prstClr val="black"/>
                </a:solidFill>
                <a:latin typeface="Arial" pitchFamily="34" charset="0"/>
              </a:rPr>
              <a:pPr eaLnBrk="1" hangingPunct="1">
                <a:spcBef>
                  <a:spcPct val="0"/>
                </a:spcBef>
              </a:pPr>
              <a:t>38</a:t>
            </a:fld>
            <a:endParaRPr lang="ar-SA" altLang="ar-SA">
              <a:solidFill>
                <a:prstClr val="black"/>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smtClean="0"/>
              <a:t>يعتبر المندوب كمقدمة للواجب يذكر ويسهل على المكلف أداءه.</a:t>
            </a:r>
          </a:p>
        </p:txBody>
      </p:sp>
      <p:sp>
        <p:nvSpPr>
          <p:cNvPr id="21606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3E15270A-F084-4489-8905-01F4FB796291}" type="slidenum">
              <a:rPr lang="ar-SA" altLang="ar-SA">
                <a:solidFill>
                  <a:prstClr val="black"/>
                </a:solidFill>
                <a:latin typeface="Arial" pitchFamily="34" charset="0"/>
              </a:rPr>
              <a:pPr eaLnBrk="1" hangingPunct="1">
                <a:spcBef>
                  <a:spcPct val="0"/>
                </a:spcBef>
              </a:pPr>
              <a:t>39</a:t>
            </a:fld>
            <a:endParaRPr lang="ar-SA" altLang="ar-SA">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9866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7F6C9EF-188A-4840-80FE-166940C18F85}" type="slidenum">
              <a:rPr lang="ar-SA" altLang="ar-SA">
                <a:solidFill>
                  <a:prstClr val="black"/>
                </a:solidFill>
                <a:latin typeface="Arial" pitchFamily="34" charset="0"/>
              </a:rPr>
              <a:pPr eaLnBrk="1" hangingPunct="1">
                <a:spcBef>
                  <a:spcPct val="0"/>
                </a:spcBef>
              </a:pPr>
              <a:t>3</a:t>
            </a:fld>
            <a:endParaRPr lang="ar-SA" altLang="ar-SA">
              <a:solidFill>
                <a:prstClr val="black"/>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smtClean="0"/>
              <a:t>يعتبر المندوب كمقدمة للواجب يذكر ويسهل على المكلف أداءه.</a:t>
            </a:r>
          </a:p>
        </p:txBody>
      </p:sp>
      <p:sp>
        <p:nvSpPr>
          <p:cNvPr id="21709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22034F58-8FC4-4006-98C5-463732044DCF}" type="slidenum">
              <a:rPr lang="ar-SA" altLang="ar-SA">
                <a:solidFill>
                  <a:prstClr val="black"/>
                </a:solidFill>
                <a:latin typeface="Arial" pitchFamily="34" charset="0"/>
              </a:rPr>
              <a:pPr eaLnBrk="1" hangingPunct="1">
                <a:spcBef>
                  <a:spcPct val="0"/>
                </a:spcBef>
              </a:pPr>
              <a:t>40</a:t>
            </a:fld>
            <a:endParaRPr lang="ar-SA" altLang="ar-SA">
              <a:solidFill>
                <a:prstClr val="black"/>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1811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CA7A5B21-4D49-4019-88E5-CFA3712F6994}" type="slidenum">
              <a:rPr lang="ar-SA" altLang="ar-SA">
                <a:solidFill>
                  <a:prstClr val="black"/>
                </a:solidFill>
                <a:latin typeface="Arial" pitchFamily="34" charset="0"/>
              </a:rPr>
              <a:pPr eaLnBrk="1" hangingPunct="1">
                <a:spcBef>
                  <a:spcPct val="0"/>
                </a:spcBef>
              </a:pPr>
              <a:t>41</a:t>
            </a:fld>
            <a:endParaRPr lang="ar-SA" altLang="ar-SA">
              <a:solidFill>
                <a:prstClr val="black"/>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191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4289C50A-A46A-4355-9F49-BF3BCF357BF1}" type="slidenum">
              <a:rPr lang="ar-SA" altLang="ar-SA">
                <a:solidFill>
                  <a:prstClr val="black"/>
                </a:solidFill>
                <a:latin typeface="Arial" pitchFamily="34" charset="0"/>
              </a:rPr>
              <a:pPr eaLnBrk="1" hangingPunct="1">
                <a:spcBef>
                  <a:spcPct val="0"/>
                </a:spcBef>
              </a:pPr>
              <a:t>46</a:t>
            </a:fld>
            <a:endParaRPr lang="ar-SA" altLang="ar-SA">
              <a:solidFill>
                <a:prstClr val="black"/>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2016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4352DE47-43EE-4D78-9C98-74308A061070}" type="slidenum">
              <a:rPr lang="ar-SA" altLang="ar-SA">
                <a:solidFill>
                  <a:prstClr val="black"/>
                </a:solidFill>
                <a:latin typeface="Arial" pitchFamily="34" charset="0"/>
              </a:rPr>
              <a:pPr eaLnBrk="1" hangingPunct="1">
                <a:spcBef>
                  <a:spcPct val="0"/>
                </a:spcBef>
              </a:pPr>
              <a:t>49</a:t>
            </a:fld>
            <a:endParaRPr lang="ar-SA" altLang="ar-SA">
              <a:solidFill>
                <a:prstClr val="black"/>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SA" altLang="ar-SA" smtClean="0"/>
              <a:t>أي إذا تحللتم من إحرام الحج فالصيد مباح لكم</a:t>
            </a:r>
          </a:p>
        </p:txBody>
      </p:sp>
      <p:sp>
        <p:nvSpPr>
          <p:cNvPr id="22118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DE9C3DD8-ACB7-4B54-9B50-6643A4E4CA4B}" type="slidenum">
              <a:rPr lang="ar-SA" altLang="ar-SA">
                <a:solidFill>
                  <a:prstClr val="black"/>
                </a:solidFill>
                <a:latin typeface="Arial" pitchFamily="34" charset="0"/>
              </a:rPr>
              <a:pPr eaLnBrk="1" hangingPunct="1">
                <a:spcBef>
                  <a:spcPct val="0"/>
                </a:spcBef>
              </a:pPr>
              <a:t>52</a:t>
            </a:fld>
            <a:endParaRPr lang="ar-SA" altLang="ar-SA">
              <a:solidFill>
                <a:prstClr val="black"/>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2221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EF855973-98C8-4273-A2C1-BEC81F609355}" type="slidenum">
              <a:rPr lang="ar-SA" altLang="ar-SA">
                <a:solidFill>
                  <a:prstClr val="black"/>
                </a:solidFill>
                <a:latin typeface="Arial" pitchFamily="34" charset="0"/>
              </a:rPr>
              <a:pPr eaLnBrk="1" hangingPunct="1">
                <a:spcBef>
                  <a:spcPct val="0"/>
                </a:spcBef>
              </a:pPr>
              <a:t>54</a:t>
            </a:fld>
            <a:endParaRPr lang="ar-SA" altLang="ar-SA">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2323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72BCF32A-6786-4637-931C-5D71E5AE0DA1}" type="slidenum">
              <a:rPr lang="ar-SA" altLang="ar-SA">
                <a:solidFill>
                  <a:prstClr val="black"/>
                </a:solidFill>
                <a:latin typeface="Arial" pitchFamily="34" charset="0"/>
              </a:rPr>
              <a:pPr eaLnBrk="1" hangingPunct="1">
                <a:spcBef>
                  <a:spcPct val="0"/>
                </a:spcBef>
              </a:pPr>
              <a:t>55</a:t>
            </a:fld>
            <a:endParaRPr lang="ar-SA" altLang="ar-SA">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9968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4E928AA6-1AD9-45C8-9716-2530811D60EB}" type="slidenum">
              <a:rPr lang="ar-SA" altLang="ar-SA">
                <a:solidFill>
                  <a:prstClr val="black"/>
                </a:solidFill>
                <a:latin typeface="Arial" pitchFamily="34" charset="0"/>
              </a:rPr>
              <a:pPr eaLnBrk="1" hangingPunct="1">
                <a:spcBef>
                  <a:spcPct val="0"/>
                </a:spcBef>
              </a:pPr>
              <a:t>4</a:t>
            </a:fld>
            <a:endParaRPr lang="ar-SA" altLang="ar-SA">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070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ED4B901A-62FA-4F94-9A6B-F4620C2BFF71}" type="slidenum">
              <a:rPr lang="ar-SA" altLang="ar-SA">
                <a:solidFill>
                  <a:prstClr val="black"/>
                </a:solidFill>
                <a:latin typeface="Arial" pitchFamily="34" charset="0"/>
              </a:rPr>
              <a:pPr eaLnBrk="1" hangingPunct="1">
                <a:spcBef>
                  <a:spcPct val="0"/>
                </a:spcBef>
              </a:pPr>
              <a:t>5</a:t>
            </a:fld>
            <a:endParaRPr lang="ar-SA" altLang="ar-SA">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173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2085C4A4-64B5-4BC8-AACF-36189E74500C}" type="slidenum">
              <a:rPr lang="ar-SA" altLang="ar-SA">
                <a:solidFill>
                  <a:prstClr val="black"/>
                </a:solidFill>
                <a:latin typeface="Arial" pitchFamily="34" charset="0"/>
              </a:rPr>
              <a:pPr eaLnBrk="1" hangingPunct="1">
                <a:spcBef>
                  <a:spcPct val="0"/>
                </a:spcBef>
              </a:pPr>
              <a:t>6</a:t>
            </a:fld>
            <a:endParaRPr lang="ar-SA" altLang="ar-SA">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275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9E95612-DC52-41D9-98BF-B71DF89AAF58}" type="slidenum">
              <a:rPr lang="ar-SA" altLang="ar-SA">
                <a:solidFill>
                  <a:prstClr val="black"/>
                </a:solidFill>
                <a:latin typeface="Arial" pitchFamily="34" charset="0"/>
              </a:rPr>
              <a:pPr eaLnBrk="1" hangingPunct="1">
                <a:spcBef>
                  <a:spcPct val="0"/>
                </a:spcBef>
              </a:pPr>
              <a:t>7</a:t>
            </a:fld>
            <a:endParaRPr lang="ar-SA" altLang="ar-SA">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378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74B117-79AC-424B-9A00-C335ED1252A3}" type="slidenum">
              <a:rPr lang="ar-SA" altLang="ar-SA">
                <a:solidFill>
                  <a:prstClr val="black"/>
                </a:solidFill>
                <a:latin typeface="Arial" pitchFamily="34" charset="0"/>
              </a:rPr>
              <a:pPr eaLnBrk="1" hangingPunct="1">
                <a:spcBef>
                  <a:spcPct val="0"/>
                </a:spcBef>
              </a:pPr>
              <a:t>8</a:t>
            </a:fld>
            <a:endParaRPr lang="ar-SA" altLang="ar-SA">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48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0BBF1701-7184-49A4-A796-7D3F0AFAFFFB}" type="slidenum">
              <a:rPr lang="ar-SA" altLang="ar-SA">
                <a:solidFill>
                  <a:prstClr val="black"/>
                </a:solidFill>
                <a:latin typeface="Arial" pitchFamily="34" charset="0"/>
              </a:rPr>
              <a:pPr eaLnBrk="1" hangingPunct="1">
                <a:spcBef>
                  <a:spcPct val="0"/>
                </a:spcBef>
              </a:pPr>
              <a:t>23</a:t>
            </a:fld>
            <a:endParaRPr lang="ar-SA" altLang="ar-SA">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20582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FD6EA17F-9A76-4CD0-AC07-FA0536489057}" type="slidenum">
              <a:rPr lang="ar-SA" altLang="ar-SA">
                <a:solidFill>
                  <a:prstClr val="black"/>
                </a:solidFill>
                <a:latin typeface="Arial" pitchFamily="34" charset="0"/>
              </a:rPr>
              <a:pPr eaLnBrk="1" hangingPunct="1">
                <a:spcBef>
                  <a:spcPct val="0"/>
                </a:spcBef>
              </a:pPr>
              <a:t>24</a:t>
            </a:fld>
            <a:endParaRPr lang="ar-SA" altLang="ar-SA">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EE45AF-E1FB-4F90-91BB-4F45A476E67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15930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4E7E8-2B8B-4116-8BED-539E2FDC67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35211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2CA9CE-B382-4C51-A882-F617094618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85034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63B61-8868-4C83-BAE0-66CEB14FD35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44961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8804C-215A-4EF7-864A-89591C4A1C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6812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A59399-2B3D-4E1C-8BFE-B3A00ECC703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99868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CD06EF-C43A-4A71-AF18-6CCD2CB7D90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658519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693E0-9666-40CF-8FC2-B833ACC9155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47098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5E400D-8BF6-4CAC-A634-EB6247431F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630205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E29874-1E4F-453D-9282-9E16F377490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766006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4FE336-9560-4ABB-9021-A774A94BE00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02066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CE53D13F-F498-4106-A99C-016AA78B0723}"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6228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628800"/>
            <a:ext cx="7772400" cy="2160240"/>
          </a:xfrm>
        </p:spPr>
        <p:txBody>
          <a:bodyPr/>
          <a:lstStyle/>
          <a:p>
            <a:r>
              <a:rPr lang="ar-IQ" sz="2400" dirty="0" smtClean="0">
                <a:solidFill>
                  <a:srgbClr val="FF0000"/>
                </a:solidFill>
                <a:cs typeface="PT Bold Dusky" pitchFamily="2" charset="-78"/>
              </a:rPr>
              <a:t>محاضرات</a:t>
            </a:r>
            <a:br>
              <a:rPr lang="ar-IQ" sz="2400" dirty="0" smtClean="0">
                <a:solidFill>
                  <a:srgbClr val="FF0000"/>
                </a:solidFill>
                <a:cs typeface="PT Bold Dusky" pitchFamily="2" charset="-78"/>
              </a:rPr>
            </a:br>
            <a:r>
              <a:rPr lang="ar-IQ" sz="2400" dirty="0" smtClean="0">
                <a:solidFill>
                  <a:srgbClr val="FF0000"/>
                </a:solidFill>
                <a:cs typeface="PT Bold Dusky" pitchFamily="2" charset="-78"/>
              </a:rPr>
              <a:t>في </a:t>
            </a:r>
            <a:br>
              <a:rPr lang="ar-IQ" sz="2400" dirty="0" smtClean="0">
                <a:solidFill>
                  <a:srgbClr val="FF0000"/>
                </a:solidFill>
                <a:cs typeface="PT Bold Dusky" pitchFamily="2" charset="-78"/>
              </a:rPr>
            </a:br>
            <a:r>
              <a:rPr lang="ar-IQ" sz="2400" dirty="0" smtClean="0">
                <a:solidFill>
                  <a:srgbClr val="FF0000"/>
                </a:solidFill>
                <a:cs typeface="PT Bold Dusky" pitchFamily="2" charset="-78"/>
              </a:rPr>
              <a:t>مدخل دراسة الشريعة الاسلامية</a:t>
            </a:r>
            <a:endParaRPr lang="ar-IQ" sz="2400" dirty="0">
              <a:solidFill>
                <a:srgbClr val="FF0000"/>
              </a:solidFill>
              <a:cs typeface="PT Bold Dusky" pitchFamily="2" charset="-78"/>
            </a:endParaRPr>
          </a:p>
        </p:txBody>
      </p:sp>
      <p:sp>
        <p:nvSpPr>
          <p:cNvPr id="3" name="عنوان فرعي 2"/>
          <p:cNvSpPr>
            <a:spLocks noGrp="1"/>
          </p:cNvSpPr>
          <p:nvPr>
            <p:ph type="subTitle" idx="1"/>
          </p:nvPr>
        </p:nvSpPr>
        <p:spPr>
          <a:xfrm>
            <a:off x="1371600" y="3886200"/>
            <a:ext cx="6400800" cy="2135088"/>
          </a:xfrm>
        </p:spPr>
        <p:txBody>
          <a:bodyPr/>
          <a:lstStyle/>
          <a:p>
            <a:r>
              <a:rPr lang="ar-IQ" dirty="0" smtClean="0">
                <a:solidFill>
                  <a:srgbClr val="FFFF00"/>
                </a:solidFill>
                <a:cs typeface="PT Bold Dusky" pitchFamily="2" charset="-78"/>
              </a:rPr>
              <a:t>الاستاذ المساعد الدكتور</a:t>
            </a:r>
          </a:p>
          <a:p>
            <a:r>
              <a:rPr lang="ar-IQ" dirty="0" smtClean="0">
                <a:solidFill>
                  <a:srgbClr val="FFFF00"/>
                </a:solidFill>
                <a:cs typeface="PT Bold Dusky" pitchFamily="2" charset="-78"/>
              </a:rPr>
              <a:t>إسماعيل محمود محمد الجبوري</a:t>
            </a:r>
          </a:p>
          <a:p>
            <a:r>
              <a:rPr lang="ar-IQ" dirty="0" smtClean="0">
                <a:solidFill>
                  <a:srgbClr val="FFFF00"/>
                </a:solidFill>
                <a:cs typeface="PT Bold Dusky" pitchFamily="2" charset="-78"/>
              </a:rPr>
              <a:t>كلية القانون</a:t>
            </a:r>
          </a:p>
          <a:p>
            <a:r>
              <a:rPr lang="ar-IQ" dirty="0" smtClean="0">
                <a:solidFill>
                  <a:srgbClr val="FFFF00"/>
                </a:solidFill>
                <a:cs typeface="PT Bold Dusky" pitchFamily="2" charset="-78"/>
              </a:rPr>
              <a:t>2018/2017</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54234"/>
            <a:ext cx="1240532" cy="123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47" y="452568"/>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445353"/>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الجمهور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الإيجاب</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الواجب</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الإيجاب</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الواجب</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19350"/>
            <a:ext cx="601186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002060"/>
                </a:solidFill>
                <a:cs typeface="Arabic Transparent" pitchFamily="2" charset="-78"/>
              </a:rPr>
              <a:t>خطاب الشرع الطالب للفعل طلبا جازما</a:t>
            </a:r>
          </a:p>
        </p:txBody>
      </p:sp>
      <p:sp>
        <p:nvSpPr>
          <p:cNvPr id="20" name="مستطيل مستدير الزوايا 19"/>
          <p:cNvSpPr/>
          <p:nvPr/>
        </p:nvSpPr>
        <p:spPr>
          <a:xfrm>
            <a:off x="381000" y="350520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600" b="1" dirty="0">
                <a:solidFill>
                  <a:srgbClr val="003300"/>
                </a:solidFill>
                <a:cs typeface="Arabic Transparent" pitchFamily="2" charset="-78"/>
              </a:rPr>
              <a:t>هو ما طلب الشرع فعله طلباً جازماً</a:t>
            </a:r>
          </a:p>
        </p:txBody>
      </p:sp>
      <p:sp>
        <p:nvSpPr>
          <p:cNvPr id="21" name="مستطيل مستدير الزوايا 20"/>
          <p:cNvSpPr/>
          <p:nvPr/>
        </p:nvSpPr>
        <p:spPr>
          <a:xfrm>
            <a:off x="381000" y="4449763"/>
            <a:ext cx="604361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7030A0"/>
                </a:solidFill>
                <a:cs typeface="Arabic Transparent" pitchFamily="2" charset="-78"/>
              </a:rPr>
              <a:t>وَأَقِيمُوا الصَّلاةَ وَآتُوا الزَّكَاة</a:t>
            </a:r>
          </a:p>
        </p:txBody>
      </p:sp>
    </p:spTree>
    <p:extLst>
      <p:ext uri="{BB962C8B-B14F-4D97-AF65-F5344CB8AC3E}">
        <p14:creationId xmlns:p14="http://schemas.microsoft.com/office/powerpoint/2010/main" val="7529219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الجمهور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الندب</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المندوب</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الندب</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المندوب</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41575"/>
            <a:ext cx="6019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200" b="1" dirty="0">
                <a:solidFill>
                  <a:srgbClr val="002060"/>
                </a:solidFill>
                <a:cs typeface="Arabic Transparent" pitchFamily="2" charset="-78"/>
              </a:rPr>
              <a:t>خطاب الشرع الطالب للفعل طلبا غير جازم</a:t>
            </a:r>
          </a:p>
        </p:txBody>
      </p:sp>
      <p:sp>
        <p:nvSpPr>
          <p:cNvPr id="20" name="مستطيل مستدير الزوايا 19"/>
          <p:cNvSpPr/>
          <p:nvPr/>
        </p:nvSpPr>
        <p:spPr>
          <a:xfrm>
            <a:off x="381000" y="350520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600" b="1" dirty="0">
                <a:solidFill>
                  <a:srgbClr val="003300"/>
                </a:solidFill>
                <a:cs typeface="Arabic Transparent" pitchFamily="2" charset="-78"/>
              </a:rPr>
              <a:t>هو ما طلب الشارع فعله طلباً غير جازم</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يَا أَيُّهَا الَّذِينَ آمَنُوا إِذَا تَدَايَنْتُمْ بِدَيْنٍ إِلَى أَجَلٍ مُسَمّىً فَاكْتُبُوهُ</a:t>
            </a:r>
          </a:p>
        </p:txBody>
      </p:sp>
    </p:spTree>
    <p:extLst>
      <p:ext uri="{BB962C8B-B14F-4D97-AF65-F5344CB8AC3E}">
        <p14:creationId xmlns:p14="http://schemas.microsoft.com/office/powerpoint/2010/main" val="32652852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الجمهور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التحريم</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الحرام </a:t>
            </a:r>
            <a:r>
              <a:rPr lang="ar-SA" sz="3600" b="1" dirty="0" err="1">
                <a:solidFill>
                  <a:srgbClr val="C00000"/>
                </a:solidFill>
                <a:cs typeface="Arabic Transparent" pitchFamily="2" charset="-78"/>
              </a:rPr>
              <a:t>أوالمحرم</a:t>
            </a:r>
            <a:endParaRPr lang="ar-SA" sz="3600" b="1" dirty="0">
              <a:solidFill>
                <a:srgbClr val="C00000"/>
              </a:solidFill>
              <a:cs typeface="Arabic Transparent" pitchFamily="2" charset="-78"/>
            </a:endParaRP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التحريم</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المحرم</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285750" y="2441575"/>
            <a:ext cx="62674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002060"/>
                </a:solidFill>
                <a:cs typeface="Arabic Transparent" pitchFamily="2" charset="-78"/>
              </a:rPr>
              <a:t>هو خطاب الشرع المقتضي ترك الفعل اقتضاءً جازماً</a:t>
            </a:r>
          </a:p>
        </p:txBody>
      </p:sp>
      <p:sp>
        <p:nvSpPr>
          <p:cNvPr id="20" name="مستطيل مستدير الزوايا 19"/>
          <p:cNvSpPr/>
          <p:nvPr/>
        </p:nvSpPr>
        <p:spPr>
          <a:xfrm>
            <a:off x="381000" y="350520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600" b="1" dirty="0">
                <a:solidFill>
                  <a:srgbClr val="003300"/>
                </a:solidFill>
                <a:cs typeface="Arabic Transparent" pitchFamily="2" charset="-78"/>
              </a:rPr>
              <a:t>ما طلب الشرع تركه طلبا جازما</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7030A0"/>
                </a:solidFill>
                <a:cs typeface="Arabic Transparent" pitchFamily="2" charset="-78"/>
              </a:rPr>
              <a:t>وَلا تَقْتُلُوا النَّفْسَ الَّتِي حَرَّمَ اللَّهُ إِلاَّ بِالْحَقّ</a:t>
            </a:r>
          </a:p>
        </p:txBody>
      </p:sp>
    </p:spTree>
    <p:extLst>
      <p:ext uri="{BB962C8B-B14F-4D97-AF65-F5344CB8AC3E}">
        <p14:creationId xmlns:p14="http://schemas.microsoft.com/office/powerpoint/2010/main" val="28344871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الجمهور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الكراهة</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المكروه</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الكراهة</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المكروه</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41575"/>
            <a:ext cx="61722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002060"/>
                </a:solidFill>
                <a:cs typeface="Arabic Transparent" pitchFamily="2" charset="-78"/>
              </a:rPr>
              <a:t>خطاب الشرع المقتضى ترك الفعل اقتضاء غير جازم</a:t>
            </a:r>
          </a:p>
        </p:txBody>
      </p:sp>
      <p:sp>
        <p:nvSpPr>
          <p:cNvPr id="20" name="مستطيل مستدير الزوايا 19"/>
          <p:cNvSpPr/>
          <p:nvPr/>
        </p:nvSpPr>
        <p:spPr>
          <a:xfrm>
            <a:off x="381000" y="350520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600" b="1" dirty="0">
                <a:solidFill>
                  <a:srgbClr val="003300"/>
                </a:solidFill>
                <a:cs typeface="Arabic Transparent" pitchFamily="2" charset="-78"/>
              </a:rPr>
              <a:t>ما طلب الشرع تركه طلبا غير جازم</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أكل الثوم والبصل, الجلوس في المسجد دون صلاة ركعتين</a:t>
            </a:r>
          </a:p>
        </p:txBody>
      </p:sp>
    </p:spTree>
    <p:extLst>
      <p:ext uri="{BB962C8B-B14F-4D97-AF65-F5344CB8AC3E}">
        <p14:creationId xmlns:p14="http://schemas.microsoft.com/office/powerpoint/2010/main" val="646190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الجمهور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الإباحة</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المباح</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الإباحة</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المباح</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177800" y="2441575"/>
            <a:ext cx="656431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000" b="1" dirty="0">
                <a:solidFill>
                  <a:srgbClr val="002060"/>
                </a:solidFill>
                <a:cs typeface="Arabic Transparent" pitchFamily="2" charset="-78"/>
              </a:rPr>
              <a:t>هي خطاب الشرع المتعلق بأفعال المكلفين على وجه التخيير بين الفعل والترك</a:t>
            </a:r>
          </a:p>
        </p:txBody>
      </p:sp>
      <p:sp>
        <p:nvSpPr>
          <p:cNvPr id="20" name="مستطيل مستدير الزوايا 19"/>
          <p:cNvSpPr/>
          <p:nvPr/>
        </p:nvSpPr>
        <p:spPr>
          <a:xfrm>
            <a:off x="177800" y="3505200"/>
            <a:ext cx="6451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خير الشارع فيه بين الفعل والترك من غير اقتضاء ولا زجر</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فَانْكِحُوا مَا طَابَ لَكُمْ،    كُلُوا مِمَّا فِي الأَرْضِ حَلالاً طَيِّبا</a:t>
            </a:r>
          </a:p>
        </p:txBody>
      </p:sp>
    </p:spTree>
    <p:extLst>
      <p:ext uri="{BB962C8B-B14F-4D97-AF65-F5344CB8AC3E}">
        <p14:creationId xmlns:p14="http://schemas.microsoft.com/office/powerpoint/2010/main" val="1850365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2225"/>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339792" y="106146"/>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4000" b="1" dirty="0">
                <a:solidFill>
                  <a:srgbClr val="C00000"/>
                </a:solidFill>
                <a:effectLst>
                  <a:outerShdw blurRad="38100" dist="38100" dir="2700000" algn="tl">
                    <a:srgbClr val="000000">
                      <a:alpha val="43137"/>
                    </a:srgbClr>
                  </a:outerShdw>
                </a:effectLst>
              </a:rPr>
              <a:t>أقسام الحكم التكليفي عند الحنفية </a:t>
            </a:r>
            <a:r>
              <a:rPr lang="ar-SA" sz="4000" b="1" dirty="0" err="1">
                <a:solidFill>
                  <a:srgbClr val="C00000"/>
                </a:solidFill>
                <a:effectLst>
                  <a:outerShdw blurRad="38100" dist="38100" dir="2700000" algn="tl">
                    <a:srgbClr val="000000">
                      <a:alpha val="43137"/>
                    </a:srgbClr>
                  </a:outerShdw>
                </a:effectLst>
              </a:rPr>
              <a:t>ومتعلقاته</a:t>
            </a:r>
            <a:endParaRPr lang="ar-SA" sz="40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920473" y="1166408"/>
            <a:ext cx="1857404"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err="1">
                <a:solidFill>
                  <a:srgbClr val="C00000"/>
                </a:solidFill>
                <a:cs typeface="Monotype Koufi" pitchFamily="2" charset="-78"/>
              </a:rPr>
              <a:t>الإفتراض</a:t>
            </a:r>
            <a:endParaRPr lang="ar-SA" dirty="0">
              <a:solidFill>
                <a:srgbClr val="C00000"/>
              </a:solidFill>
            </a:endParaRPr>
          </a:p>
        </p:txBody>
      </p:sp>
      <p:sp>
        <p:nvSpPr>
          <p:cNvPr id="7" name="مستطيل مستدير الزوايا 6"/>
          <p:cNvSpPr/>
          <p:nvPr/>
        </p:nvSpPr>
        <p:spPr>
          <a:xfrm>
            <a:off x="2706688" y="1201738"/>
            <a:ext cx="3784600" cy="5143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الفرض</a:t>
            </a:r>
          </a:p>
        </p:txBody>
      </p:sp>
      <p:sp>
        <p:nvSpPr>
          <p:cNvPr id="15" name="سهم إلى اليسار 14"/>
          <p:cNvSpPr/>
          <p:nvPr/>
        </p:nvSpPr>
        <p:spPr>
          <a:xfrm>
            <a:off x="6920473" y="1937853"/>
            <a:ext cx="1857404" cy="54389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الإيجاب</a:t>
            </a:r>
            <a:endParaRPr lang="ar-SA" dirty="0">
              <a:solidFill>
                <a:srgbClr val="FFFFFF"/>
              </a:solidFill>
            </a:endParaRPr>
          </a:p>
        </p:txBody>
      </p:sp>
      <p:sp>
        <p:nvSpPr>
          <p:cNvPr id="16" name="سهم إلى اليسار 15"/>
          <p:cNvSpPr/>
          <p:nvPr/>
        </p:nvSpPr>
        <p:spPr>
          <a:xfrm>
            <a:off x="6920473" y="2765328"/>
            <a:ext cx="1857404"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الندب</a:t>
            </a:r>
            <a:endParaRPr lang="ar-SA" dirty="0">
              <a:solidFill>
                <a:srgbClr val="003300"/>
              </a:solidFill>
            </a:endParaRPr>
          </a:p>
        </p:txBody>
      </p:sp>
      <p:sp>
        <p:nvSpPr>
          <p:cNvPr id="17" name="سهم إلى اليسار 16"/>
          <p:cNvSpPr/>
          <p:nvPr/>
        </p:nvSpPr>
        <p:spPr>
          <a:xfrm>
            <a:off x="6866965" y="3565600"/>
            <a:ext cx="1857404"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Monotype Koufi" pitchFamily="2" charset="-78"/>
              </a:rPr>
              <a:t>التحريم</a:t>
            </a:r>
            <a:endParaRPr lang="ar-SA" dirty="0">
              <a:solidFill>
                <a:srgbClr val="7030A0"/>
              </a:solidFill>
            </a:endParaRPr>
          </a:p>
        </p:txBody>
      </p:sp>
      <p:sp>
        <p:nvSpPr>
          <p:cNvPr id="18" name="سهم إلى اليسار 17"/>
          <p:cNvSpPr/>
          <p:nvPr/>
        </p:nvSpPr>
        <p:spPr>
          <a:xfrm>
            <a:off x="6875930" y="4343400"/>
            <a:ext cx="2036422"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 </a:t>
            </a:r>
            <a:r>
              <a:rPr lang="ar-SA" b="1" dirty="0">
                <a:solidFill>
                  <a:srgbClr val="7030A0"/>
                </a:solidFill>
                <a:cs typeface="Monotype Koufi" pitchFamily="2" charset="-78"/>
              </a:rPr>
              <a:t>الكراهة التحريمية</a:t>
            </a:r>
            <a:endParaRPr lang="ar-SA" sz="1100" dirty="0">
              <a:solidFill>
                <a:srgbClr val="7030A0"/>
              </a:solidFill>
            </a:endParaRPr>
          </a:p>
        </p:txBody>
      </p:sp>
      <p:sp>
        <p:nvSpPr>
          <p:cNvPr id="19" name="مستطيل مستدير الزوايا 18"/>
          <p:cNvSpPr/>
          <p:nvPr/>
        </p:nvSpPr>
        <p:spPr>
          <a:xfrm>
            <a:off x="2706688" y="1938338"/>
            <a:ext cx="3784600" cy="5143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002060"/>
                </a:solidFill>
                <a:cs typeface="Arabic Transparent" pitchFamily="2" charset="-78"/>
              </a:rPr>
              <a:t>الواجب</a:t>
            </a:r>
          </a:p>
        </p:txBody>
      </p:sp>
      <p:sp>
        <p:nvSpPr>
          <p:cNvPr id="20" name="مستطيل مستدير الزوايا 19"/>
          <p:cNvSpPr/>
          <p:nvPr/>
        </p:nvSpPr>
        <p:spPr>
          <a:xfrm>
            <a:off x="2778125" y="2765425"/>
            <a:ext cx="3784600" cy="5143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003300"/>
                </a:solidFill>
                <a:cs typeface="Arabic Transparent" pitchFamily="2" charset="-78"/>
              </a:rPr>
              <a:t>المندوب</a:t>
            </a:r>
          </a:p>
        </p:txBody>
      </p:sp>
      <p:sp>
        <p:nvSpPr>
          <p:cNvPr id="21" name="مستطيل مستدير الزوايا 20"/>
          <p:cNvSpPr/>
          <p:nvPr/>
        </p:nvSpPr>
        <p:spPr>
          <a:xfrm>
            <a:off x="2778125" y="3565525"/>
            <a:ext cx="3784600" cy="584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FF0000"/>
                </a:solidFill>
                <a:cs typeface="Arabic Transparent" pitchFamily="2" charset="-78"/>
              </a:rPr>
              <a:t>المحرم</a:t>
            </a:r>
          </a:p>
        </p:txBody>
      </p:sp>
      <p:sp>
        <p:nvSpPr>
          <p:cNvPr id="22" name="مستطيل مستدير الزوايا 21"/>
          <p:cNvSpPr/>
          <p:nvPr/>
        </p:nvSpPr>
        <p:spPr>
          <a:xfrm>
            <a:off x="2778125" y="4340225"/>
            <a:ext cx="3784600" cy="5873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Arabic Transparent" pitchFamily="2" charset="-78"/>
              </a:rPr>
              <a:t>المكروه تحريما</a:t>
            </a:r>
          </a:p>
        </p:txBody>
      </p:sp>
      <p:sp>
        <p:nvSpPr>
          <p:cNvPr id="23" name="سهم إلى اليسار 22"/>
          <p:cNvSpPr/>
          <p:nvPr/>
        </p:nvSpPr>
        <p:spPr>
          <a:xfrm>
            <a:off x="6920472" y="5144907"/>
            <a:ext cx="1991879"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srgbClr val="000099"/>
                </a:solidFill>
                <a:cs typeface="Monotype Koufi" pitchFamily="2" charset="-78"/>
              </a:rPr>
              <a:t>الكراهة </a:t>
            </a:r>
            <a:r>
              <a:rPr lang="ar-SA" b="1" dirty="0" err="1">
                <a:solidFill>
                  <a:srgbClr val="000099"/>
                </a:solidFill>
                <a:cs typeface="Monotype Koufi" pitchFamily="2" charset="-78"/>
              </a:rPr>
              <a:t>التنزيهية</a:t>
            </a:r>
            <a:r>
              <a:rPr lang="ar-SA" sz="3200" b="1" dirty="0">
                <a:solidFill>
                  <a:srgbClr val="000099"/>
                </a:solidFill>
                <a:cs typeface="Monotype Koufi" pitchFamily="2" charset="-78"/>
              </a:rPr>
              <a:t> </a:t>
            </a:r>
            <a:endParaRPr lang="ar-SA" dirty="0">
              <a:solidFill>
                <a:srgbClr val="FFFFFF"/>
              </a:solidFill>
            </a:endParaRPr>
          </a:p>
        </p:txBody>
      </p:sp>
      <p:sp>
        <p:nvSpPr>
          <p:cNvPr id="24" name="سهم إلى اليسار 23"/>
          <p:cNvSpPr/>
          <p:nvPr/>
        </p:nvSpPr>
        <p:spPr>
          <a:xfrm>
            <a:off x="6920473" y="5825666"/>
            <a:ext cx="1857404" cy="58406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Monotype Koufi" pitchFamily="2" charset="-78"/>
              </a:rPr>
              <a:t>الإباحة</a:t>
            </a:r>
            <a:r>
              <a:rPr lang="ar-SA" sz="3200" b="1" dirty="0">
                <a:solidFill>
                  <a:srgbClr val="000099"/>
                </a:solidFill>
                <a:cs typeface="Monotype Koufi" pitchFamily="2" charset="-78"/>
              </a:rPr>
              <a:t> </a:t>
            </a:r>
            <a:endParaRPr lang="ar-SA" dirty="0">
              <a:solidFill>
                <a:srgbClr val="FFFFFF"/>
              </a:solidFill>
            </a:endParaRPr>
          </a:p>
        </p:txBody>
      </p:sp>
      <p:sp>
        <p:nvSpPr>
          <p:cNvPr id="25" name="مستطيل مستدير الزوايا 24"/>
          <p:cNvSpPr/>
          <p:nvPr/>
        </p:nvSpPr>
        <p:spPr>
          <a:xfrm>
            <a:off x="2778125" y="5180013"/>
            <a:ext cx="3784600" cy="5143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2060"/>
                </a:solidFill>
                <a:cs typeface="Arabic Transparent" pitchFamily="2" charset="-78"/>
              </a:rPr>
              <a:t>المكروه تنزيها</a:t>
            </a:r>
          </a:p>
        </p:txBody>
      </p:sp>
      <p:sp>
        <p:nvSpPr>
          <p:cNvPr id="26" name="مستطيل مستدير الزوايا 25"/>
          <p:cNvSpPr/>
          <p:nvPr/>
        </p:nvSpPr>
        <p:spPr>
          <a:xfrm>
            <a:off x="2770188" y="5861050"/>
            <a:ext cx="3784600" cy="5143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FF0000"/>
                </a:solidFill>
                <a:cs typeface="Arabic Transparent" pitchFamily="2" charset="-78"/>
              </a:rPr>
              <a:t>المباح</a:t>
            </a:r>
          </a:p>
        </p:txBody>
      </p:sp>
    </p:spTree>
    <p:extLst>
      <p:ext uri="{BB962C8B-B14F-4D97-AF65-F5344CB8AC3E}">
        <p14:creationId xmlns:p14="http://schemas.microsoft.com/office/powerpoint/2010/main" val="321204691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1+#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ircle(in)">
                                      <p:cBhvr>
                                        <p:cTn id="73" dur="2000"/>
                                        <p:tgtEl>
                                          <p:spTgt spid="2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1+#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circle(in)">
                                      <p:cBhvr>
                                        <p:cTn id="8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P spid="22"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الافتراض</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الفرض</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الافتراض</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الفرض</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1935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2060"/>
                </a:solidFill>
                <a:cs typeface="Arabic Transparent" pitchFamily="2" charset="-78"/>
              </a:rPr>
              <a:t>خطاب الشارع الطالب للفعل طلبا جازما بدليل قطعي</a:t>
            </a:r>
          </a:p>
        </p:txBody>
      </p:sp>
      <p:sp>
        <p:nvSpPr>
          <p:cNvPr id="20" name="مستطيل مستدير الزوايا 19"/>
          <p:cNvSpPr/>
          <p:nvPr/>
        </p:nvSpPr>
        <p:spPr>
          <a:xfrm>
            <a:off x="228600" y="3505200"/>
            <a:ext cx="6400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ثبت بدليل قطعي واستحق الذم على تركه مطلقاً من غير عذر</a:t>
            </a:r>
          </a:p>
        </p:txBody>
      </p:sp>
      <p:sp>
        <p:nvSpPr>
          <p:cNvPr id="21" name="مستطيل مستدير الزوايا 20"/>
          <p:cNvSpPr/>
          <p:nvPr/>
        </p:nvSpPr>
        <p:spPr>
          <a:xfrm>
            <a:off x="381000" y="4449763"/>
            <a:ext cx="604361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7030A0"/>
                </a:solidFill>
                <a:cs typeface="Arabic Transparent" pitchFamily="2" charset="-78"/>
              </a:rPr>
              <a:t>وَأَقِيمُوا الصَّلاةَ وَآتُوا الزَّكَاة</a:t>
            </a:r>
          </a:p>
        </p:txBody>
      </p:sp>
    </p:spTree>
    <p:extLst>
      <p:ext uri="{BB962C8B-B14F-4D97-AF65-F5344CB8AC3E}">
        <p14:creationId xmlns:p14="http://schemas.microsoft.com/office/powerpoint/2010/main" val="33781621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الإيجاب</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الواجب</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الإيجاب</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الواجب</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285750" y="2419350"/>
            <a:ext cx="63436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002060"/>
                </a:solidFill>
                <a:cs typeface="Arabic Transparent" pitchFamily="2" charset="-78"/>
              </a:rPr>
              <a:t>هو خطاب الشارع الطالب للفعل طلباً جازماً بدليل ظني</a:t>
            </a:r>
          </a:p>
        </p:txBody>
      </p:sp>
      <p:sp>
        <p:nvSpPr>
          <p:cNvPr id="20" name="مستطيل مستدير الزوايا 19"/>
          <p:cNvSpPr/>
          <p:nvPr/>
        </p:nvSpPr>
        <p:spPr>
          <a:xfrm>
            <a:off x="285750" y="3505200"/>
            <a:ext cx="64198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ثبت بدليل ظني، واستحق الذم على تركه مطلقاً بغير عذر</a:t>
            </a:r>
          </a:p>
        </p:txBody>
      </p:sp>
      <p:sp>
        <p:nvSpPr>
          <p:cNvPr id="21" name="مستطيل مستدير الزوايا 20"/>
          <p:cNvSpPr/>
          <p:nvPr/>
        </p:nvSpPr>
        <p:spPr>
          <a:xfrm>
            <a:off x="381000" y="4449763"/>
            <a:ext cx="604361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7030A0"/>
                </a:solidFill>
                <a:cs typeface="Arabic Transparent" pitchFamily="2" charset="-78"/>
              </a:rPr>
              <a:t>(لا صلاة لمن لم يقرأ بفاتحة الكتاب) </a:t>
            </a:r>
          </a:p>
        </p:txBody>
      </p:sp>
    </p:spTree>
    <p:extLst>
      <p:ext uri="{BB962C8B-B14F-4D97-AF65-F5344CB8AC3E}">
        <p14:creationId xmlns:p14="http://schemas.microsoft.com/office/powerpoint/2010/main" val="3967282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الندب</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المندوب</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الندب</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المندوب</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41575"/>
            <a:ext cx="6019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3200" b="1" dirty="0">
                <a:solidFill>
                  <a:srgbClr val="002060"/>
                </a:solidFill>
                <a:cs typeface="Arabic Transparent" pitchFamily="2" charset="-78"/>
              </a:rPr>
              <a:t>خطاب الشرع الطالب للفعل طلبا غير جازم</a:t>
            </a:r>
          </a:p>
        </p:txBody>
      </p:sp>
      <p:sp>
        <p:nvSpPr>
          <p:cNvPr id="20" name="مستطيل مستدير الزوايا 19"/>
          <p:cNvSpPr/>
          <p:nvPr/>
        </p:nvSpPr>
        <p:spPr>
          <a:xfrm>
            <a:off x="381000" y="3505200"/>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003300"/>
                </a:solidFill>
                <a:cs typeface="Arabic Transparent" pitchFamily="2" charset="-78"/>
              </a:rPr>
              <a:t>المطلوب فعله شرعاً من غير ذم على تركه مطلقا</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يَا أَيُّهَا الَّذِينَ آمَنُوا إِذَا تَدَايَنْتُمْ بِدَيْنٍ إِلَى أَجَلٍ مُسَمّىً فَاكْتُبُوهُ</a:t>
            </a:r>
          </a:p>
        </p:txBody>
      </p:sp>
    </p:spTree>
    <p:extLst>
      <p:ext uri="{BB962C8B-B14F-4D97-AF65-F5344CB8AC3E}">
        <p14:creationId xmlns:p14="http://schemas.microsoft.com/office/powerpoint/2010/main" val="23700581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التحريم</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الحرام </a:t>
            </a:r>
            <a:r>
              <a:rPr lang="ar-SA" sz="3600" b="1" dirty="0" err="1">
                <a:solidFill>
                  <a:srgbClr val="C00000"/>
                </a:solidFill>
                <a:cs typeface="Arabic Transparent" pitchFamily="2" charset="-78"/>
              </a:rPr>
              <a:t>أوالمحرم</a:t>
            </a:r>
            <a:endParaRPr lang="ar-SA" sz="3600" b="1" dirty="0">
              <a:solidFill>
                <a:srgbClr val="C00000"/>
              </a:solidFill>
              <a:cs typeface="Arabic Transparent" pitchFamily="2" charset="-78"/>
            </a:endParaRP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التحريم</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المحرم</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285750" y="2441575"/>
            <a:ext cx="62674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2060"/>
                </a:solidFill>
                <a:cs typeface="Arabic Transparent" pitchFamily="2" charset="-78"/>
              </a:rPr>
              <a:t>هو خطاب الشارع الطالب ترك الفعل طلبا جازما بدليل قطعي</a:t>
            </a:r>
          </a:p>
        </p:txBody>
      </p:sp>
      <p:sp>
        <p:nvSpPr>
          <p:cNvPr id="20" name="مستطيل مستدير الزوايا 19"/>
          <p:cNvSpPr/>
          <p:nvPr/>
        </p:nvSpPr>
        <p:spPr>
          <a:xfrm>
            <a:off x="285750" y="3505200"/>
            <a:ext cx="64198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ثبت تركه بدليل قطعي، واستحق الذم على فعله من غير عذر</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7030A0"/>
                </a:solidFill>
                <a:cs typeface="Arabic Transparent" pitchFamily="2" charset="-78"/>
              </a:rPr>
              <a:t>وَلا تَقْتُلُوا النَّفْسَ الَّتِي حَرَّمَ اللَّهُ إِلاَّ بِالْحَقّ</a:t>
            </a:r>
          </a:p>
        </p:txBody>
      </p:sp>
    </p:spTree>
    <p:extLst>
      <p:ext uri="{BB962C8B-B14F-4D97-AF65-F5344CB8AC3E}">
        <p14:creationId xmlns:p14="http://schemas.microsoft.com/office/powerpoint/2010/main" val="39658665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p:txBody>
          <a:bodyPr/>
          <a:lstStyle/>
          <a:p>
            <a:pPr eaLnBrk="1" hangingPunct="1"/>
            <a:endParaRPr lang="en-US" altLang="ar-SA" smtClean="0"/>
          </a:p>
        </p:txBody>
      </p:sp>
      <p:sp>
        <p:nvSpPr>
          <p:cNvPr id="121859" name="Rectangle 3"/>
          <p:cNvSpPr>
            <a:spLocks noGrp="1" noChangeArrowheads="1"/>
          </p:cNvSpPr>
          <p:nvPr>
            <p:ph type="subTitle" idx="1"/>
          </p:nvPr>
        </p:nvSpPr>
        <p:spPr/>
        <p:txBody>
          <a:bodyPr/>
          <a:lstStyle/>
          <a:p>
            <a:pPr eaLnBrk="1" hangingPunct="1"/>
            <a:endParaRPr lang="en-US" altLang="ar-SA" smtClean="0"/>
          </a:p>
        </p:txBody>
      </p:sp>
      <p:pic>
        <p:nvPicPr>
          <p:cNvPr id="121860"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121862" name="Rectangle 6"/>
          <p:cNvSpPr>
            <a:spLocks noChangeArrowheads="1"/>
          </p:cNvSpPr>
          <p:nvPr/>
        </p:nvSpPr>
        <p:spPr bwMode="auto">
          <a:xfrm>
            <a:off x="1562100" y="2314575"/>
            <a:ext cx="6019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ar-SA" altLang="ar-SA" sz="4000" b="1">
              <a:solidFill>
                <a:srgbClr val="C00000"/>
              </a:solidFill>
              <a:latin typeface="Arial Unicode MS" pitchFamily="34" charset="-128"/>
              <a:ea typeface="Arial Unicode MS" pitchFamily="34" charset="-128"/>
              <a:cs typeface="Arial Unicode MS" pitchFamily="34" charset="-128"/>
            </a:endParaRPr>
          </a:p>
          <a:p>
            <a:pPr algn="ctr" eaLnBrk="1" fontAlgn="base" hangingPunct="1">
              <a:spcBef>
                <a:spcPct val="0"/>
              </a:spcBef>
              <a:spcAft>
                <a:spcPct val="0"/>
              </a:spcAft>
              <a:buFontTx/>
              <a:buNone/>
            </a:pPr>
            <a:r>
              <a:rPr lang="ar-SA" altLang="ar-SA" sz="4000" b="1">
                <a:solidFill>
                  <a:srgbClr val="C00000"/>
                </a:solidFill>
                <a:latin typeface="Arial Unicode MS" pitchFamily="34" charset="-128"/>
                <a:ea typeface="Arial Unicode MS" pitchFamily="34" charset="-128"/>
                <a:cs typeface="Arial Unicode MS" pitchFamily="34" charset="-128"/>
              </a:rPr>
              <a:t>أقسام الحكم الشرعي</a:t>
            </a:r>
          </a:p>
          <a:p>
            <a:pPr algn="ctr" eaLnBrk="1" fontAlgn="base" hangingPunct="1">
              <a:spcBef>
                <a:spcPct val="0"/>
              </a:spcBef>
              <a:spcAft>
                <a:spcPct val="0"/>
              </a:spcAft>
              <a:buFontTx/>
              <a:buNone/>
            </a:pPr>
            <a:endParaRPr lang="ar-SA" altLang="ar-SA" sz="2400" b="1">
              <a:solidFill>
                <a:srgbClr val="000000"/>
              </a:solidFill>
            </a:endParaRPr>
          </a:p>
        </p:txBody>
      </p:sp>
      <p:sp>
        <p:nvSpPr>
          <p:cNvPr id="21511" name="Rectangle 7"/>
          <p:cNvSpPr>
            <a:spLocks noChangeArrowheads="1"/>
          </p:cNvSpPr>
          <p:nvPr/>
        </p:nvSpPr>
        <p:spPr bwMode="auto">
          <a:xfrm>
            <a:off x="1116013" y="-5397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sz="2000" b="1">
                <a:solidFill>
                  <a:srgbClr val="C00000"/>
                </a:solidFill>
              </a:rPr>
              <a:t>الحكم الشرعي: </a:t>
            </a:r>
            <a:r>
              <a:rPr lang="ar-SA" altLang="ar-SA" sz="2000" b="1">
                <a:solidFill>
                  <a:srgbClr val="000000"/>
                </a:solidFill>
              </a:rPr>
              <a:t>خطاب الله تعالى المتعلق بأفعال المكلفين اقتضاءً أو تخييراً، أو وضعاً</a:t>
            </a:r>
            <a:endParaRPr lang="ar-SA" altLang="ar-SA" sz="2000">
              <a:solidFill>
                <a:srgbClr val="000000"/>
              </a:solidFill>
            </a:endParaRPr>
          </a:p>
        </p:txBody>
      </p:sp>
      <p:sp>
        <p:nvSpPr>
          <p:cNvPr id="121864"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1865"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1866"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Tree>
    <p:extLst>
      <p:ext uri="{BB962C8B-B14F-4D97-AF65-F5344CB8AC3E}">
        <p14:creationId xmlns:p14="http://schemas.microsoft.com/office/powerpoint/2010/main" val="29329753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705600" y="1423974"/>
            <a:ext cx="2152962"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الكراهة التحريمية</a:t>
            </a:r>
            <a:endParaRPr lang="ar-SA" sz="1100"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المكروه تحريما</a:t>
            </a:r>
          </a:p>
        </p:txBody>
      </p:sp>
      <p:sp>
        <p:nvSpPr>
          <p:cNvPr id="15" name="سهم إلى اليسار 14"/>
          <p:cNvSpPr/>
          <p:nvPr/>
        </p:nvSpPr>
        <p:spPr>
          <a:xfrm>
            <a:off x="6705600" y="2374683"/>
            <a:ext cx="2152962"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الكراهة التحريمية</a:t>
            </a:r>
            <a:endParaRPr lang="ar-SA" sz="1100" dirty="0">
              <a:solidFill>
                <a:srgbClr val="C00000"/>
              </a:solidFill>
            </a:endParaRPr>
          </a:p>
        </p:txBody>
      </p:sp>
      <p:sp>
        <p:nvSpPr>
          <p:cNvPr id="16" name="سهم إلى اليسار 15"/>
          <p:cNvSpPr/>
          <p:nvPr/>
        </p:nvSpPr>
        <p:spPr>
          <a:xfrm>
            <a:off x="6705600" y="3393143"/>
            <a:ext cx="2152961"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   المكروه تحريما</a:t>
            </a:r>
            <a:endParaRPr lang="ar-SA" sz="1100" dirty="0">
              <a:solidFill>
                <a:srgbClr val="C000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41575"/>
            <a:ext cx="61722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2060"/>
                </a:solidFill>
                <a:cs typeface="Arabic Transparent" pitchFamily="2" charset="-78"/>
              </a:rPr>
              <a:t>هي خطاب الشارع الطالب ترك الفعل طلباً جازماً بدليل ظني</a:t>
            </a:r>
          </a:p>
        </p:txBody>
      </p:sp>
      <p:sp>
        <p:nvSpPr>
          <p:cNvPr id="20" name="مستطيل مستدير الزوايا 19"/>
          <p:cNvSpPr/>
          <p:nvPr/>
        </p:nvSpPr>
        <p:spPr>
          <a:xfrm>
            <a:off x="152400" y="3505200"/>
            <a:ext cx="6477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طلب الشارع من المكلف الكف عنه حتماً بدليل ظني لا قطعي</a:t>
            </a:r>
          </a:p>
        </p:txBody>
      </p:sp>
      <p:sp>
        <p:nvSpPr>
          <p:cNvPr id="21" name="مستطيل مستدير الزوايا 20"/>
          <p:cNvSpPr/>
          <p:nvPr/>
        </p:nvSpPr>
        <p:spPr>
          <a:xfrm>
            <a:off x="152400" y="4522788"/>
            <a:ext cx="6477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لا يبع أحدكم على بيع أخيه ولا يخطب على خطبة أخيه إلا أن يأذن له</a:t>
            </a:r>
          </a:p>
        </p:txBody>
      </p:sp>
    </p:spTree>
    <p:extLst>
      <p:ext uri="{BB962C8B-B14F-4D97-AF65-F5344CB8AC3E}">
        <p14:creationId xmlns:p14="http://schemas.microsoft.com/office/powerpoint/2010/main" val="16761243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705600" y="1423974"/>
            <a:ext cx="2152962"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الكراهة </a:t>
            </a:r>
            <a:r>
              <a:rPr lang="ar-SA" b="1" dirty="0" err="1">
                <a:solidFill>
                  <a:srgbClr val="C00000"/>
                </a:solidFill>
                <a:cs typeface="Monotype Koufi" pitchFamily="2" charset="-78"/>
              </a:rPr>
              <a:t>التنزيهية</a:t>
            </a:r>
            <a:endParaRPr lang="ar-SA" sz="1100"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المكروه تنزيها</a:t>
            </a:r>
          </a:p>
        </p:txBody>
      </p:sp>
      <p:sp>
        <p:nvSpPr>
          <p:cNvPr id="15" name="سهم إلى اليسار 14"/>
          <p:cNvSpPr/>
          <p:nvPr/>
        </p:nvSpPr>
        <p:spPr>
          <a:xfrm>
            <a:off x="6705600" y="2374683"/>
            <a:ext cx="2152962"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الكراهة </a:t>
            </a:r>
            <a:r>
              <a:rPr lang="ar-SA" b="1" dirty="0" err="1">
                <a:solidFill>
                  <a:srgbClr val="C00000"/>
                </a:solidFill>
                <a:cs typeface="Monotype Koufi" pitchFamily="2" charset="-78"/>
              </a:rPr>
              <a:t>التنزيهية</a:t>
            </a:r>
            <a:endParaRPr lang="ar-SA" sz="1100" dirty="0">
              <a:solidFill>
                <a:srgbClr val="C00000"/>
              </a:solidFill>
            </a:endParaRPr>
          </a:p>
        </p:txBody>
      </p:sp>
      <p:sp>
        <p:nvSpPr>
          <p:cNvPr id="16" name="سهم إلى اليسار 15"/>
          <p:cNvSpPr/>
          <p:nvPr/>
        </p:nvSpPr>
        <p:spPr>
          <a:xfrm>
            <a:off x="6705600" y="3393143"/>
            <a:ext cx="2152961"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fontAlgn="base">
              <a:spcBef>
                <a:spcPct val="0"/>
              </a:spcBef>
              <a:spcAft>
                <a:spcPct val="0"/>
              </a:spcAft>
              <a:defRPr/>
            </a:pPr>
            <a:r>
              <a:rPr lang="ar-SA" b="1" dirty="0">
                <a:solidFill>
                  <a:srgbClr val="C00000"/>
                </a:solidFill>
                <a:cs typeface="Monotype Koufi" pitchFamily="2" charset="-78"/>
              </a:rPr>
              <a:t>   المكروه تنزيها</a:t>
            </a:r>
            <a:endParaRPr lang="ar-SA" sz="1100" dirty="0">
              <a:solidFill>
                <a:srgbClr val="C000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381000" y="2441575"/>
            <a:ext cx="61722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2060"/>
                </a:solidFill>
                <a:cs typeface="Arabic Transparent" pitchFamily="2" charset="-78"/>
              </a:rPr>
              <a:t>هي خطاب الشارع الطالب ترك الفعل طلبا غير جازم</a:t>
            </a:r>
          </a:p>
        </p:txBody>
      </p:sp>
      <p:sp>
        <p:nvSpPr>
          <p:cNvPr id="20" name="مستطيل مستدير الزوايا 19"/>
          <p:cNvSpPr/>
          <p:nvPr/>
        </p:nvSpPr>
        <p:spPr>
          <a:xfrm>
            <a:off x="152400" y="3505200"/>
            <a:ext cx="6477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هو ما طلب الشارع تركه لا على وجه الحتم والالزام</a:t>
            </a:r>
          </a:p>
        </p:txBody>
      </p:sp>
      <p:sp>
        <p:nvSpPr>
          <p:cNvPr id="21" name="مستطيل مستدير الزوايا 20"/>
          <p:cNvSpPr/>
          <p:nvPr/>
        </p:nvSpPr>
        <p:spPr>
          <a:xfrm>
            <a:off x="152400" y="4522788"/>
            <a:ext cx="6477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من أكل ثوما أو بصلا فلا يقربن مصلانا</a:t>
            </a:r>
          </a:p>
        </p:txBody>
      </p:sp>
    </p:spTree>
    <p:extLst>
      <p:ext uri="{BB962C8B-B14F-4D97-AF65-F5344CB8AC3E}">
        <p14:creationId xmlns:p14="http://schemas.microsoft.com/office/powerpoint/2010/main" val="11589157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أقسام الحكم التكليفي عند الحنفية </a:t>
            </a:r>
            <a:r>
              <a:rPr lang="ar-SA" sz="3200" b="1" dirty="0" err="1">
                <a:solidFill>
                  <a:srgbClr val="C00000"/>
                </a:solidFill>
                <a:effectLst>
                  <a:outerShdw blurRad="38100" dist="38100" dir="2700000" algn="tl">
                    <a:srgbClr val="000000">
                      <a:alpha val="43137"/>
                    </a:srgbClr>
                  </a:outerShdw>
                </a:effectLst>
              </a:rPr>
              <a:t>ومتعلقاته</a:t>
            </a:r>
            <a:endParaRPr lang="ar-SA" sz="32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الإباحة</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المباح</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الإباحة</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المباح</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مثال</a:t>
            </a:r>
            <a:endParaRPr lang="ar-SA" dirty="0">
              <a:solidFill>
                <a:srgbClr val="7030A0"/>
              </a:solidFill>
            </a:endParaRPr>
          </a:p>
        </p:txBody>
      </p:sp>
      <p:sp>
        <p:nvSpPr>
          <p:cNvPr id="19" name="مستطيل مستدير الزوايا 18"/>
          <p:cNvSpPr/>
          <p:nvPr/>
        </p:nvSpPr>
        <p:spPr>
          <a:xfrm>
            <a:off x="177800" y="2441575"/>
            <a:ext cx="656431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000" b="1" dirty="0">
                <a:solidFill>
                  <a:srgbClr val="002060"/>
                </a:solidFill>
                <a:cs typeface="Arabic Transparent" pitchFamily="2" charset="-78"/>
              </a:rPr>
              <a:t>هي تخيير الشارع بين الفعل والترك، ولا مدح ولا ذم على الفعل والترك، ويقال لها الحلال</a:t>
            </a:r>
          </a:p>
        </p:txBody>
      </p:sp>
      <p:sp>
        <p:nvSpPr>
          <p:cNvPr id="20" name="مستطيل مستدير الزوايا 19"/>
          <p:cNvSpPr/>
          <p:nvPr/>
        </p:nvSpPr>
        <p:spPr>
          <a:xfrm>
            <a:off x="177800" y="3505200"/>
            <a:ext cx="6451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003300"/>
                </a:solidFill>
                <a:cs typeface="Arabic Transparent" pitchFamily="2" charset="-78"/>
              </a:rPr>
              <a:t>ما خير الشارع فيه بين فعله وتركه.</a:t>
            </a:r>
          </a:p>
        </p:txBody>
      </p:sp>
      <p:sp>
        <p:nvSpPr>
          <p:cNvPr id="21" name="مستطيل مستدير الزوايا 20"/>
          <p:cNvSpPr/>
          <p:nvPr/>
        </p:nvSpPr>
        <p:spPr>
          <a:xfrm>
            <a:off x="381000" y="4522788"/>
            <a:ext cx="60833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فَانْكِحُوا مَا طَابَ لَكُمْ    كُلُوا مِمَّا فِي الأَرْضِ حَلالاً طَيِّبا</a:t>
            </a:r>
          </a:p>
        </p:txBody>
      </p:sp>
    </p:spTree>
    <p:extLst>
      <p:ext uri="{BB962C8B-B14F-4D97-AF65-F5344CB8AC3E}">
        <p14:creationId xmlns:p14="http://schemas.microsoft.com/office/powerpoint/2010/main" val="14886601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p:txBody>
          <a:bodyPr/>
          <a:lstStyle/>
          <a:p>
            <a:pPr eaLnBrk="1" hangingPunct="1"/>
            <a:endParaRPr lang="en-US" altLang="ar-SA" smtClean="0"/>
          </a:p>
        </p:txBody>
      </p:sp>
      <p:sp>
        <p:nvSpPr>
          <p:cNvPr id="143363" name="Rectangle 3"/>
          <p:cNvSpPr>
            <a:spLocks noGrp="1" noChangeArrowheads="1"/>
          </p:cNvSpPr>
          <p:nvPr>
            <p:ph type="subTitle" idx="1"/>
          </p:nvPr>
        </p:nvSpPr>
        <p:spPr/>
        <p:txBody>
          <a:bodyPr/>
          <a:lstStyle/>
          <a:p>
            <a:pPr eaLnBrk="1" hangingPunct="1"/>
            <a:endParaRPr lang="en-US" altLang="ar-SA" smtClean="0"/>
          </a:p>
        </p:txBody>
      </p:sp>
      <p:pic>
        <p:nvPicPr>
          <p:cNvPr id="143364"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9144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التكليفي ومتعلقاته</a:t>
            </a:r>
            <a:endParaRPr lang="ar-SA" altLang="ar-SA">
              <a:solidFill>
                <a:srgbClr val="000000"/>
              </a:solidFill>
            </a:endParaRPr>
          </a:p>
        </p:txBody>
      </p:sp>
      <p:sp>
        <p:nvSpPr>
          <p:cNvPr id="143366"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3367"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3368"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685800" y="2095500"/>
          <a:ext cx="79248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3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438840"/>
            <a:ext cx="1798637"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1608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31" presetClass="entr" presetSubtype="0" fill="hold" nodeType="withEffect">
                                  <p:stCondLst>
                                    <p:cond delay="0"/>
                                  </p:stCondLst>
                                  <p:childTnLst>
                                    <p:set>
                                      <p:cBhvr>
                                        <p:cTn id="14" dur="1" fill="hold">
                                          <p:stCondLst>
                                            <p:cond delay="0"/>
                                          </p:stCondLst>
                                        </p:cTn>
                                        <p:tgtEl>
                                          <p:spTgt spid="143370"/>
                                        </p:tgtEl>
                                        <p:attrNameLst>
                                          <p:attrName>style.visibility</p:attrName>
                                        </p:attrNameLst>
                                      </p:cBhvr>
                                      <p:to>
                                        <p:strVal val="visible"/>
                                      </p:to>
                                    </p:set>
                                    <p:anim calcmode="lin" valueType="num">
                                      <p:cBhvr>
                                        <p:cTn id="15" dur="1000" fill="hold"/>
                                        <p:tgtEl>
                                          <p:spTgt spid="143370"/>
                                        </p:tgtEl>
                                        <p:attrNameLst>
                                          <p:attrName>ppt_w</p:attrName>
                                        </p:attrNameLst>
                                      </p:cBhvr>
                                      <p:tavLst>
                                        <p:tav tm="0">
                                          <p:val>
                                            <p:fltVal val="0"/>
                                          </p:val>
                                        </p:tav>
                                        <p:tav tm="100000">
                                          <p:val>
                                            <p:strVal val="#ppt_w"/>
                                          </p:val>
                                        </p:tav>
                                      </p:tavLst>
                                    </p:anim>
                                    <p:anim calcmode="lin" valueType="num">
                                      <p:cBhvr>
                                        <p:cTn id="16" dur="1000" fill="hold"/>
                                        <p:tgtEl>
                                          <p:spTgt spid="143370"/>
                                        </p:tgtEl>
                                        <p:attrNameLst>
                                          <p:attrName>ppt_h</p:attrName>
                                        </p:attrNameLst>
                                      </p:cBhvr>
                                      <p:tavLst>
                                        <p:tav tm="0">
                                          <p:val>
                                            <p:fltVal val="0"/>
                                          </p:val>
                                        </p:tav>
                                        <p:tav tm="100000">
                                          <p:val>
                                            <p:strVal val="#ppt_h"/>
                                          </p:val>
                                        </p:tav>
                                      </p:tavLst>
                                    </p:anim>
                                    <p:anim calcmode="lin" valueType="num">
                                      <p:cBhvr>
                                        <p:cTn id="17" dur="1000" fill="hold"/>
                                        <p:tgtEl>
                                          <p:spTgt spid="143370"/>
                                        </p:tgtEl>
                                        <p:attrNameLst>
                                          <p:attrName>style.rotation</p:attrName>
                                        </p:attrNameLst>
                                      </p:cBhvr>
                                      <p:tavLst>
                                        <p:tav tm="0">
                                          <p:val>
                                            <p:fltVal val="90"/>
                                          </p:val>
                                        </p:tav>
                                        <p:tav tm="100000">
                                          <p:val>
                                            <p:fltVal val="0"/>
                                          </p:val>
                                        </p:tav>
                                      </p:tavLst>
                                    </p:anim>
                                    <p:animEffect transition="in" filter="fade">
                                      <p:cBhvr>
                                        <p:cTn id="18" dur="10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endParaRPr lang="en-US" altLang="ar-SA" smtClean="0"/>
          </a:p>
        </p:txBody>
      </p:sp>
      <p:sp>
        <p:nvSpPr>
          <p:cNvPr id="144387" name="Rectangle 3"/>
          <p:cNvSpPr>
            <a:spLocks noGrp="1" noChangeArrowheads="1"/>
          </p:cNvSpPr>
          <p:nvPr>
            <p:ph type="subTitle" idx="1"/>
          </p:nvPr>
        </p:nvSpPr>
        <p:spPr/>
        <p:txBody>
          <a:bodyPr/>
          <a:lstStyle/>
          <a:p>
            <a:pPr eaLnBrk="1" hangingPunct="1"/>
            <a:endParaRPr lang="en-US" altLang="ar-SA" smtClean="0"/>
          </a:p>
        </p:txBody>
      </p:sp>
      <p:pic>
        <p:nvPicPr>
          <p:cNvPr id="14438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144390" name="Rectangle 6"/>
          <p:cNvSpPr>
            <a:spLocks noChangeArrowheads="1"/>
          </p:cNvSpPr>
          <p:nvPr/>
        </p:nvSpPr>
        <p:spPr bwMode="auto">
          <a:xfrm>
            <a:off x="747713" y="1524000"/>
            <a:ext cx="77866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Aft>
                <a:spcPct val="0"/>
              </a:spcAft>
              <a:buFontTx/>
              <a:buNone/>
            </a:pPr>
            <a:r>
              <a:rPr lang="ar-SA" altLang="ar-SA" sz="2400" b="1">
                <a:solidFill>
                  <a:srgbClr val="002060"/>
                </a:solidFill>
                <a:latin typeface="Arial Unicode MS" pitchFamily="34" charset="-128"/>
                <a:ea typeface="Arial Unicode MS" pitchFamily="34" charset="-128"/>
                <a:cs typeface="Arial Unicode MS" pitchFamily="34" charset="-128"/>
              </a:rPr>
              <a:t>إن الفعل عند الجمهور كما يسمى واجباً يسمى فرضاً </a:t>
            </a:r>
          </a:p>
          <a:p>
            <a:pPr algn="ctr" fontAlgn="base">
              <a:spcAft>
                <a:spcPct val="0"/>
              </a:spcAft>
              <a:buFontTx/>
              <a:buNone/>
            </a:pPr>
            <a:r>
              <a:rPr lang="ar-SA" altLang="ar-SA" sz="2400" b="1">
                <a:solidFill>
                  <a:srgbClr val="C00000"/>
                </a:solidFill>
                <a:latin typeface="Arial Unicode MS" pitchFamily="34" charset="-128"/>
                <a:ea typeface="Arial Unicode MS" pitchFamily="34" charset="-128"/>
                <a:cs typeface="Arial Unicode MS" pitchFamily="34" charset="-128"/>
              </a:rPr>
              <a:t>لأنهم</a:t>
            </a:r>
          </a:p>
          <a:p>
            <a:pPr algn="ctr" fontAlgn="base">
              <a:spcAft>
                <a:spcPct val="0"/>
              </a:spcAft>
              <a:buFontTx/>
              <a:buNone/>
            </a:pPr>
            <a:r>
              <a:rPr lang="ar-SA" altLang="ar-SA" sz="2400" b="1">
                <a:solidFill>
                  <a:srgbClr val="C00000"/>
                </a:solidFill>
                <a:latin typeface="Arial Unicode MS" pitchFamily="34" charset="-128"/>
                <a:ea typeface="Arial Unicode MS" pitchFamily="34" charset="-128"/>
                <a:cs typeface="Arial Unicode MS" pitchFamily="34" charset="-128"/>
              </a:rPr>
              <a:t> لم ينظروا إلى الدليل من جهة قطعيته أو ظنيته</a:t>
            </a:r>
          </a:p>
          <a:p>
            <a:pPr algn="ctr" fontAlgn="base">
              <a:spcAft>
                <a:spcPct val="0"/>
              </a:spcAft>
              <a:buFontTx/>
              <a:buNone/>
            </a:pPr>
            <a:r>
              <a:rPr lang="ar-SA" altLang="ar-SA" sz="2400" b="1">
                <a:solidFill>
                  <a:srgbClr val="C00000"/>
                </a:solidFill>
                <a:latin typeface="Arial Unicode MS" pitchFamily="34" charset="-128"/>
                <a:ea typeface="Arial Unicode MS" pitchFamily="34" charset="-128"/>
                <a:cs typeface="Arial Unicode MS" pitchFamily="34" charset="-128"/>
              </a:rPr>
              <a:t> </a:t>
            </a:r>
            <a:r>
              <a:rPr lang="ar-SA" altLang="ar-SA" sz="2400" b="1">
                <a:solidFill>
                  <a:srgbClr val="003300"/>
                </a:solidFill>
                <a:latin typeface="Arial Unicode MS" pitchFamily="34" charset="-128"/>
                <a:ea typeface="Arial Unicode MS" pitchFamily="34" charset="-128"/>
                <a:cs typeface="Arial Unicode MS" pitchFamily="34" charset="-128"/>
              </a:rPr>
              <a:t>إنما نظروا إلى طبيعة الفعل </a:t>
            </a:r>
          </a:p>
          <a:p>
            <a:pPr algn="ctr" fontAlgn="base">
              <a:spcAft>
                <a:spcPct val="0"/>
              </a:spcAft>
              <a:buFontTx/>
              <a:buNone/>
            </a:pPr>
            <a:r>
              <a:rPr lang="ar-SA" altLang="ar-SA" sz="2400" b="1">
                <a:solidFill>
                  <a:srgbClr val="000066"/>
                </a:solidFill>
                <a:latin typeface="Arial Unicode MS" pitchFamily="34" charset="-128"/>
                <a:ea typeface="Arial Unicode MS" pitchFamily="34" charset="-128"/>
                <a:cs typeface="Arial Unicode MS" pitchFamily="34" charset="-128"/>
              </a:rPr>
              <a:t>إن كان إلزاميا فهو الواجب وإن كان غير إلزامي فهو المندوب </a:t>
            </a:r>
          </a:p>
          <a:p>
            <a:pPr algn="ctr" fontAlgn="base">
              <a:spcAft>
                <a:spcPct val="0"/>
              </a:spcAft>
              <a:buFontTx/>
              <a:buNone/>
            </a:pPr>
            <a:r>
              <a:rPr lang="ar-SA" altLang="ar-SA" sz="2400" b="1">
                <a:solidFill>
                  <a:srgbClr val="000066"/>
                </a:solidFill>
                <a:latin typeface="Arial Unicode MS" pitchFamily="34" charset="-128"/>
                <a:ea typeface="Arial Unicode MS" pitchFamily="34" charset="-128"/>
                <a:cs typeface="Arial Unicode MS" pitchFamily="34" charset="-128"/>
              </a:rPr>
              <a:t>سواء أكان دليله قطعيا أم ظنيا </a:t>
            </a:r>
          </a:p>
          <a:p>
            <a:pPr algn="ctr" fontAlgn="base">
              <a:spcAft>
                <a:spcPct val="0"/>
              </a:spcAft>
              <a:buFontTx/>
              <a:buNone/>
            </a:pPr>
            <a:r>
              <a:rPr lang="ar-SA" altLang="ar-SA" sz="2400" b="1">
                <a:solidFill>
                  <a:srgbClr val="C00000"/>
                </a:solidFill>
                <a:latin typeface="Arial Unicode MS" pitchFamily="34" charset="-128"/>
                <a:ea typeface="Arial Unicode MS" pitchFamily="34" charset="-128"/>
                <a:cs typeface="Arial Unicode MS" pitchFamily="34" charset="-128"/>
              </a:rPr>
              <a:t>ولكن الحنفية يفرقون بين الفرض والواجب</a:t>
            </a:r>
          </a:p>
          <a:p>
            <a:pPr algn="ctr" fontAlgn="base">
              <a:spcAft>
                <a:spcPct val="0"/>
              </a:spcAft>
              <a:buFontTx/>
              <a:buNone/>
            </a:pPr>
            <a:r>
              <a:rPr lang="ar-SA" altLang="ar-SA" sz="2400" b="1">
                <a:solidFill>
                  <a:srgbClr val="C00000"/>
                </a:solidFill>
                <a:latin typeface="Arial Unicode MS" pitchFamily="34" charset="-128"/>
                <a:ea typeface="Arial Unicode MS" pitchFamily="34" charset="-128"/>
                <a:cs typeface="Arial Unicode MS" pitchFamily="34" charset="-128"/>
              </a:rPr>
              <a:t> بحيث إن الفرض ما ثبت بدليل قطعي، والواجب ما ثبت بدليل ظني.</a:t>
            </a:r>
          </a:p>
        </p:txBody>
      </p:sp>
      <p:sp>
        <p:nvSpPr>
          <p:cNvPr id="21511" name="Rectangle 7"/>
          <p:cNvSpPr>
            <a:spLocks noChangeArrowheads="1"/>
          </p:cNvSpPr>
          <p:nvPr/>
        </p:nvSpPr>
        <p:spPr bwMode="auto">
          <a:xfrm>
            <a:off x="904875"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الفرق بين الفرض والواجب</a:t>
            </a:r>
            <a:endParaRPr lang="ar-SA" altLang="ar-SA">
              <a:solidFill>
                <a:srgbClr val="000000"/>
              </a:solidFill>
            </a:endParaRPr>
          </a:p>
        </p:txBody>
      </p:sp>
      <p:sp>
        <p:nvSpPr>
          <p:cNvPr id="144392"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4393"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4394"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pic>
        <p:nvPicPr>
          <p:cNvPr id="11" name="Picture 11" descr="C:\Users\PC HOME\Desktop\مواد الفصل الثاني 2015\صور كتب\2723673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01" y="304800"/>
            <a:ext cx="928799" cy="1026298"/>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59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pPr eaLnBrk="1" hangingPunct="1"/>
            <a:endParaRPr lang="en-US" altLang="ar-SA" smtClean="0"/>
          </a:p>
        </p:txBody>
      </p:sp>
      <p:sp>
        <p:nvSpPr>
          <p:cNvPr id="145411" name="Rectangle 3"/>
          <p:cNvSpPr>
            <a:spLocks noGrp="1" noChangeArrowheads="1"/>
          </p:cNvSpPr>
          <p:nvPr>
            <p:ph type="subTitle" idx="1"/>
          </p:nvPr>
        </p:nvSpPr>
        <p:spPr/>
        <p:txBody>
          <a:bodyPr/>
          <a:lstStyle/>
          <a:p>
            <a:pPr eaLnBrk="1" hangingPunct="1"/>
            <a:endParaRPr lang="en-US" altLang="ar-SA" smtClean="0"/>
          </a:p>
        </p:txBody>
      </p:sp>
      <p:pic>
        <p:nvPicPr>
          <p:cNvPr id="14541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145414" name="Rectangle 6"/>
          <p:cNvSpPr>
            <a:spLocks noChangeArrowheads="1"/>
          </p:cNvSpPr>
          <p:nvPr/>
        </p:nvSpPr>
        <p:spPr bwMode="auto">
          <a:xfrm>
            <a:off x="417513" y="1330325"/>
            <a:ext cx="84201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وقال بعض العلماء كالآمدي والرازي: </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إن الخلاف بين الجمهور والحنفية </a:t>
            </a:r>
            <a:r>
              <a:rPr lang="ar-SA" altLang="ar-SA" sz="2400" b="1">
                <a:solidFill>
                  <a:srgbClr val="000066"/>
                </a:solidFill>
                <a:latin typeface="Arial Unicode MS" pitchFamily="34" charset="-128"/>
                <a:ea typeface="Arial Unicode MS" pitchFamily="34" charset="-128"/>
                <a:cs typeface="Arial Unicode MS" pitchFamily="34" charset="-128"/>
              </a:rPr>
              <a:t>لفظي</a:t>
            </a:r>
            <a:r>
              <a:rPr lang="ar-SA" altLang="ar-SA" sz="2000" b="1">
                <a:solidFill>
                  <a:srgbClr val="000066"/>
                </a:solidFill>
                <a:latin typeface="Arial Unicode MS" pitchFamily="34" charset="-128"/>
                <a:ea typeface="Arial Unicode MS" pitchFamily="34" charset="-128"/>
                <a:cs typeface="Arial Unicode MS" pitchFamily="34" charset="-128"/>
              </a:rPr>
              <a:t>. </a:t>
            </a:r>
          </a:p>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ولكن الواقع يقول: </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إن الحنفية رتبوا على الخلاف بعض الآثار الفقهية </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من ناحية الحكم (كالحكم العلمي، والعقائدي)</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 ومن ناحية الأحكام الشرعية للفروع الفقهية. </a:t>
            </a:r>
          </a:p>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‌أ. فمن ناحية الحكم </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يكفر الإنسان بإنكار الفرض، و أما الواجب فلا يكفر منكره.   </a:t>
            </a:r>
          </a:p>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‌ب. ومن ناحية الآثار الفقهية قالوا:</a:t>
            </a:r>
          </a:p>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 </a:t>
            </a:r>
            <a:r>
              <a:rPr lang="ar-SA" altLang="ar-SA" sz="2000" b="1">
                <a:solidFill>
                  <a:srgbClr val="000066"/>
                </a:solidFill>
                <a:latin typeface="Arial Unicode MS" pitchFamily="34" charset="-128"/>
                <a:ea typeface="Arial Unicode MS" pitchFamily="34" charset="-128"/>
                <a:cs typeface="Arial Unicode MS" pitchFamily="34" charset="-128"/>
              </a:rPr>
              <a:t>إن ترك مطلق القراءة في الصلاة يبطلها، لأن الأمر بها قرآني في قوله تعالى: فَاقْرَأُوا مَا تَيَسَّرَ مِنَ الْقُرْآنِ.</a:t>
            </a:r>
          </a:p>
          <a:p>
            <a:pPr algn="ct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وأما ترك قراءة الفاتحة بذاتها في الصلاة فلا يبطلها، لأن الأمر بها ثبت بخبر الآحاد أي بقوله : (لا صلاة لمن لم يقرأ بفاتحة الكتاب) وهو يفيد الظن.</a:t>
            </a:r>
          </a:p>
        </p:txBody>
      </p:sp>
      <p:sp>
        <p:nvSpPr>
          <p:cNvPr id="21511" name="Rectangle 7"/>
          <p:cNvSpPr>
            <a:spLocks noChangeArrowheads="1"/>
          </p:cNvSpPr>
          <p:nvPr/>
        </p:nvSpPr>
        <p:spPr bwMode="auto">
          <a:xfrm>
            <a:off x="904875"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الفرق بين الفرض والواجب</a:t>
            </a:r>
            <a:endParaRPr lang="ar-SA" altLang="ar-SA">
              <a:solidFill>
                <a:srgbClr val="000000"/>
              </a:solidFill>
            </a:endParaRPr>
          </a:p>
        </p:txBody>
      </p:sp>
      <p:sp>
        <p:nvSpPr>
          <p:cNvPr id="145416"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5417"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5418"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pic>
        <p:nvPicPr>
          <p:cNvPr id="11" name="Picture 11" descr="C:\Users\PC HOME\Desktop\مواد الفصل الثاني 2015\صور كتب\2723673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01" y="304800"/>
            <a:ext cx="928799" cy="1026298"/>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883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pPr eaLnBrk="1" hangingPunct="1"/>
            <a:endParaRPr lang="en-US" altLang="ar-SA" smtClean="0"/>
          </a:p>
        </p:txBody>
      </p:sp>
      <p:sp>
        <p:nvSpPr>
          <p:cNvPr id="146435" name="Rectangle 3"/>
          <p:cNvSpPr>
            <a:spLocks noGrp="1" noChangeArrowheads="1"/>
          </p:cNvSpPr>
          <p:nvPr>
            <p:ph type="subTitle" idx="1"/>
          </p:nvPr>
        </p:nvSpPr>
        <p:spPr/>
        <p:txBody>
          <a:bodyPr/>
          <a:lstStyle/>
          <a:p>
            <a:pPr eaLnBrk="1" hangingPunct="1"/>
            <a:endParaRPr lang="en-US" altLang="ar-SA" smtClean="0"/>
          </a:p>
        </p:txBody>
      </p:sp>
      <p:pic>
        <p:nvPicPr>
          <p:cNvPr id="146436"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146438" name="Rectangle 6"/>
          <p:cNvSpPr>
            <a:spLocks noChangeArrowheads="1"/>
          </p:cNvSpPr>
          <p:nvPr/>
        </p:nvSpPr>
        <p:spPr bwMode="auto">
          <a:xfrm>
            <a:off x="228600" y="1254125"/>
            <a:ext cx="86106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Aft>
                <a:spcPct val="0"/>
              </a:spcAft>
              <a:buFontTx/>
              <a:buNone/>
            </a:pPr>
            <a:r>
              <a:rPr lang="ar-SA" altLang="ar-SA" sz="2000" b="1">
                <a:solidFill>
                  <a:srgbClr val="C00000"/>
                </a:solidFill>
                <a:latin typeface="Arial Unicode MS" pitchFamily="34" charset="-128"/>
                <a:ea typeface="Arial Unicode MS" pitchFamily="34" charset="-128"/>
                <a:cs typeface="Arial Unicode MS" pitchFamily="34" charset="-128"/>
              </a:rPr>
              <a:t>ولكني أرجح ما ذهب إليه الجمهور، للأسباب التالية: </a:t>
            </a:r>
          </a:p>
          <a:p>
            <a:pP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1-إن اختلاف طرق اثبات الواجبات في القوة  والضعف لا يوجب اختلاف الواجب في حقيقته من حيث هو واجب. </a:t>
            </a:r>
          </a:p>
          <a:p>
            <a:pPr fontAlgn="base">
              <a:spcAft>
                <a:spcPct val="0"/>
              </a:spcAft>
              <a:buFontTx/>
              <a:buNone/>
            </a:pPr>
            <a:r>
              <a:rPr lang="ar-SA" altLang="ar-SA" sz="2000" b="1">
                <a:solidFill>
                  <a:srgbClr val="003300"/>
                </a:solidFill>
                <a:latin typeface="Arial Unicode MS" pitchFamily="34" charset="-128"/>
                <a:ea typeface="Arial Unicode MS" pitchFamily="34" charset="-128"/>
                <a:cs typeface="Arial Unicode MS" pitchFamily="34" charset="-128"/>
              </a:rPr>
              <a:t>2-قد أطلق الشارع اسم الفرض على الواجب في قوله تعالى: فَمَنْ فَرَضَ فِيهِنَّ الْحَجَّ أي أوجب. </a:t>
            </a:r>
          </a:p>
          <a:p>
            <a:pPr fontAlgn="base">
              <a:spcAft>
                <a:spcPct val="0"/>
              </a:spcAft>
              <a:buFontTx/>
              <a:buNone/>
            </a:pPr>
            <a:r>
              <a:rPr lang="ar-SA" altLang="ar-SA" sz="2000" b="1">
                <a:solidFill>
                  <a:srgbClr val="000066"/>
                </a:solidFill>
                <a:latin typeface="Arial Unicode MS" pitchFamily="34" charset="-128"/>
                <a:ea typeface="Arial Unicode MS" pitchFamily="34" charset="-128"/>
                <a:cs typeface="Arial Unicode MS" pitchFamily="34" charset="-128"/>
              </a:rPr>
              <a:t>3-أجمع العلماء على إطلاق اسم الفرض على ما أدى من الصلوات المختلف في صحتها بين الأئمة ومن ذلك من صلى بغير الفاتحة، بقولهم: (أدى فرض الله تعالى) والأصل في الإطلاق الحقيقة.</a:t>
            </a:r>
          </a:p>
          <a:p>
            <a:pPr fontAlgn="base">
              <a:spcAft>
                <a:spcPct val="0"/>
              </a:spcAft>
              <a:buFontTx/>
              <a:buNone/>
            </a:pPr>
            <a:r>
              <a:rPr lang="ar-SA" altLang="ar-SA" sz="2000" b="1">
                <a:solidFill>
                  <a:srgbClr val="003300"/>
                </a:solidFill>
                <a:latin typeface="Arial Unicode MS" pitchFamily="34" charset="-128"/>
                <a:ea typeface="Arial Unicode MS" pitchFamily="34" charset="-128"/>
                <a:cs typeface="Arial Unicode MS" pitchFamily="34" charset="-128"/>
              </a:rPr>
              <a:t>4-إن هذه التفرقة غير مقبولة لأنه يترتب عليها أن يكون للفعل الواحد حكمان مختلفان أحدهما بالنسبة إلينا و الآخر بالنسبة للصحابي الذي روى الحديث عن رسول الله صلى الله عليه وسلم. فهو بالنسبة إليه فرض لانتفاء الشبهة في صحة الدليل فى حقه. </a:t>
            </a:r>
          </a:p>
          <a:p>
            <a:pPr algn="ctr" fontAlgn="base">
              <a:spcAft>
                <a:spcPct val="0"/>
              </a:spcAft>
              <a:buFontTx/>
              <a:buNone/>
            </a:pPr>
            <a:r>
              <a:rPr lang="ar-SA" altLang="ar-SA" sz="1800" b="1">
                <a:solidFill>
                  <a:srgbClr val="C00000"/>
                </a:solidFill>
                <a:latin typeface="Arial Unicode MS" pitchFamily="34" charset="-128"/>
                <a:ea typeface="Arial Unicode MS" pitchFamily="34" charset="-128"/>
                <a:cs typeface="Arial Unicode MS" pitchFamily="34" charset="-128"/>
              </a:rPr>
              <a:t>الخلاصة:</a:t>
            </a:r>
          </a:p>
          <a:p>
            <a:pPr algn="ctr" fontAlgn="base">
              <a:spcAft>
                <a:spcPct val="0"/>
              </a:spcAft>
              <a:buFontTx/>
              <a:buNone/>
            </a:pPr>
            <a:r>
              <a:rPr lang="ar-SA" altLang="ar-SA" sz="1800" b="1">
                <a:solidFill>
                  <a:srgbClr val="C00000"/>
                </a:solidFill>
                <a:latin typeface="Arial Unicode MS" pitchFamily="34" charset="-128"/>
                <a:ea typeface="Arial Unicode MS" pitchFamily="34" charset="-128"/>
                <a:cs typeface="Arial Unicode MS" pitchFamily="34" charset="-128"/>
              </a:rPr>
              <a:t> </a:t>
            </a:r>
            <a:r>
              <a:rPr lang="ar-SA" altLang="ar-SA" sz="1800" b="1">
                <a:solidFill>
                  <a:srgbClr val="000066"/>
                </a:solidFill>
                <a:latin typeface="Arial Unicode MS" pitchFamily="34" charset="-128"/>
                <a:ea typeface="Arial Unicode MS" pitchFamily="34" charset="-128"/>
                <a:cs typeface="Arial Unicode MS" pitchFamily="34" charset="-128"/>
              </a:rPr>
              <a:t>أستطيع القول إن الخلاف بين الجمهور والحنفية خلاف اصطلاحي، ولا مشاحة في الاصطلاح كما يقولون، </a:t>
            </a:r>
          </a:p>
          <a:p>
            <a:pPr algn="ctr" fontAlgn="base">
              <a:spcAft>
                <a:spcPct val="0"/>
              </a:spcAft>
              <a:buFontTx/>
              <a:buNone/>
            </a:pPr>
            <a:r>
              <a:rPr lang="ar-SA" altLang="ar-SA" sz="1800" b="1">
                <a:solidFill>
                  <a:srgbClr val="FF0000"/>
                </a:solidFill>
                <a:latin typeface="Arial Unicode MS" pitchFamily="34" charset="-128"/>
                <a:ea typeface="Arial Unicode MS" pitchFamily="34" charset="-128"/>
                <a:cs typeface="Arial Unicode MS" pitchFamily="34" charset="-128"/>
              </a:rPr>
              <a:t>وكما قال الإمام الغزالي "ولا حجر في الاصطلاحات بعد فهم المعاني".</a:t>
            </a:r>
          </a:p>
          <a:p>
            <a:pPr algn="ctr" fontAlgn="base">
              <a:spcAft>
                <a:spcPct val="0"/>
              </a:spcAft>
              <a:buFontTx/>
              <a:buNone/>
            </a:pPr>
            <a:endParaRPr lang="ar-SA" altLang="ar-SA" sz="1800" b="1">
              <a:solidFill>
                <a:srgbClr val="000066"/>
              </a:solidFill>
              <a:latin typeface="Arial Unicode MS" pitchFamily="34" charset="-128"/>
              <a:ea typeface="Arial Unicode MS" pitchFamily="34" charset="-128"/>
              <a:cs typeface="Arial Unicode MS" pitchFamily="34" charset="-128"/>
            </a:endParaRPr>
          </a:p>
          <a:p>
            <a:pPr algn="ctr" fontAlgn="base">
              <a:spcAft>
                <a:spcPct val="0"/>
              </a:spcAft>
              <a:buFontTx/>
              <a:buNone/>
            </a:pPr>
            <a:endParaRPr lang="ar-SA" altLang="ar-SA" sz="1800" b="1">
              <a:solidFill>
                <a:srgbClr val="C00000"/>
              </a:solidFill>
              <a:latin typeface="Arial Unicode MS" pitchFamily="34" charset="-128"/>
              <a:ea typeface="Arial Unicode MS" pitchFamily="34" charset="-128"/>
              <a:cs typeface="Arial Unicode MS" pitchFamily="34" charset="-128"/>
            </a:endParaRPr>
          </a:p>
        </p:txBody>
      </p:sp>
      <p:sp>
        <p:nvSpPr>
          <p:cNvPr id="21511" name="Rectangle 7"/>
          <p:cNvSpPr>
            <a:spLocks noChangeArrowheads="1"/>
          </p:cNvSpPr>
          <p:nvPr/>
        </p:nvSpPr>
        <p:spPr bwMode="auto">
          <a:xfrm>
            <a:off x="990600" y="4127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الفرق بين الفرض والواجب</a:t>
            </a:r>
            <a:endParaRPr lang="ar-SA" altLang="ar-SA">
              <a:solidFill>
                <a:srgbClr val="000000"/>
              </a:solidFill>
            </a:endParaRPr>
          </a:p>
        </p:txBody>
      </p:sp>
      <p:sp>
        <p:nvSpPr>
          <p:cNvPr id="14644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644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644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pic>
        <p:nvPicPr>
          <p:cNvPr id="11" name="Picture 11" descr="C:\Users\PC HOME\Desktop\مواد الفصل الثاني 2015\صور كتب\2723673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01" y="304800"/>
            <a:ext cx="928799" cy="1026298"/>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85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p:txBody>
          <a:bodyPr/>
          <a:lstStyle/>
          <a:p>
            <a:pPr eaLnBrk="1" hangingPunct="1"/>
            <a:endParaRPr lang="en-US" altLang="ar-SA" smtClean="0"/>
          </a:p>
        </p:txBody>
      </p:sp>
      <p:sp>
        <p:nvSpPr>
          <p:cNvPr id="147459" name="Rectangle 3"/>
          <p:cNvSpPr>
            <a:spLocks noGrp="1" noChangeArrowheads="1"/>
          </p:cNvSpPr>
          <p:nvPr>
            <p:ph type="subTitle" idx="1"/>
          </p:nvPr>
        </p:nvSpPr>
        <p:spPr/>
        <p:txBody>
          <a:bodyPr/>
          <a:lstStyle/>
          <a:p>
            <a:pPr eaLnBrk="1" hangingPunct="1"/>
            <a:endParaRPr lang="en-US" altLang="ar-SA" smtClean="0"/>
          </a:p>
        </p:txBody>
      </p:sp>
      <p:pic>
        <p:nvPicPr>
          <p:cNvPr id="147460"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9144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التكليفي ومتعلقاته</a:t>
            </a:r>
            <a:endParaRPr lang="ar-SA" altLang="ar-SA">
              <a:solidFill>
                <a:srgbClr val="000000"/>
              </a:solidFill>
            </a:endParaRPr>
          </a:p>
        </p:txBody>
      </p:sp>
      <p:sp>
        <p:nvSpPr>
          <p:cNvPr id="147462"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7463"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7464"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770965" y="1371600"/>
          <a:ext cx="79248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7466" name="Picture 10" descr="C:\Users\manal\Desktop\ذ111بدون عنوان.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429000"/>
            <a:ext cx="39624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8940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2225"/>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339792" y="106146"/>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effectLst>
                  <a:outerShdw blurRad="38100" dist="38100" dir="2700000" algn="tl">
                    <a:srgbClr val="000000">
                      <a:alpha val="43137"/>
                    </a:srgbClr>
                  </a:outerShdw>
                </a:effectLst>
              </a:rPr>
              <a:t>أحكام متعلقات الأحكام الشرعية</a:t>
            </a:r>
          </a:p>
        </p:txBody>
      </p:sp>
      <p:sp>
        <p:nvSpPr>
          <p:cNvPr id="3" name="سهم إلى اليسار 2"/>
          <p:cNvSpPr/>
          <p:nvPr/>
        </p:nvSpPr>
        <p:spPr>
          <a:xfrm>
            <a:off x="6920473" y="1251538"/>
            <a:ext cx="1857404" cy="41380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C00000"/>
                </a:solidFill>
                <a:cs typeface="Monotype Koufi" pitchFamily="2" charset="-78"/>
              </a:rPr>
              <a:t>الواجب</a:t>
            </a:r>
            <a:endParaRPr lang="ar-SA" sz="1600" dirty="0">
              <a:solidFill>
                <a:srgbClr val="C00000"/>
              </a:solidFill>
            </a:endParaRPr>
          </a:p>
        </p:txBody>
      </p:sp>
      <p:sp>
        <p:nvSpPr>
          <p:cNvPr id="7" name="مستطيل مستدير الزوايا 6"/>
          <p:cNvSpPr/>
          <p:nvPr/>
        </p:nvSpPr>
        <p:spPr>
          <a:xfrm>
            <a:off x="228600" y="1219200"/>
            <a:ext cx="6646863" cy="406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000" b="1" dirty="0">
                <a:solidFill>
                  <a:srgbClr val="C00000"/>
                </a:solidFill>
                <a:cs typeface="Arabic Transparent" pitchFamily="2" charset="-78"/>
              </a:rPr>
              <a:t>أنه يلزم الإتيان به ويثاب فاعله، ويعاقب تاركه ويكفر من أنكره إلا عند الحنفية.</a:t>
            </a:r>
          </a:p>
        </p:txBody>
      </p:sp>
      <p:sp>
        <p:nvSpPr>
          <p:cNvPr id="15" name="سهم إلى اليسار 14"/>
          <p:cNvSpPr/>
          <p:nvPr/>
        </p:nvSpPr>
        <p:spPr>
          <a:xfrm>
            <a:off x="6920473" y="1828800"/>
            <a:ext cx="1857404" cy="501952"/>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0099"/>
                </a:solidFill>
                <a:cs typeface="Monotype Koufi" pitchFamily="2" charset="-78"/>
              </a:rPr>
              <a:t>المندوب</a:t>
            </a:r>
            <a:endParaRPr lang="ar-SA" sz="1600" dirty="0">
              <a:solidFill>
                <a:srgbClr val="FFFFFF"/>
              </a:solidFill>
            </a:endParaRPr>
          </a:p>
        </p:txBody>
      </p:sp>
      <p:sp>
        <p:nvSpPr>
          <p:cNvPr id="16" name="سهم إلى اليسار 15"/>
          <p:cNvSpPr/>
          <p:nvPr/>
        </p:nvSpPr>
        <p:spPr>
          <a:xfrm>
            <a:off x="6920473" y="2581508"/>
            <a:ext cx="1857404" cy="41380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Monotype Koufi" pitchFamily="2" charset="-78"/>
              </a:rPr>
              <a:t>الحرام</a:t>
            </a:r>
            <a:endParaRPr lang="ar-SA" sz="1600" dirty="0">
              <a:solidFill>
                <a:srgbClr val="003300"/>
              </a:solidFill>
            </a:endParaRPr>
          </a:p>
        </p:txBody>
      </p:sp>
      <p:sp>
        <p:nvSpPr>
          <p:cNvPr id="17" name="سهم إلى اليسار 16"/>
          <p:cNvSpPr/>
          <p:nvPr/>
        </p:nvSpPr>
        <p:spPr>
          <a:xfrm>
            <a:off x="6947650" y="3148690"/>
            <a:ext cx="1857404" cy="41380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FF0000"/>
                </a:solidFill>
                <a:cs typeface="Monotype Koufi" pitchFamily="2" charset="-78"/>
              </a:rPr>
              <a:t>المكروه</a:t>
            </a:r>
            <a:endParaRPr lang="ar-SA" sz="1600" dirty="0">
              <a:solidFill>
                <a:srgbClr val="7030A0"/>
              </a:solidFill>
            </a:endParaRPr>
          </a:p>
        </p:txBody>
      </p:sp>
      <p:sp>
        <p:nvSpPr>
          <p:cNvPr id="18" name="سهم إلى اليسار 17"/>
          <p:cNvSpPr/>
          <p:nvPr/>
        </p:nvSpPr>
        <p:spPr>
          <a:xfrm>
            <a:off x="6875930" y="4428529"/>
            <a:ext cx="2036422" cy="52446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 </a:t>
            </a:r>
            <a:r>
              <a:rPr lang="ar-SA" b="1" dirty="0">
                <a:solidFill>
                  <a:srgbClr val="7030A0"/>
                </a:solidFill>
                <a:cs typeface="Monotype Koufi" pitchFamily="2" charset="-78"/>
              </a:rPr>
              <a:t>المكروه تحريما</a:t>
            </a:r>
            <a:endParaRPr lang="ar-SA" sz="1100" dirty="0">
              <a:solidFill>
                <a:srgbClr val="7030A0"/>
              </a:solidFill>
            </a:endParaRPr>
          </a:p>
        </p:txBody>
      </p:sp>
      <p:sp>
        <p:nvSpPr>
          <p:cNvPr id="19" name="مستطيل مستدير الزوايا 18"/>
          <p:cNvSpPr/>
          <p:nvPr/>
        </p:nvSpPr>
        <p:spPr>
          <a:xfrm>
            <a:off x="228600" y="1828800"/>
            <a:ext cx="6553200" cy="4619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002060"/>
                </a:solidFill>
                <a:cs typeface="Arabic Transparent" pitchFamily="2" charset="-78"/>
              </a:rPr>
              <a:t>يستحق فاعله الثواب، ولا يعاقب تاركه. </a:t>
            </a:r>
          </a:p>
        </p:txBody>
      </p:sp>
      <p:sp>
        <p:nvSpPr>
          <p:cNvPr id="20" name="مستطيل مستدير الزوايا 19"/>
          <p:cNvSpPr/>
          <p:nvPr/>
        </p:nvSpPr>
        <p:spPr>
          <a:xfrm>
            <a:off x="339725" y="2640013"/>
            <a:ext cx="6223000" cy="3333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sz="3600" b="1" dirty="0">
              <a:solidFill>
                <a:srgbClr val="003300"/>
              </a:solidFill>
              <a:cs typeface="Arabic Transparent" pitchFamily="2" charset="-78"/>
            </a:endParaRPr>
          </a:p>
        </p:txBody>
      </p:sp>
      <p:sp>
        <p:nvSpPr>
          <p:cNvPr id="22" name="مستطيل مستدير الزوايا 21"/>
          <p:cNvSpPr/>
          <p:nvPr/>
        </p:nvSpPr>
        <p:spPr>
          <a:xfrm>
            <a:off x="120650" y="4443413"/>
            <a:ext cx="6661150" cy="50958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7030A0"/>
                </a:solidFill>
                <a:cs typeface="Arabic Transparent" pitchFamily="2" charset="-78"/>
              </a:rPr>
              <a:t>يستحق فاعله العقاب واللوم، ولكن لا يكفر منكره عند الحنفية.</a:t>
            </a:r>
          </a:p>
        </p:txBody>
      </p:sp>
      <p:sp>
        <p:nvSpPr>
          <p:cNvPr id="23" name="سهم إلى اليسار 22"/>
          <p:cNvSpPr/>
          <p:nvPr/>
        </p:nvSpPr>
        <p:spPr>
          <a:xfrm>
            <a:off x="6920472" y="5181600"/>
            <a:ext cx="1991879" cy="53340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srgbClr val="000099"/>
                </a:solidFill>
                <a:cs typeface="Monotype Koufi" pitchFamily="2" charset="-78"/>
              </a:rPr>
              <a:t>المكروه تنزيها</a:t>
            </a:r>
            <a:endParaRPr lang="ar-SA" dirty="0">
              <a:solidFill>
                <a:srgbClr val="FFFFFF"/>
              </a:solidFill>
            </a:endParaRPr>
          </a:p>
        </p:txBody>
      </p:sp>
      <p:sp>
        <p:nvSpPr>
          <p:cNvPr id="24" name="سهم إلى اليسار 23"/>
          <p:cNvSpPr/>
          <p:nvPr/>
        </p:nvSpPr>
        <p:spPr>
          <a:xfrm>
            <a:off x="6920473" y="5910796"/>
            <a:ext cx="1857404" cy="49000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Monotype Koufi" pitchFamily="2" charset="-78"/>
              </a:rPr>
              <a:t>الفرض</a:t>
            </a:r>
            <a:r>
              <a:rPr lang="ar-SA" sz="3200" b="1" dirty="0">
                <a:solidFill>
                  <a:srgbClr val="000099"/>
                </a:solidFill>
                <a:cs typeface="Monotype Koufi" pitchFamily="2" charset="-78"/>
              </a:rPr>
              <a:t> </a:t>
            </a:r>
            <a:endParaRPr lang="ar-SA" dirty="0">
              <a:solidFill>
                <a:srgbClr val="FFFFFF"/>
              </a:solidFill>
            </a:endParaRPr>
          </a:p>
        </p:txBody>
      </p:sp>
      <p:sp>
        <p:nvSpPr>
          <p:cNvPr id="25" name="مستطيل مستدير الزوايا 24"/>
          <p:cNvSpPr/>
          <p:nvPr/>
        </p:nvSpPr>
        <p:spPr>
          <a:xfrm>
            <a:off x="161925" y="5181600"/>
            <a:ext cx="6713538" cy="533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b="1" dirty="0">
                <a:solidFill>
                  <a:srgbClr val="002060"/>
                </a:solidFill>
                <a:cs typeface="Arabic Transparent" pitchFamily="2" charset="-78"/>
              </a:rPr>
              <a:t>فعله لا يستوجب العقاب ولا الذم ولكنه يكون خلاف الأولى و الأفضل فيثاب تاركه. </a:t>
            </a:r>
          </a:p>
        </p:txBody>
      </p:sp>
      <p:sp>
        <p:nvSpPr>
          <p:cNvPr id="26" name="مستطيل مستدير الزوايا 25"/>
          <p:cNvSpPr/>
          <p:nvPr/>
        </p:nvSpPr>
        <p:spPr>
          <a:xfrm>
            <a:off x="120650" y="5951538"/>
            <a:ext cx="6653213" cy="52546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FF0000"/>
                </a:solidFill>
                <a:cs typeface="Arabic Transparent" pitchFamily="2" charset="-78"/>
              </a:rPr>
              <a:t>يلزم الإتيان به ويثاب فاعله، ويعاقب تاركه، ويكفر من أنكره.</a:t>
            </a:r>
          </a:p>
        </p:txBody>
      </p:sp>
      <p:sp>
        <p:nvSpPr>
          <p:cNvPr id="30" name="سهم إلى اليسار 29"/>
          <p:cNvSpPr/>
          <p:nvPr/>
        </p:nvSpPr>
        <p:spPr>
          <a:xfrm>
            <a:off x="6987709" y="3810000"/>
            <a:ext cx="1857404" cy="413804"/>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Monotype Koufi" pitchFamily="2" charset="-78"/>
              </a:rPr>
              <a:t>المباح</a:t>
            </a:r>
            <a:endParaRPr lang="ar-SA" sz="1600" dirty="0">
              <a:solidFill>
                <a:srgbClr val="002060"/>
              </a:solidFill>
            </a:endParaRPr>
          </a:p>
        </p:txBody>
      </p:sp>
      <p:sp>
        <p:nvSpPr>
          <p:cNvPr id="31" name="مستطيل مستدير الزوايا 30"/>
          <p:cNvSpPr/>
          <p:nvPr/>
        </p:nvSpPr>
        <p:spPr>
          <a:xfrm>
            <a:off x="161925" y="3810000"/>
            <a:ext cx="6661150" cy="41433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FF0000"/>
                </a:solidFill>
                <a:cs typeface="Arabic Transparent" pitchFamily="2" charset="-78"/>
              </a:rPr>
              <a:t>لا ثواب ولا عقاب على فعله، أو تركه. </a:t>
            </a:r>
          </a:p>
        </p:txBody>
      </p:sp>
      <p:sp>
        <p:nvSpPr>
          <p:cNvPr id="32" name="مستطيل مستدير الزوايا 31"/>
          <p:cNvSpPr/>
          <p:nvPr/>
        </p:nvSpPr>
        <p:spPr>
          <a:xfrm>
            <a:off x="120650" y="2581275"/>
            <a:ext cx="6661150" cy="4191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000" b="1" dirty="0">
                <a:solidFill>
                  <a:srgbClr val="003300"/>
                </a:solidFill>
                <a:cs typeface="Arabic Transparent" pitchFamily="2" charset="-78"/>
              </a:rPr>
              <a:t>يلزم اجتنابه ويعاقب فاعله ويثاب الإنسان على تركه ويكفر مستحله. </a:t>
            </a:r>
          </a:p>
        </p:txBody>
      </p:sp>
      <p:sp>
        <p:nvSpPr>
          <p:cNvPr id="33" name="مستطيل مستدير الزوايا 32"/>
          <p:cNvSpPr/>
          <p:nvPr/>
        </p:nvSpPr>
        <p:spPr>
          <a:xfrm>
            <a:off x="157163" y="3186113"/>
            <a:ext cx="6661150" cy="3794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FF0000"/>
                </a:solidFill>
                <a:cs typeface="Arabic Transparent" pitchFamily="2" charset="-78"/>
              </a:rPr>
              <a:t>فاعله لا يستحق العقاب وقد يستحق اللوم و العتاب ويثاب تاركه. </a:t>
            </a:r>
          </a:p>
        </p:txBody>
      </p:sp>
    </p:spTree>
    <p:extLst>
      <p:ext uri="{BB962C8B-B14F-4D97-AF65-F5344CB8AC3E}">
        <p14:creationId xmlns:p14="http://schemas.microsoft.com/office/powerpoint/2010/main" val="37884387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in)">
                                      <p:cBhvr>
                                        <p:cTn id="40" dur="20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ircle(in)">
                                      <p:cBhvr>
                                        <p:cTn id="56" dur="2000"/>
                                        <p:tgtEl>
                                          <p:spTgt spid="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2000"/>
                                        <p:tgtEl>
                                          <p:spTgt spid="3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1+#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circle(in)">
                                      <p:cBhvr>
                                        <p:cTn id="78" dur="2000"/>
                                        <p:tgtEl>
                                          <p:spTgt spid="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circle(in)">
                                      <p:cBhvr>
                                        <p:cTn id="89" dur="2000"/>
                                        <p:tgtEl>
                                          <p:spTgt spid="2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1+#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circle(in)">
                                      <p:cBhvr>
                                        <p:cTn id="10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2" grpId="0" animBg="1"/>
      <p:bldP spid="25" grpId="0" animBg="1"/>
      <p:bldP spid="26" grpId="0" animBg="1"/>
      <p:bldP spid="31"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p:txBody>
          <a:bodyPr/>
          <a:lstStyle/>
          <a:p>
            <a:pPr eaLnBrk="1" hangingPunct="1"/>
            <a:endParaRPr lang="en-US" altLang="ar-SA" smtClean="0"/>
          </a:p>
        </p:txBody>
      </p:sp>
      <p:sp>
        <p:nvSpPr>
          <p:cNvPr id="149507" name="Rectangle 3"/>
          <p:cNvSpPr>
            <a:spLocks noGrp="1" noChangeArrowheads="1"/>
          </p:cNvSpPr>
          <p:nvPr>
            <p:ph type="subTitle" idx="1"/>
          </p:nvPr>
        </p:nvSpPr>
        <p:spPr/>
        <p:txBody>
          <a:bodyPr/>
          <a:lstStyle/>
          <a:p>
            <a:pPr eaLnBrk="1" hangingPunct="1"/>
            <a:endParaRPr lang="en-US" altLang="ar-SA" smtClean="0"/>
          </a:p>
        </p:txBody>
      </p:sp>
      <p:pic>
        <p:nvPicPr>
          <p:cNvPr id="14950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1430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4951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951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4951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457200" y="2095500"/>
          <a:ext cx="83058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65325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p:txBody>
          <a:bodyPr/>
          <a:lstStyle/>
          <a:p>
            <a:pPr eaLnBrk="1" hangingPunct="1"/>
            <a:endParaRPr lang="en-US" altLang="ar-SA" smtClean="0"/>
          </a:p>
        </p:txBody>
      </p:sp>
      <p:sp>
        <p:nvSpPr>
          <p:cNvPr id="122883" name="Rectangle 3"/>
          <p:cNvSpPr>
            <a:spLocks noGrp="1" noChangeArrowheads="1"/>
          </p:cNvSpPr>
          <p:nvPr>
            <p:ph type="subTitle" idx="1"/>
          </p:nvPr>
        </p:nvSpPr>
        <p:spPr/>
        <p:txBody>
          <a:bodyPr/>
          <a:lstStyle/>
          <a:p>
            <a:pPr eaLnBrk="1" hangingPunct="1"/>
            <a:endParaRPr lang="en-US" altLang="ar-SA" smtClean="0"/>
          </a:p>
        </p:txBody>
      </p:sp>
      <p:pic>
        <p:nvPicPr>
          <p:cNvPr id="122884"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122886" name="Rectangle 6"/>
          <p:cNvSpPr>
            <a:spLocks noChangeArrowheads="1"/>
          </p:cNvSpPr>
          <p:nvPr/>
        </p:nvSpPr>
        <p:spPr bwMode="auto">
          <a:xfrm>
            <a:off x="1028700" y="1524000"/>
            <a:ext cx="731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Aft>
                <a:spcPct val="0"/>
              </a:spcAft>
              <a:buFontTx/>
              <a:buNone/>
            </a:pPr>
            <a:r>
              <a:rPr lang="ar-SA" altLang="ar-SA" b="1">
                <a:solidFill>
                  <a:srgbClr val="C00000"/>
                </a:solidFill>
                <a:latin typeface="Arial Unicode MS" pitchFamily="34" charset="-128"/>
                <a:ea typeface="Arial Unicode MS" pitchFamily="34" charset="-128"/>
                <a:cs typeface="Arial Unicode MS" pitchFamily="34" charset="-128"/>
              </a:rPr>
              <a:t>اختلف العلماء في بيان أقسام الحكم الشرعي</a:t>
            </a:r>
          </a:p>
          <a:p>
            <a:pPr algn="ctr" fontAlgn="base">
              <a:spcAft>
                <a:spcPct val="0"/>
              </a:spcAft>
              <a:buFontTx/>
              <a:buNone/>
            </a:pPr>
            <a:r>
              <a:rPr lang="ar-SA" altLang="ar-SA" b="1">
                <a:solidFill>
                  <a:srgbClr val="C00000"/>
                </a:solidFill>
                <a:latin typeface="Arial Unicode MS" pitchFamily="34" charset="-128"/>
                <a:ea typeface="Arial Unicode MS" pitchFamily="34" charset="-128"/>
                <a:cs typeface="Arial Unicode MS" pitchFamily="34" charset="-128"/>
              </a:rPr>
              <a:t> </a:t>
            </a:r>
            <a:r>
              <a:rPr lang="ar-SA" altLang="ar-SA" sz="2800" b="1">
                <a:solidFill>
                  <a:srgbClr val="000066"/>
                </a:solidFill>
                <a:latin typeface="Arial Unicode MS" pitchFamily="34" charset="-128"/>
                <a:ea typeface="Arial Unicode MS" pitchFamily="34" charset="-128"/>
                <a:cs typeface="Arial Unicode MS" pitchFamily="34" charset="-128"/>
              </a:rPr>
              <a:t>فمنهم من جعله قسماً واحداً </a:t>
            </a:r>
          </a:p>
          <a:p>
            <a:pPr algn="ctr" fontAlgn="base">
              <a:spcAft>
                <a:spcPct val="0"/>
              </a:spcAft>
              <a:buFontTx/>
              <a:buNone/>
            </a:pPr>
            <a:r>
              <a:rPr lang="ar-SA" altLang="ar-SA" sz="2800" b="1">
                <a:solidFill>
                  <a:srgbClr val="000066"/>
                </a:solidFill>
                <a:latin typeface="Arial Unicode MS" pitchFamily="34" charset="-128"/>
                <a:ea typeface="Arial Unicode MS" pitchFamily="34" charset="-128"/>
                <a:cs typeface="Arial Unicode MS" pitchFamily="34" charset="-128"/>
              </a:rPr>
              <a:t>وهو الحكم التكليفي</a:t>
            </a:r>
          </a:p>
          <a:p>
            <a:pPr algn="ctr" fontAlgn="base">
              <a:spcAft>
                <a:spcPct val="0"/>
              </a:spcAft>
              <a:buFontTx/>
              <a:buNone/>
            </a:pPr>
            <a:r>
              <a:rPr lang="ar-SA" altLang="ar-SA" b="1">
                <a:solidFill>
                  <a:srgbClr val="C00000"/>
                </a:solidFill>
                <a:latin typeface="Arial Unicode MS" pitchFamily="34" charset="-128"/>
                <a:ea typeface="Arial Unicode MS" pitchFamily="34" charset="-128"/>
                <a:cs typeface="Arial Unicode MS" pitchFamily="34" charset="-128"/>
              </a:rPr>
              <a:t> </a:t>
            </a:r>
            <a:r>
              <a:rPr lang="ar-SA" altLang="ar-SA" sz="2800" b="1">
                <a:solidFill>
                  <a:srgbClr val="003300"/>
                </a:solidFill>
                <a:latin typeface="Arial Unicode MS" pitchFamily="34" charset="-128"/>
                <a:ea typeface="Arial Unicode MS" pitchFamily="34" charset="-128"/>
                <a:cs typeface="Arial Unicode MS" pitchFamily="34" charset="-128"/>
              </a:rPr>
              <a:t>ومنهم من جعله قسمين</a:t>
            </a:r>
          </a:p>
          <a:p>
            <a:pPr algn="ctr" fontAlgn="base">
              <a:spcAft>
                <a:spcPct val="0"/>
              </a:spcAft>
              <a:buFontTx/>
              <a:buNone/>
            </a:pPr>
            <a:r>
              <a:rPr lang="ar-SA" altLang="ar-SA" sz="2800" b="1">
                <a:solidFill>
                  <a:srgbClr val="003300"/>
                </a:solidFill>
                <a:latin typeface="Arial Unicode MS" pitchFamily="34" charset="-128"/>
                <a:ea typeface="Arial Unicode MS" pitchFamily="34" charset="-128"/>
                <a:cs typeface="Arial Unicode MS" pitchFamily="34" charset="-128"/>
              </a:rPr>
              <a:t> التكليفي والوضعي</a:t>
            </a:r>
            <a:endParaRPr lang="en-US" altLang="ar-SA" sz="2800" b="1">
              <a:solidFill>
                <a:srgbClr val="003300"/>
              </a:solidFill>
              <a:latin typeface="Arial Unicode MS" pitchFamily="34" charset="-128"/>
              <a:ea typeface="Arial Unicode MS" pitchFamily="34" charset="-128"/>
              <a:cs typeface="Arial Unicode MS" pitchFamily="34" charset="-128"/>
            </a:endParaRPr>
          </a:p>
          <a:p>
            <a:pPr algn="ctr" fontAlgn="base">
              <a:spcAft>
                <a:spcPct val="0"/>
              </a:spcAft>
              <a:buFontTx/>
              <a:buNone/>
            </a:pPr>
            <a:r>
              <a:rPr lang="ar-SA" altLang="ar-SA" b="1">
                <a:solidFill>
                  <a:srgbClr val="C00000"/>
                </a:solidFill>
                <a:latin typeface="Arial Unicode MS" pitchFamily="34" charset="-128"/>
                <a:ea typeface="Arial Unicode MS" pitchFamily="34" charset="-128"/>
                <a:cs typeface="Arial Unicode MS" pitchFamily="34" charset="-128"/>
              </a:rPr>
              <a:t>والسبب هو</a:t>
            </a:r>
          </a:p>
          <a:p>
            <a:pPr algn="ctr" fontAlgn="base">
              <a:spcAft>
                <a:spcPct val="0"/>
              </a:spcAft>
              <a:buFontTx/>
              <a:buNone/>
            </a:pPr>
            <a:r>
              <a:rPr lang="ar-SA" altLang="ar-SA" b="1">
                <a:solidFill>
                  <a:srgbClr val="C00000"/>
                </a:solidFill>
                <a:latin typeface="Arial Unicode MS" pitchFamily="34" charset="-128"/>
                <a:ea typeface="Arial Unicode MS" pitchFamily="34" charset="-128"/>
                <a:cs typeface="Arial Unicode MS" pitchFamily="34" charset="-128"/>
              </a:rPr>
              <a:t> </a:t>
            </a:r>
            <a:r>
              <a:rPr lang="ar-SA" altLang="ar-SA" b="1">
                <a:solidFill>
                  <a:srgbClr val="FF0000"/>
                </a:solidFill>
                <a:latin typeface="Arial Unicode MS" pitchFamily="34" charset="-128"/>
                <a:ea typeface="Arial Unicode MS" pitchFamily="34" charset="-128"/>
                <a:cs typeface="Arial Unicode MS" pitchFamily="34" charset="-128"/>
              </a:rPr>
              <a:t>اختلاف العلماء في تعريفه </a:t>
            </a:r>
            <a:endParaRPr lang="ar-SA" altLang="ar-SA" sz="1800" b="1">
              <a:solidFill>
                <a:srgbClr val="FF0000"/>
              </a:solidFill>
              <a:latin typeface="Arial Unicode MS" pitchFamily="34" charset="-128"/>
              <a:ea typeface="Arial Unicode MS" pitchFamily="34" charset="-128"/>
              <a:cs typeface="Arial Unicode MS" pitchFamily="34" charset="-128"/>
            </a:endParaRPr>
          </a:p>
        </p:txBody>
      </p:sp>
      <p:sp>
        <p:nvSpPr>
          <p:cNvPr id="21511" name="Rectangle 7"/>
          <p:cNvSpPr>
            <a:spLocks noChangeArrowheads="1"/>
          </p:cNvSpPr>
          <p:nvPr/>
        </p:nvSpPr>
        <p:spPr bwMode="auto">
          <a:xfrm>
            <a:off x="457200"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الشرعي</a:t>
            </a:r>
            <a:endParaRPr lang="ar-SA" altLang="ar-SA">
              <a:solidFill>
                <a:srgbClr val="000000"/>
              </a:solidFill>
            </a:endParaRPr>
          </a:p>
        </p:txBody>
      </p:sp>
      <p:sp>
        <p:nvSpPr>
          <p:cNvPr id="122888"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2889"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2890"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pic>
        <p:nvPicPr>
          <p:cNvPr id="11" name="Picture 11" descr="C:\Users\PC HOME\Desktop\مواد الفصل الثاني 2015\صور كتب\2723673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783702"/>
            <a:ext cx="1512794" cy="1671596"/>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113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endParaRPr lang="en-US" altLang="ar-SA" smtClean="0"/>
          </a:p>
        </p:txBody>
      </p:sp>
      <p:sp>
        <p:nvSpPr>
          <p:cNvPr id="150531" name="Rectangle 3"/>
          <p:cNvSpPr>
            <a:spLocks noGrp="1" noChangeArrowheads="1"/>
          </p:cNvSpPr>
          <p:nvPr>
            <p:ph type="subTitle" idx="1"/>
          </p:nvPr>
        </p:nvSpPr>
        <p:spPr/>
        <p:txBody>
          <a:bodyPr/>
          <a:lstStyle/>
          <a:p>
            <a:pPr eaLnBrk="1" hangingPunct="1"/>
            <a:endParaRPr lang="en-US" altLang="ar-SA" smtClean="0"/>
          </a:p>
        </p:txBody>
      </p:sp>
      <p:pic>
        <p:nvPicPr>
          <p:cNvPr id="15053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0668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50534"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50535"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50536"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972671" y="2076450"/>
          <a:ext cx="73152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48352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19" name="مستطيل مستدير الزوايا 18"/>
          <p:cNvSpPr/>
          <p:nvPr/>
        </p:nvSpPr>
        <p:spPr>
          <a:xfrm>
            <a:off x="685800" y="2438400"/>
            <a:ext cx="5638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 </a:t>
            </a:r>
            <a:r>
              <a:rPr lang="ar-SA" sz="3200" b="1" dirty="0">
                <a:solidFill>
                  <a:srgbClr val="FF0000"/>
                </a:solidFill>
                <a:cs typeface="Arabic Transparent" pitchFamily="2" charset="-78"/>
              </a:rPr>
              <a:t>أَوْفُواْ</a:t>
            </a:r>
            <a:r>
              <a:rPr lang="ar-SA" sz="3200" b="1" dirty="0">
                <a:solidFill>
                  <a:srgbClr val="002060"/>
                </a:solidFill>
                <a:cs typeface="Arabic Transparent" pitchFamily="2" charset="-78"/>
              </a:rPr>
              <a:t> بِالْعُقُودِ</a:t>
            </a:r>
          </a:p>
        </p:txBody>
      </p:sp>
      <p:sp>
        <p:nvSpPr>
          <p:cNvPr id="20" name="مستطيل مستدير الزوايا 19"/>
          <p:cNvSpPr/>
          <p:nvPr/>
        </p:nvSpPr>
        <p:spPr>
          <a:xfrm>
            <a:off x="685800" y="3657600"/>
            <a:ext cx="5638800" cy="6286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 </a:t>
            </a:r>
            <a:r>
              <a:rPr lang="ar-SA" sz="2400" b="1" dirty="0">
                <a:solidFill>
                  <a:srgbClr val="FF0000"/>
                </a:solidFill>
                <a:cs typeface="Arabic Transparent" pitchFamily="2" charset="-78"/>
              </a:rPr>
              <a:t>وَتَعَاوَنُواْ</a:t>
            </a:r>
            <a:r>
              <a:rPr lang="ar-SA" sz="2400" b="1" dirty="0">
                <a:solidFill>
                  <a:srgbClr val="7030A0"/>
                </a:solidFill>
                <a:cs typeface="Arabic Transparent" pitchFamily="2" charset="-78"/>
              </a:rPr>
              <a:t> عَلَى الْبرِّ وَالتَّقْوَى</a:t>
            </a:r>
            <a:endParaRPr lang="ar-SA" sz="2400" b="1" dirty="0">
              <a:solidFill>
                <a:srgbClr val="003300"/>
              </a:solidFill>
              <a:cs typeface="Arabic Transparent" pitchFamily="2" charset="-78"/>
            </a:endParaRPr>
          </a:p>
        </p:txBody>
      </p:sp>
      <p:sp>
        <p:nvSpPr>
          <p:cNvPr id="21" name="مستطيل مستدير الزوايا 20"/>
          <p:cNvSpPr/>
          <p:nvPr/>
        </p:nvSpPr>
        <p:spPr>
          <a:xfrm>
            <a:off x="609600" y="4652963"/>
            <a:ext cx="5715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sz="2400" b="1" dirty="0">
              <a:solidFill>
                <a:srgbClr val="003300"/>
              </a:solidFill>
              <a:cs typeface="Arabic Transparent" pitchFamily="2" charset="-78"/>
            </a:endParaRPr>
          </a:p>
          <a:p>
            <a:pPr algn="ctr" fontAlgn="base">
              <a:spcBef>
                <a:spcPct val="0"/>
              </a:spcBef>
              <a:spcAft>
                <a:spcPct val="0"/>
              </a:spcAft>
              <a:defRPr/>
            </a:pPr>
            <a:r>
              <a:rPr lang="ar-SA" sz="2400" b="1" dirty="0">
                <a:solidFill>
                  <a:srgbClr val="003300"/>
                </a:solidFill>
                <a:cs typeface="Arabic Transparent" pitchFamily="2" charset="-78"/>
              </a:rPr>
              <a:t>فَمَن كَانَ مِنكُم مَّرِيضاً أَوْ عَلَى سَفَرٍ ف</a:t>
            </a:r>
            <a:r>
              <a:rPr lang="ar-SA" sz="2400" b="1" dirty="0">
                <a:solidFill>
                  <a:srgbClr val="FF0000"/>
                </a:solidFill>
                <a:cs typeface="Arabic Transparent" pitchFamily="2" charset="-78"/>
              </a:rPr>
              <a:t>َعِدَّة</a:t>
            </a:r>
            <a:r>
              <a:rPr lang="ar-SA" sz="2400" b="1" dirty="0">
                <a:solidFill>
                  <a:srgbClr val="003300"/>
                </a:solidFill>
                <a:cs typeface="Arabic Transparent" pitchFamily="2" charset="-78"/>
              </a:rPr>
              <a:t>ٌ مِّنْ أَيَّامٍ أُخَرَ</a:t>
            </a:r>
          </a:p>
          <a:p>
            <a:pPr algn="ctr" fontAlgn="base">
              <a:spcBef>
                <a:spcPct val="0"/>
              </a:spcBef>
              <a:spcAft>
                <a:spcPct val="0"/>
              </a:spcAft>
              <a:defRPr/>
            </a:pPr>
            <a:endParaRPr lang="ar-SA" sz="2800" b="1" dirty="0">
              <a:solidFill>
                <a:srgbClr val="7030A0"/>
              </a:solidFill>
              <a:cs typeface="Arabic Transparent" pitchFamily="2" charset="-78"/>
            </a:endParaRPr>
          </a:p>
        </p:txBody>
      </p:sp>
      <p:sp>
        <p:nvSpPr>
          <p:cNvPr id="12" name="سهم إلى اليسار 11"/>
          <p:cNvSpPr/>
          <p:nvPr/>
        </p:nvSpPr>
        <p:spPr>
          <a:xfrm>
            <a:off x="6696636" y="1156073"/>
            <a:ext cx="2066363" cy="101674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C00000"/>
                </a:solidFill>
                <a:cs typeface="Monotype Koufi" pitchFamily="2" charset="-78"/>
              </a:rPr>
              <a:t>صيغة الأمر</a:t>
            </a:r>
            <a:endParaRPr lang="ar-SA" sz="1600" dirty="0">
              <a:solidFill>
                <a:srgbClr val="C00000"/>
              </a:solidFill>
            </a:endParaRPr>
          </a:p>
        </p:txBody>
      </p:sp>
      <p:sp>
        <p:nvSpPr>
          <p:cNvPr id="13" name="مستطيل مستدير الزوايا 12"/>
          <p:cNvSpPr/>
          <p:nvPr/>
        </p:nvSpPr>
        <p:spPr>
          <a:xfrm>
            <a:off x="685800" y="1311275"/>
            <a:ext cx="5638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Arabic Transparent" pitchFamily="2" charset="-78"/>
              </a:rPr>
              <a:t>وَأَقِيمُوا</a:t>
            </a:r>
            <a:r>
              <a:rPr lang="ar-SA" sz="2800" b="1" dirty="0">
                <a:solidFill>
                  <a:srgbClr val="000066"/>
                </a:solidFill>
                <a:cs typeface="Arabic Transparent" pitchFamily="2" charset="-78"/>
              </a:rPr>
              <a:t> الصَّلاةَ </a:t>
            </a:r>
            <a:r>
              <a:rPr lang="ar-SA" sz="2800" b="1" dirty="0">
                <a:solidFill>
                  <a:srgbClr val="FF0000"/>
                </a:solidFill>
                <a:cs typeface="Arabic Transparent" pitchFamily="2" charset="-78"/>
              </a:rPr>
              <a:t>وَآتُوا</a:t>
            </a:r>
            <a:r>
              <a:rPr lang="ar-SA" sz="2800" b="1" dirty="0">
                <a:solidFill>
                  <a:srgbClr val="000066"/>
                </a:solidFill>
                <a:cs typeface="Arabic Transparent" pitchFamily="2" charset="-78"/>
              </a:rPr>
              <a:t> الزَّكَاةَ</a:t>
            </a:r>
          </a:p>
        </p:txBody>
      </p:sp>
      <p:sp>
        <p:nvSpPr>
          <p:cNvPr id="9" name="مستطيل مستدير الزوايا 8"/>
          <p:cNvSpPr/>
          <p:nvPr/>
        </p:nvSpPr>
        <p:spPr>
          <a:xfrm>
            <a:off x="685800" y="5715000"/>
            <a:ext cx="56388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وَمَنْ قَتَلَ مُؤْمِنًا خَطَأً </a:t>
            </a:r>
            <a:r>
              <a:rPr lang="ar-SA" sz="2400" b="1" dirty="0">
                <a:solidFill>
                  <a:srgbClr val="FF0000"/>
                </a:solidFill>
                <a:cs typeface="Arabic Transparent" pitchFamily="2" charset="-78"/>
              </a:rPr>
              <a:t>فَتَحْرِير</a:t>
            </a:r>
            <a:r>
              <a:rPr lang="ar-SA" sz="2400" b="1" dirty="0">
                <a:solidFill>
                  <a:srgbClr val="003300"/>
                </a:solidFill>
                <a:cs typeface="Arabic Transparent" pitchFamily="2" charset="-78"/>
              </a:rPr>
              <a:t>ُ </a:t>
            </a:r>
            <a:r>
              <a:rPr lang="ar-SA" sz="2400" b="1" dirty="0">
                <a:solidFill>
                  <a:srgbClr val="002060"/>
                </a:solidFill>
                <a:cs typeface="Arabic Transparent" pitchFamily="2" charset="-78"/>
              </a:rPr>
              <a:t>رَقَبَةٍ مُؤْمِنَةٍ </a:t>
            </a:r>
            <a:endParaRPr lang="ar-SA" sz="2800" b="1" dirty="0">
              <a:solidFill>
                <a:srgbClr val="002060"/>
              </a:solidFill>
              <a:cs typeface="Arabic Transparent" pitchFamily="2" charset="-78"/>
            </a:endParaRPr>
          </a:p>
        </p:txBody>
      </p:sp>
    </p:spTree>
    <p:extLst>
      <p:ext uri="{BB962C8B-B14F-4D97-AF65-F5344CB8AC3E}">
        <p14:creationId xmlns:p14="http://schemas.microsoft.com/office/powerpoint/2010/main" val="27476795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3"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7" name="مستطيل مستدير الزوايا 6"/>
          <p:cNvSpPr/>
          <p:nvPr/>
        </p:nvSpPr>
        <p:spPr>
          <a:xfrm>
            <a:off x="300038" y="2365375"/>
            <a:ext cx="4648200" cy="53022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المصدر المقترن بالفاء يقوم مقام فعل الأمر</a:t>
            </a:r>
            <a:endParaRPr lang="ar-SA"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مستطيل مستدير الزوايا 19"/>
          <p:cNvSpPr/>
          <p:nvPr/>
        </p:nvSpPr>
        <p:spPr>
          <a:xfrm>
            <a:off x="285750" y="3200400"/>
            <a:ext cx="580072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فَإِمَّا </a:t>
            </a:r>
            <a:r>
              <a:rPr lang="ar-SA" sz="3200" b="1" dirty="0">
                <a:solidFill>
                  <a:srgbClr val="FF0000"/>
                </a:solidFill>
                <a:cs typeface="Arabic Transparent" pitchFamily="2" charset="-78"/>
              </a:rPr>
              <a:t>مَنّاً</a:t>
            </a:r>
            <a:r>
              <a:rPr lang="ar-SA" sz="3200" b="1" dirty="0">
                <a:solidFill>
                  <a:srgbClr val="003300"/>
                </a:solidFill>
                <a:cs typeface="Arabic Transparent" pitchFamily="2" charset="-78"/>
              </a:rPr>
              <a:t> بَعْدُ وَإِمَّا </a:t>
            </a:r>
            <a:r>
              <a:rPr lang="ar-SA" sz="3200" b="1" dirty="0">
                <a:solidFill>
                  <a:srgbClr val="FF0000"/>
                </a:solidFill>
                <a:cs typeface="Arabic Transparent" pitchFamily="2" charset="-78"/>
              </a:rPr>
              <a:t>فِدَاء</a:t>
            </a:r>
          </a:p>
        </p:txBody>
      </p:sp>
      <p:sp>
        <p:nvSpPr>
          <p:cNvPr id="21" name="مستطيل مستدير الزوايا 20"/>
          <p:cNvSpPr/>
          <p:nvPr/>
        </p:nvSpPr>
        <p:spPr>
          <a:xfrm>
            <a:off x="390525" y="4267200"/>
            <a:ext cx="570547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وَبِالْوَالِدَيْنِ</a:t>
            </a:r>
            <a:r>
              <a:rPr lang="ar-SA" sz="2800" b="1" dirty="0">
                <a:solidFill>
                  <a:srgbClr val="C00000"/>
                </a:solidFill>
                <a:cs typeface="Arabic Transparent" pitchFamily="2" charset="-78"/>
              </a:rPr>
              <a:t> </a:t>
            </a:r>
            <a:r>
              <a:rPr lang="ar-SA" sz="2800" b="1" dirty="0">
                <a:solidFill>
                  <a:srgbClr val="FF0000"/>
                </a:solidFill>
                <a:cs typeface="Arabic Transparent" pitchFamily="2" charset="-78"/>
              </a:rPr>
              <a:t>إِحْسَاناً</a:t>
            </a:r>
          </a:p>
        </p:txBody>
      </p:sp>
      <p:sp>
        <p:nvSpPr>
          <p:cNvPr id="12" name="سهم إلى اليسار 11"/>
          <p:cNvSpPr/>
          <p:nvPr/>
        </p:nvSpPr>
        <p:spPr>
          <a:xfrm>
            <a:off x="6172200" y="1156073"/>
            <a:ext cx="2743201" cy="101674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000" b="1" dirty="0">
                <a:solidFill>
                  <a:srgbClr val="C00000"/>
                </a:solidFill>
                <a:cs typeface="Monotype Koufi" pitchFamily="2" charset="-78"/>
              </a:rPr>
              <a:t>المصدر النائب عن فعله</a:t>
            </a:r>
            <a:endParaRPr lang="ar-SA" sz="1200" dirty="0">
              <a:solidFill>
                <a:srgbClr val="C00000"/>
              </a:solidFill>
            </a:endParaRPr>
          </a:p>
        </p:txBody>
      </p:sp>
      <p:sp>
        <p:nvSpPr>
          <p:cNvPr id="13" name="مستطيل مستدير الزوايا 12"/>
          <p:cNvSpPr/>
          <p:nvPr/>
        </p:nvSpPr>
        <p:spPr>
          <a:xfrm>
            <a:off x="285750" y="1311275"/>
            <a:ext cx="56578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66"/>
                </a:solidFill>
                <a:cs typeface="Arabic Transparent" pitchFamily="2" charset="-78"/>
              </a:rPr>
              <a:t>فَإِذَا لَقِيتُمُ الَّذِينَ كَفَرُوا </a:t>
            </a:r>
            <a:r>
              <a:rPr lang="ar-SA" sz="3200" b="1" dirty="0">
                <a:solidFill>
                  <a:srgbClr val="FF0000"/>
                </a:solidFill>
                <a:cs typeface="Arabic Transparent" pitchFamily="2" charset="-78"/>
              </a:rPr>
              <a:t>فَضَرْبَ</a:t>
            </a:r>
            <a:r>
              <a:rPr lang="ar-SA" sz="3200" b="1" dirty="0">
                <a:solidFill>
                  <a:srgbClr val="000066"/>
                </a:solidFill>
                <a:cs typeface="Arabic Transparent" pitchFamily="2" charset="-78"/>
              </a:rPr>
              <a:t> الرِّقَاب</a:t>
            </a:r>
          </a:p>
        </p:txBody>
      </p:sp>
      <p:sp>
        <p:nvSpPr>
          <p:cNvPr id="11" name="مستطيل مستدير الزوايا 10"/>
          <p:cNvSpPr/>
          <p:nvPr/>
        </p:nvSpPr>
        <p:spPr>
          <a:xfrm>
            <a:off x="390525" y="5410200"/>
            <a:ext cx="570547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Arabic Transparent" pitchFamily="2" charset="-78"/>
              </a:rPr>
              <a:t>صَبْرًا </a:t>
            </a:r>
            <a:r>
              <a:rPr lang="ar-SA" sz="2800" b="1" dirty="0">
                <a:solidFill>
                  <a:srgbClr val="000066"/>
                </a:solidFill>
                <a:cs typeface="Arabic Transparent" pitchFamily="2" charset="-78"/>
              </a:rPr>
              <a:t>آلَ يَاسِرٍ، فَإِنَّ مَوْعِدَكُمُ الْجَنَّةُ</a:t>
            </a:r>
          </a:p>
        </p:txBody>
      </p:sp>
      <p:sp>
        <p:nvSpPr>
          <p:cNvPr id="3" name="سهم للأسفل 2"/>
          <p:cNvSpPr/>
          <p:nvPr/>
        </p:nvSpPr>
        <p:spPr>
          <a:xfrm>
            <a:off x="1905000" y="2016125"/>
            <a:ext cx="381000" cy="349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a:solidFill>
                <a:srgbClr val="FFFFFF"/>
              </a:solidFill>
            </a:endParaRPr>
          </a:p>
        </p:txBody>
      </p:sp>
    </p:spTree>
    <p:extLst>
      <p:ext uri="{BB962C8B-B14F-4D97-AF65-F5344CB8AC3E}">
        <p14:creationId xmlns:p14="http://schemas.microsoft.com/office/powerpoint/2010/main" val="2951445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13" grpId="0" animBg="1"/>
      <p:bldP spid="11"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19" name="مستطيل مستدير الزوايا 18"/>
          <p:cNvSpPr/>
          <p:nvPr/>
        </p:nvSpPr>
        <p:spPr>
          <a:xfrm>
            <a:off x="214313" y="2514600"/>
            <a:ext cx="580072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فَمَن شَهِدَ مِنكُمُ الشَّهْرَ </a:t>
            </a:r>
            <a:r>
              <a:rPr lang="ar-SA" sz="3200" b="1" dirty="0">
                <a:solidFill>
                  <a:srgbClr val="FF0000"/>
                </a:solidFill>
                <a:cs typeface="Arabic Transparent" pitchFamily="2" charset="-78"/>
              </a:rPr>
              <a:t>فَلْيَصُمْهُ</a:t>
            </a:r>
            <a:endParaRPr lang="ar-SA" sz="3600" b="1" dirty="0">
              <a:solidFill>
                <a:srgbClr val="FF0000"/>
              </a:solidFill>
              <a:cs typeface="Arabic Transparent" pitchFamily="2" charset="-78"/>
            </a:endParaRPr>
          </a:p>
        </p:txBody>
      </p:sp>
      <p:sp>
        <p:nvSpPr>
          <p:cNvPr id="12" name="سهم إلى اليسار 11"/>
          <p:cNvSpPr/>
          <p:nvPr/>
        </p:nvSpPr>
        <p:spPr>
          <a:xfrm>
            <a:off x="6115361" y="1312021"/>
            <a:ext cx="2743201" cy="86079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الفعل المقترن باللام</a:t>
            </a:r>
            <a:endParaRPr lang="ar-SA" sz="1200" dirty="0">
              <a:solidFill>
                <a:srgbClr val="C00000"/>
              </a:solidFill>
            </a:endParaRPr>
          </a:p>
        </p:txBody>
      </p:sp>
      <p:sp>
        <p:nvSpPr>
          <p:cNvPr id="13" name="مستطيل مستدير الزوايا 12"/>
          <p:cNvSpPr/>
          <p:nvPr/>
        </p:nvSpPr>
        <p:spPr>
          <a:xfrm>
            <a:off x="285750" y="1468438"/>
            <a:ext cx="56578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لِيُنْفِقْ</a:t>
            </a:r>
            <a:r>
              <a:rPr lang="ar-SA" sz="3200" b="1" dirty="0">
                <a:solidFill>
                  <a:srgbClr val="000066"/>
                </a:solidFill>
                <a:cs typeface="Arabic Transparent" pitchFamily="2" charset="-78"/>
              </a:rPr>
              <a:t> ذُو سَعَةٍ مِنْ سَعَتِهِ</a:t>
            </a:r>
          </a:p>
        </p:txBody>
      </p:sp>
      <p:sp>
        <p:nvSpPr>
          <p:cNvPr id="10" name="مستطيل مستدير الزوايا 9"/>
          <p:cNvSpPr/>
          <p:nvPr/>
        </p:nvSpPr>
        <p:spPr>
          <a:xfrm>
            <a:off x="212725" y="4876800"/>
            <a:ext cx="5802313"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 مَنْ حَلَفَ بِيَمِينٍ، فَرَأَى غَيْرَهَا خَيْرًا مِنْهَا </a:t>
            </a:r>
            <a:r>
              <a:rPr lang="ar-SA" sz="2800" b="1" dirty="0">
                <a:solidFill>
                  <a:srgbClr val="002060"/>
                </a:solidFill>
                <a:cs typeface="Arabic Transparent" pitchFamily="2" charset="-78"/>
              </a:rPr>
              <a:t>ف</a:t>
            </a:r>
            <a:r>
              <a:rPr lang="ar-SA" sz="2800" b="1" dirty="0">
                <a:solidFill>
                  <a:srgbClr val="FF0000"/>
                </a:solidFill>
                <a:cs typeface="Arabic Transparent" pitchFamily="2" charset="-78"/>
              </a:rPr>
              <a:t>َلْيُكَفِّر</a:t>
            </a:r>
            <a:r>
              <a:rPr lang="ar-SA" sz="2800" b="1" dirty="0">
                <a:solidFill>
                  <a:srgbClr val="002060"/>
                </a:solidFill>
                <a:cs typeface="Arabic Transparent" pitchFamily="2" charset="-78"/>
              </a:rPr>
              <a:t>ْ </a:t>
            </a:r>
            <a:r>
              <a:rPr lang="ar-SA" sz="2400" b="1" dirty="0">
                <a:solidFill>
                  <a:srgbClr val="002060"/>
                </a:solidFill>
                <a:cs typeface="Arabic Transparent" pitchFamily="2" charset="-78"/>
              </a:rPr>
              <a:t>عَنْ يَمِينِهِ، وَلْيَفْعَلِ الَّذِي هُوَ خَيْرٌ</a:t>
            </a:r>
            <a:endParaRPr lang="ar-SA" sz="3600" b="1" dirty="0">
              <a:solidFill>
                <a:srgbClr val="FF0000"/>
              </a:solidFill>
              <a:cs typeface="Arabic Transparent" pitchFamily="2" charset="-78"/>
            </a:endParaRPr>
          </a:p>
        </p:txBody>
      </p:sp>
      <p:sp>
        <p:nvSpPr>
          <p:cNvPr id="11" name="مستطيل مستدير الزوايا 10"/>
          <p:cNvSpPr/>
          <p:nvPr/>
        </p:nvSpPr>
        <p:spPr>
          <a:xfrm>
            <a:off x="285750" y="3657600"/>
            <a:ext cx="580072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فَلْيَعْبُدُوا </a:t>
            </a:r>
            <a:r>
              <a:rPr lang="ar-SA" sz="3200" b="1" dirty="0">
                <a:solidFill>
                  <a:srgbClr val="002060"/>
                </a:solidFill>
                <a:cs typeface="Arabic Transparent" pitchFamily="2" charset="-78"/>
              </a:rPr>
              <a:t>رَبَّ هَذَا الْبَيْتِ  </a:t>
            </a:r>
            <a:endParaRPr lang="ar-SA" sz="3600" b="1" dirty="0">
              <a:solidFill>
                <a:srgbClr val="002060"/>
              </a:solidFill>
              <a:cs typeface="Arabic Transparent" pitchFamily="2" charset="-78"/>
            </a:endParaRPr>
          </a:p>
        </p:txBody>
      </p:sp>
    </p:spTree>
    <p:extLst>
      <p:ext uri="{BB962C8B-B14F-4D97-AF65-F5344CB8AC3E}">
        <p14:creationId xmlns:p14="http://schemas.microsoft.com/office/powerpoint/2010/main" val="10118702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7" name="مستطيل مستدير الزوايا 6"/>
          <p:cNvSpPr/>
          <p:nvPr/>
        </p:nvSpPr>
        <p:spPr>
          <a:xfrm>
            <a:off x="295275" y="2365375"/>
            <a:ext cx="624046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يَا أَيُّهَا الَّذِينَ آمَنُواْ </a:t>
            </a:r>
            <a:r>
              <a:rPr lang="ar-SA" sz="2800" b="1" dirty="0">
                <a:solidFill>
                  <a:srgbClr val="FF0000"/>
                </a:solidFill>
                <a:cs typeface="Arabic Transparent" pitchFamily="2" charset="-78"/>
              </a:rPr>
              <a:t>كُتِبَ</a:t>
            </a:r>
            <a:r>
              <a:rPr lang="ar-SA" sz="2800" b="1" dirty="0">
                <a:solidFill>
                  <a:srgbClr val="003300"/>
                </a:solidFill>
                <a:cs typeface="Arabic Transparent" pitchFamily="2" charset="-78"/>
              </a:rPr>
              <a:t> عَلَيْكُمُ الْقِصَاصُ فِي الْقَتْلَى</a:t>
            </a:r>
            <a:endParaRPr lang="ar-SA" sz="2800" b="1" dirty="0">
              <a:solidFill>
                <a:srgbClr val="FF0000"/>
              </a:solidFill>
              <a:cs typeface="Arabic Transparent" pitchFamily="2" charset="-78"/>
            </a:endParaRPr>
          </a:p>
        </p:txBody>
      </p:sp>
      <p:sp>
        <p:nvSpPr>
          <p:cNvPr id="19" name="مستطيل مستدير الزوايا 18"/>
          <p:cNvSpPr/>
          <p:nvPr/>
        </p:nvSpPr>
        <p:spPr>
          <a:xfrm>
            <a:off x="295275" y="3302000"/>
            <a:ext cx="62674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 </a:t>
            </a:r>
            <a:r>
              <a:rPr lang="ar-SA" sz="3200" b="1" dirty="0">
                <a:solidFill>
                  <a:srgbClr val="FF0000"/>
                </a:solidFill>
                <a:cs typeface="Arabic Transparent" pitchFamily="2" charset="-78"/>
              </a:rPr>
              <a:t>كُتِبَ </a:t>
            </a:r>
            <a:r>
              <a:rPr lang="ar-SA" sz="3200" b="1" dirty="0">
                <a:solidFill>
                  <a:srgbClr val="000066"/>
                </a:solidFill>
                <a:cs typeface="Arabic Transparent" pitchFamily="2" charset="-78"/>
              </a:rPr>
              <a:t>عَلَيْكُمْ إِذَا حَضَرَ أَحَدَكُمُ الْمَوْتُ </a:t>
            </a:r>
          </a:p>
        </p:txBody>
      </p:sp>
      <p:sp>
        <p:nvSpPr>
          <p:cNvPr id="20" name="مستطيل مستدير الزوايا 19"/>
          <p:cNvSpPr/>
          <p:nvPr/>
        </p:nvSpPr>
        <p:spPr>
          <a:xfrm>
            <a:off x="295275" y="4365625"/>
            <a:ext cx="62674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كُتِبَ</a:t>
            </a:r>
            <a:r>
              <a:rPr lang="ar-SA" sz="3200" b="1" dirty="0">
                <a:solidFill>
                  <a:srgbClr val="003300"/>
                </a:solidFill>
                <a:cs typeface="Arabic Transparent" pitchFamily="2" charset="-78"/>
              </a:rPr>
              <a:t> عَلَيْكُمُ الْقِتَالُ وَهُوَ كُرْهٌ لَّكُمْ</a:t>
            </a:r>
          </a:p>
        </p:txBody>
      </p:sp>
      <p:sp>
        <p:nvSpPr>
          <p:cNvPr id="12" name="سهم إلى اليسار 11"/>
          <p:cNvSpPr/>
          <p:nvPr/>
        </p:nvSpPr>
        <p:spPr>
          <a:xfrm>
            <a:off x="6696636" y="1156073"/>
            <a:ext cx="2066363" cy="101674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C00000"/>
                </a:solidFill>
                <a:cs typeface="Monotype Koufi" pitchFamily="2" charset="-78"/>
              </a:rPr>
              <a:t>مادة الفعل</a:t>
            </a:r>
            <a:endParaRPr lang="ar-SA" sz="1600" dirty="0">
              <a:solidFill>
                <a:srgbClr val="C00000"/>
              </a:solidFill>
            </a:endParaRPr>
          </a:p>
        </p:txBody>
      </p:sp>
      <p:sp>
        <p:nvSpPr>
          <p:cNvPr id="13" name="مستطيل مستدير الزوايا 12"/>
          <p:cNvSpPr/>
          <p:nvPr/>
        </p:nvSpPr>
        <p:spPr>
          <a:xfrm>
            <a:off x="285750" y="1311275"/>
            <a:ext cx="6249988"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كُتِبَ </a:t>
            </a:r>
            <a:r>
              <a:rPr lang="ar-SA" sz="3200" b="1" dirty="0">
                <a:solidFill>
                  <a:srgbClr val="000066"/>
                </a:solidFill>
                <a:cs typeface="Arabic Transparent" pitchFamily="2" charset="-78"/>
              </a:rPr>
              <a:t>عَلَيْكُمُ الصِّيَامُ</a:t>
            </a:r>
          </a:p>
        </p:txBody>
      </p:sp>
    </p:spTree>
    <p:extLst>
      <p:ext uri="{BB962C8B-B14F-4D97-AF65-F5344CB8AC3E}">
        <p14:creationId xmlns:p14="http://schemas.microsoft.com/office/powerpoint/2010/main" val="22469879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7" name="مستطيل مستدير الزوايا 6"/>
          <p:cNvSpPr/>
          <p:nvPr/>
        </p:nvSpPr>
        <p:spPr>
          <a:xfrm>
            <a:off x="1981200" y="2724150"/>
            <a:ext cx="3810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وَلِلَّهِ </a:t>
            </a:r>
            <a:r>
              <a:rPr lang="ar-SA" sz="2800" b="1" dirty="0">
                <a:solidFill>
                  <a:srgbClr val="FF0000"/>
                </a:solidFill>
                <a:cs typeface="Arabic Transparent" pitchFamily="2" charset="-78"/>
              </a:rPr>
              <a:t>عَلَى</a:t>
            </a:r>
            <a:r>
              <a:rPr lang="ar-SA" sz="2800" b="1" dirty="0">
                <a:solidFill>
                  <a:srgbClr val="003300"/>
                </a:solidFill>
                <a:cs typeface="Arabic Transparent" pitchFamily="2" charset="-78"/>
              </a:rPr>
              <a:t> النَّاسِ حِجُّ الْبَيْتِ</a:t>
            </a:r>
            <a:endParaRPr lang="ar-SA" sz="2800" b="1" dirty="0">
              <a:solidFill>
                <a:srgbClr val="FF0000"/>
              </a:solidFill>
              <a:cs typeface="Arabic Transparent" pitchFamily="2" charset="-78"/>
            </a:endParaRPr>
          </a:p>
        </p:txBody>
      </p:sp>
      <p:sp>
        <p:nvSpPr>
          <p:cNvPr id="12" name="سهم إلى اليسار 11"/>
          <p:cNvSpPr/>
          <p:nvPr/>
        </p:nvSpPr>
        <p:spPr>
          <a:xfrm>
            <a:off x="5957046" y="2805957"/>
            <a:ext cx="1525897" cy="623043"/>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C00000"/>
                </a:solidFill>
                <a:cs typeface="Monotype Koufi" pitchFamily="2" charset="-78"/>
              </a:rPr>
              <a:t>مثال</a:t>
            </a:r>
            <a:endParaRPr lang="ar-SA" sz="1600" dirty="0">
              <a:solidFill>
                <a:srgbClr val="C00000"/>
              </a:solidFill>
            </a:endParaRPr>
          </a:p>
        </p:txBody>
      </p:sp>
      <p:sp>
        <p:nvSpPr>
          <p:cNvPr id="13" name="مستطيل مستدير الزوايا 12"/>
          <p:cNvSpPr/>
          <p:nvPr/>
        </p:nvSpPr>
        <p:spPr>
          <a:xfrm>
            <a:off x="1066800" y="1295400"/>
            <a:ext cx="6858000" cy="12795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تستعمل أساليب متعددة </a:t>
            </a:r>
            <a:r>
              <a:rPr lang="ar-SA" sz="3200" b="1" dirty="0" err="1">
                <a:solidFill>
                  <a:srgbClr val="FF0000"/>
                </a:solidFill>
                <a:cs typeface="Arabic Transparent" pitchFamily="2" charset="-78"/>
              </a:rPr>
              <a:t>فى</a:t>
            </a:r>
            <a:r>
              <a:rPr lang="ar-SA" sz="3200" b="1" dirty="0">
                <a:solidFill>
                  <a:srgbClr val="FF0000"/>
                </a:solidFill>
                <a:cs typeface="Arabic Transparent" pitchFamily="2" charset="-78"/>
              </a:rPr>
              <a:t> اللغة العربية للدلالة على الطلب الجازم</a:t>
            </a:r>
            <a:endParaRPr lang="ar-SA" sz="3200" b="1" dirty="0">
              <a:solidFill>
                <a:srgbClr val="000066"/>
              </a:solidFill>
              <a:cs typeface="Arabic Transparent" pitchFamily="2" charset="-78"/>
            </a:endParaRPr>
          </a:p>
        </p:txBody>
      </p:sp>
      <p:sp>
        <p:nvSpPr>
          <p:cNvPr id="9" name="مستطيل مستدير الزوايا 8"/>
          <p:cNvSpPr/>
          <p:nvPr/>
        </p:nvSpPr>
        <p:spPr>
          <a:xfrm>
            <a:off x="381000" y="3810000"/>
            <a:ext cx="8077200"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800" b="1" dirty="0">
                <a:solidFill>
                  <a:srgbClr val="FF0000"/>
                </a:solidFill>
                <a:cs typeface="Arabic Transparent" pitchFamily="2" charset="-78"/>
              </a:rPr>
              <a:t>الطلب من أعلى إلى أسفل يسمى أمر</a:t>
            </a:r>
            <a:r>
              <a:rPr lang="ar-SA" sz="2800" b="1" dirty="0">
                <a:solidFill>
                  <a:srgbClr val="003300"/>
                </a:solidFill>
                <a:cs typeface="Arabic Transparent" pitchFamily="2" charset="-78"/>
              </a:rPr>
              <a:t>، </a:t>
            </a:r>
            <a:r>
              <a:rPr lang="ar-SA" sz="2800" b="1" dirty="0">
                <a:solidFill>
                  <a:srgbClr val="000066"/>
                </a:solidFill>
                <a:cs typeface="Arabic Transparent" pitchFamily="2" charset="-78"/>
              </a:rPr>
              <a:t>متساويين يسمى التماس</a:t>
            </a:r>
            <a:r>
              <a:rPr lang="ar-SA" sz="2800" b="1" dirty="0">
                <a:solidFill>
                  <a:srgbClr val="003300"/>
                </a:solidFill>
                <a:cs typeface="Arabic Transparent" pitchFamily="2" charset="-78"/>
              </a:rPr>
              <a:t>، من أسفل إلى أعلى يسمى سؤال(أعطني قرشا)  </a:t>
            </a:r>
            <a:endParaRPr lang="ar-SA" sz="2800" b="1" dirty="0">
              <a:solidFill>
                <a:srgbClr val="FF0000"/>
              </a:solidFill>
              <a:cs typeface="Arabic Transparent" pitchFamily="2" charset="-78"/>
            </a:endParaRPr>
          </a:p>
        </p:txBody>
      </p:sp>
      <p:pic>
        <p:nvPicPr>
          <p:cNvPr id="1556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3416300"/>
            <a:ext cx="358775"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مستطيل مستدير الزوايا 9"/>
          <p:cNvSpPr/>
          <p:nvPr/>
        </p:nvSpPr>
        <p:spPr>
          <a:xfrm>
            <a:off x="1676400" y="5029200"/>
            <a:ext cx="6781800" cy="457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err="1">
                <a:solidFill>
                  <a:srgbClr val="002060"/>
                </a:solidFill>
                <a:cs typeface="Arabic Transparent" pitchFamily="2" charset="-78"/>
              </a:rPr>
              <a:t>يَاأَيُّهَا</a:t>
            </a:r>
            <a:r>
              <a:rPr lang="ar-SA" sz="2400" b="1" dirty="0">
                <a:solidFill>
                  <a:srgbClr val="002060"/>
                </a:solidFill>
                <a:cs typeface="Arabic Transparent" pitchFamily="2" charset="-78"/>
              </a:rPr>
              <a:t> الَّذِينَ آمَنُوا </a:t>
            </a:r>
            <a:r>
              <a:rPr lang="ar-SA" sz="2400" b="1" dirty="0">
                <a:solidFill>
                  <a:srgbClr val="FF0000"/>
                </a:solidFill>
                <a:cs typeface="Arabic Transparent" pitchFamily="2" charset="-78"/>
              </a:rPr>
              <a:t>عَلَيْكُمْ </a:t>
            </a:r>
            <a:r>
              <a:rPr lang="ar-SA" sz="2400" b="1" dirty="0">
                <a:solidFill>
                  <a:srgbClr val="002060"/>
                </a:solidFill>
                <a:cs typeface="Arabic Transparent" pitchFamily="2" charset="-78"/>
              </a:rPr>
              <a:t>أَنْفُسَكُمْ لَا </a:t>
            </a:r>
            <a:r>
              <a:rPr lang="ar-SA" sz="2800" b="1" dirty="0">
                <a:solidFill>
                  <a:srgbClr val="002060"/>
                </a:solidFill>
                <a:cs typeface="Arabic Transparent" pitchFamily="2" charset="-78"/>
              </a:rPr>
              <a:t>يَضُرُّكُمْ مَنْ </a:t>
            </a:r>
            <a:r>
              <a:rPr lang="ar-SA" sz="2400" b="1" dirty="0">
                <a:solidFill>
                  <a:srgbClr val="002060"/>
                </a:solidFill>
                <a:cs typeface="Arabic Transparent" pitchFamily="2" charset="-78"/>
              </a:rPr>
              <a:t>ضَلَّ إِذَا اهْتَدَيْتُمْ</a:t>
            </a:r>
          </a:p>
        </p:txBody>
      </p:sp>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521325"/>
            <a:ext cx="358775"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مستطيل مستدير الزوايا 13"/>
          <p:cNvSpPr/>
          <p:nvPr/>
        </p:nvSpPr>
        <p:spPr>
          <a:xfrm>
            <a:off x="285750" y="5899150"/>
            <a:ext cx="8077200" cy="7302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2400" b="1" dirty="0">
                <a:solidFill>
                  <a:srgbClr val="FF0000"/>
                </a:solidFill>
                <a:cs typeface="Arabic Transparent" pitchFamily="2" charset="-78"/>
              </a:rPr>
              <a:t>عليكم: </a:t>
            </a:r>
            <a:r>
              <a:rPr lang="ar-SA" sz="2400" b="1" dirty="0">
                <a:solidFill>
                  <a:srgbClr val="002060"/>
                </a:solidFill>
                <a:cs typeface="Arabic Transparent" pitchFamily="2" charset="-78"/>
              </a:rPr>
              <a:t>اسم فعل أمر بمعنى الزموا، </a:t>
            </a:r>
            <a:r>
              <a:rPr lang="ar-SA" b="1" dirty="0">
                <a:solidFill>
                  <a:srgbClr val="002060"/>
                </a:solidFill>
                <a:cs typeface="Arabic Transparent" pitchFamily="2" charset="-78"/>
              </a:rPr>
              <a:t>الجملة  مسوقة لبيان أن كل إنسان مسئول عن نفسه </a:t>
            </a:r>
          </a:p>
        </p:txBody>
      </p:sp>
    </p:spTree>
    <p:extLst>
      <p:ext uri="{BB962C8B-B14F-4D97-AF65-F5344CB8AC3E}">
        <p14:creationId xmlns:p14="http://schemas.microsoft.com/office/powerpoint/2010/main" val="2376798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2" presetClass="entr" presetSubtype="4" fill="hold" nodeType="withEffect">
                                  <p:stCondLst>
                                    <p:cond delay="0"/>
                                  </p:stCondLst>
                                  <p:childTnLst>
                                    <p:set>
                                      <p:cBhvr>
                                        <p:cTn id="25" dur="1" fill="hold">
                                          <p:stCondLst>
                                            <p:cond delay="0"/>
                                          </p:stCondLst>
                                        </p:cTn>
                                        <p:tgtEl>
                                          <p:spTgt spid="155660"/>
                                        </p:tgtEl>
                                        <p:attrNameLst>
                                          <p:attrName>style.visibility</p:attrName>
                                        </p:attrNameLst>
                                      </p:cBhvr>
                                      <p:to>
                                        <p:strVal val="visible"/>
                                      </p:to>
                                    </p:set>
                                    <p:anim calcmode="lin" valueType="num">
                                      <p:cBhvr additive="base">
                                        <p:cTn id="26" dur="500" fill="hold"/>
                                        <p:tgtEl>
                                          <p:spTgt spid="155660"/>
                                        </p:tgtEl>
                                        <p:attrNameLst>
                                          <p:attrName>ppt_x</p:attrName>
                                        </p:attrNameLst>
                                      </p:cBhvr>
                                      <p:tavLst>
                                        <p:tav tm="0">
                                          <p:val>
                                            <p:strVal val="#ppt_x"/>
                                          </p:val>
                                        </p:tav>
                                        <p:tav tm="100000">
                                          <p:val>
                                            <p:strVal val="#ppt_x"/>
                                          </p:val>
                                        </p:tav>
                                      </p:tavLst>
                                    </p:anim>
                                    <p:anim calcmode="lin" valueType="num">
                                      <p:cBhvr additive="base">
                                        <p:cTn id="27" dur="500" fill="hold"/>
                                        <p:tgtEl>
                                          <p:spTgt spid="15566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par>
                                <p:cTn id="38" presetID="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9" grpId="0" animBg="1"/>
      <p:bldP spid="10"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الواجب</a:t>
            </a:r>
          </a:p>
        </p:txBody>
      </p:sp>
      <p:sp>
        <p:nvSpPr>
          <p:cNvPr id="8" name="مستطيل مستدير الزوايا 7"/>
          <p:cNvSpPr/>
          <p:nvPr/>
        </p:nvSpPr>
        <p:spPr>
          <a:xfrm>
            <a:off x="1066800" y="2667000"/>
            <a:ext cx="6748463" cy="22860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خلاصة ذلك </a:t>
            </a:r>
          </a:p>
          <a:p>
            <a:pPr algn="ctr" fontAlgn="base">
              <a:spcBef>
                <a:spcPct val="0"/>
              </a:spcBef>
              <a:spcAft>
                <a:spcPct val="0"/>
              </a:spcAft>
              <a:defRPr/>
            </a:pPr>
            <a:r>
              <a:rPr lang="ar-SA" sz="2400" b="1" dirty="0">
                <a:solidFill>
                  <a:srgbClr val="000066"/>
                </a:solidFill>
                <a:cs typeface="Arabic Transparent" pitchFamily="2" charset="-78"/>
              </a:rPr>
              <a:t>إن الوجوب يعرف من الأوامر المطلقة الموجبة للفعل التي لم تصرفها أيه قرينة عن الفعل.</a:t>
            </a:r>
          </a:p>
        </p:txBody>
      </p:sp>
    </p:spTree>
    <p:extLst>
      <p:ext uri="{BB962C8B-B14F-4D97-AF65-F5344CB8AC3E}">
        <p14:creationId xmlns:p14="http://schemas.microsoft.com/office/powerpoint/2010/main" val="41579260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p:txBody>
          <a:bodyPr/>
          <a:lstStyle/>
          <a:p>
            <a:pPr eaLnBrk="1" hangingPunct="1"/>
            <a:endParaRPr lang="en-US" altLang="ar-SA" smtClean="0"/>
          </a:p>
        </p:txBody>
      </p:sp>
      <p:sp>
        <p:nvSpPr>
          <p:cNvPr id="157699" name="Rectangle 3"/>
          <p:cNvSpPr>
            <a:spLocks noGrp="1" noChangeArrowheads="1"/>
          </p:cNvSpPr>
          <p:nvPr>
            <p:ph type="subTitle" idx="1"/>
          </p:nvPr>
        </p:nvSpPr>
        <p:spPr/>
        <p:txBody>
          <a:bodyPr/>
          <a:lstStyle/>
          <a:p>
            <a:pPr eaLnBrk="1" hangingPunct="1"/>
            <a:endParaRPr lang="en-US" altLang="ar-SA" smtClean="0"/>
          </a:p>
        </p:txBody>
      </p:sp>
      <p:pic>
        <p:nvPicPr>
          <p:cNvPr id="157700"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0668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57702"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57703"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57704"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972671" y="2076450"/>
          <a:ext cx="73152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61866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المندوب</a:t>
            </a:r>
          </a:p>
        </p:txBody>
      </p:sp>
      <p:sp>
        <p:nvSpPr>
          <p:cNvPr id="7" name="مستطيل مستدير الزوايا 6"/>
          <p:cNvSpPr/>
          <p:nvPr/>
        </p:nvSpPr>
        <p:spPr>
          <a:xfrm>
            <a:off x="307975" y="1371600"/>
            <a:ext cx="5178425" cy="1981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2060"/>
                </a:solidFill>
                <a:cs typeface="Arabic Transparent" pitchFamily="2" charset="-78"/>
              </a:rPr>
              <a:t>مَنْ تَوَضَّأَ يَوْمَ الْجُمُعَةِ فَبِهَا وَنِعْمَتْ، وَمَنِ اغْتَسَلَ فَهُوَ أَفْضَلُ</a:t>
            </a:r>
          </a:p>
        </p:txBody>
      </p:sp>
      <p:sp>
        <p:nvSpPr>
          <p:cNvPr id="12" name="سهم إلى اليسار 11"/>
          <p:cNvSpPr/>
          <p:nvPr/>
        </p:nvSpPr>
        <p:spPr>
          <a:xfrm>
            <a:off x="5660404" y="1524001"/>
            <a:ext cx="3124199" cy="160020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بصيغة الطلب نفسها بحيث تدل على عدم الإلزام </a:t>
            </a:r>
            <a:endParaRPr lang="ar-SA" dirty="0">
              <a:solidFill>
                <a:srgbClr val="C00000"/>
              </a:solidFill>
            </a:endParaRPr>
          </a:p>
        </p:txBody>
      </p:sp>
      <p:sp>
        <p:nvSpPr>
          <p:cNvPr id="9" name="مستطيل مستدير الزوايا 8"/>
          <p:cNvSpPr/>
          <p:nvPr/>
        </p:nvSpPr>
        <p:spPr>
          <a:xfrm>
            <a:off x="460375" y="3886200"/>
            <a:ext cx="5178425" cy="1981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لَوْلَا أَنْ أَشُقَّ عَلَى أُمَّتِي لَأَمَرْتُ بِالسِّوَاكِ عِنْدَ كُلِّ وُضُوءٍ </a:t>
            </a:r>
            <a:endParaRPr lang="ar-SA" sz="2800" b="1" dirty="0">
              <a:solidFill>
                <a:srgbClr val="FF0000"/>
              </a:solidFill>
              <a:cs typeface="Arabic Transparent" pitchFamily="2" charset="-78"/>
            </a:endParaRPr>
          </a:p>
        </p:txBody>
      </p:sp>
    </p:spTree>
    <p:extLst>
      <p:ext uri="{BB962C8B-B14F-4D97-AF65-F5344CB8AC3E}">
        <p14:creationId xmlns:p14="http://schemas.microsoft.com/office/powerpoint/2010/main" val="17655951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المندوب</a:t>
            </a:r>
          </a:p>
        </p:txBody>
      </p:sp>
      <p:sp>
        <p:nvSpPr>
          <p:cNvPr id="7" name="مستطيل مستدير الزوايا 6"/>
          <p:cNvSpPr/>
          <p:nvPr/>
        </p:nvSpPr>
        <p:spPr>
          <a:xfrm>
            <a:off x="307975" y="1371600"/>
            <a:ext cx="5178425" cy="1295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2060"/>
                </a:solidFill>
                <a:cs typeface="Arabic Transparent" pitchFamily="2" charset="-78"/>
              </a:rPr>
              <a:t>يَا أَيُّهَا الَّذِينَ آمَنُوا إِذَا تَدَايَنْتُمْ بِدَيْنٍ إِلَى أَجَلٍ مُسَمّىً فَاكْتُبُوهُ</a:t>
            </a:r>
          </a:p>
        </p:txBody>
      </p:sp>
      <p:sp>
        <p:nvSpPr>
          <p:cNvPr id="12" name="سهم إلى اليسار 11"/>
          <p:cNvSpPr/>
          <p:nvPr/>
        </p:nvSpPr>
        <p:spPr>
          <a:xfrm>
            <a:off x="5638802" y="1201260"/>
            <a:ext cx="3219760" cy="175259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صيغة الأمر مع وجود القرينة </a:t>
            </a:r>
            <a:r>
              <a:rPr lang="ar-SA" sz="2000" b="1" dirty="0" err="1">
                <a:solidFill>
                  <a:srgbClr val="C00000"/>
                </a:solidFill>
                <a:cs typeface="Monotype Koufi" pitchFamily="2" charset="-78"/>
              </a:rPr>
              <a:t>الصارفة</a:t>
            </a:r>
            <a:r>
              <a:rPr lang="ar-SA" sz="2000" b="1" dirty="0">
                <a:solidFill>
                  <a:srgbClr val="C00000"/>
                </a:solidFill>
                <a:cs typeface="Monotype Koufi" pitchFamily="2" charset="-78"/>
              </a:rPr>
              <a:t> عنه إلى المعنى المراد من غير إلزام</a:t>
            </a:r>
            <a:endParaRPr lang="ar-SA" dirty="0">
              <a:solidFill>
                <a:srgbClr val="C00000"/>
              </a:solidFill>
            </a:endParaRPr>
          </a:p>
        </p:txBody>
      </p:sp>
      <p:sp>
        <p:nvSpPr>
          <p:cNvPr id="9" name="مستطيل مستدير الزوايا 8"/>
          <p:cNvSpPr/>
          <p:nvPr/>
        </p:nvSpPr>
        <p:spPr>
          <a:xfrm>
            <a:off x="381000" y="4191000"/>
            <a:ext cx="5178425"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فَكَاتِبُوهُمْ إِنْ عَلِمْتُمْ فِيهِمْ خَيْراً</a:t>
            </a:r>
            <a:endParaRPr lang="ar-SA" sz="2800" b="1" dirty="0">
              <a:solidFill>
                <a:srgbClr val="FF0000"/>
              </a:solidFill>
              <a:cs typeface="Arabic Transparent" pitchFamily="2" charset="-78"/>
            </a:endParaRPr>
          </a:p>
        </p:txBody>
      </p:sp>
      <p:pic>
        <p:nvPicPr>
          <p:cNvPr id="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667000"/>
            <a:ext cx="358775"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مستطيل مستدير الزوايا 9"/>
          <p:cNvSpPr/>
          <p:nvPr/>
        </p:nvSpPr>
        <p:spPr>
          <a:xfrm>
            <a:off x="142875" y="3043238"/>
            <a:ext cx="5510213" cy="61436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FF0000"/>
                </a:solidFill>
                <a:cs typeface="Arabic Transparent" pitchFamily="2" charset="-78"/>
              </a:rPr>
              <a:t>فَإِنْ أَمِنَ بَعْضُكُمْ بَعْضاً فَلْيُؤَدِّ الَّذِي اؤْتُمِنَ أَمَانَتَهُ</a:t>
            </a:r>
          </a:p>
        </p:txBody>
      </p:sp>
      <p:pic>
        <p:nvPicPr>
          <p:cNvPr id="15975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238" y="5203825"/>
            <a:ext cx="3603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ستطيل مستدير الزوايا 12"/>
          <p:cNvSpPr/>
          <p:nvPr/>
        </p:nvSpPr>
        <p:spPr>
          <a:xfrm>
            <a:off x="990600" y="5568950"/>
            <a:ext cx="3886200" cy="6032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FF0000"/>
                </a:solidFill>
                <a:cs typeface="Arabic Transparent" pitchFamily="2" charset="-78"/>
              </a:rPr>
              <a:t>المالك حر التصرف </a:t>
            </a:r>
            <a:r>
              <a:rPr lang="ar-SA" sz="2400" b="1" dirty="0" err="1">
                <a:solidFill>
                  <a:srgbClr val="FF0000"/>
                </a:solidFill>
                <a:cs typeface="Arabic Transparent" pitchFamily="2" charset="-78"/>
              </a:rPr>
              <a:t>فى</a:t>
            </a:r>
            <a:r>
              <a:rPr lang="ar-SA" sz="2400" b="1" dirty="0">
                <a:solidFill>
                  <a:srgbClr val="FF0000"/>
                </a:solidFill>
                <a:cs typeface="Arabic Transparent" pitchFamily="2" charset="-78"/>
              </a:rPr>
              <a:t> ملكه</a:t>
            </a:r>
          </a:p>
        </p:txBody>
      </p:sp>
    </p:spTree>
    <p:extLst>
      <p:ext uri="{BB962C8B-B14F-4D97-AF65-F5344CB8AC3E}">
        <p14:creationId xmlns:p14="http://schemas.microsoft.com/office/powerpoint/2010/main" val="30494470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pPr eaLnBrk="1" hangingPunct="1"/>
            <a:endParaRPr lang="en-US" altLang="ar-SA" smtClean="0"/>
          </a:p>
        </p:txBody>
      </p:sp>
      <p:sp>
        <p:nvSpPr>
          <p:cNvPr id="123907" name="Rectangle 3"/>
          <p:cNvSpPr>
            <a:spLocks noGrp="1" noChangeArrowheads="1"/>
          </p:cNvSpPr>
          <p:nvPr>
            <p:ph type="subTitle" idx="1"/>
          </p:nvPr>
        </p:nvSpPr>
        <p:spPr/>
        <p:txBody>
          <a:bodyPr/>
          <a:lstStyle/>
          <a:p>
            <a:pPr eaLnBrk="1" hangingPunct="1"/>
            <a:endParaRPr lang="en-US" altLang="ar-SA" smtClean="0"/>
          </a:p>
        </p:txBody>
      </p:sp>
      <p:pic>
        <p:nvPicPr>
          <p:cNvPr id="12390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457200"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الشرعي</a:t>
            </a:r>
            <a:endParaRPr lang="ar-SA" altLang="ar-SA">
              <a:solidFill>
                <a:srgbClr val="000000"/>
              </a:solidFill>
            </a:endParaRPr>
          </a:p>
        </p:txBody>
      </p:sp>
      <p:sp>
        <p:nvSpPr>
          <p:cNvPr id="12391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391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391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1409700" y="1447800"/>
          <a:ext cx="6324600" cy="452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46486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المندوب</a:t>
            </a:r>
          </a:p>
        </p:txBody>
      </p:sp>
      <p:sp>
        <p:nvSpPr>
          <p:cNvPr id="7" name="مستطيل مستدير الزوايا 6"/>
          <p:cNvSpPr/>
          <p:nvPr/>
        </p:nvSpPr>
        <p:spPr>
          <a:xfrm>
            <a:off x="307975" y="1447800"/>
            <a:ext cx="5318125" cy="1981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FF0000"/>
                </a:solidFill>
                <a:cs typeface="Arabic Transparent" pitchFamily="2" charset="-78"/>
              </a:rPr>
              <a:t>وَلَقَدْ هَمَمْتُ </a:t>
            </a:r>
            <a:r>
              <a:rPr lang="ar-SA" sz="2400" b="1" dirty="0">
                <a:solidFill>
                  <a:srgbClr val="002060"/>
                </a:solidFill>
                <a:cs typeface="Arabic Transparent" pitchFamily="2" charset="-78"/>
              </a:rPr>
              <a:t>أَنْ آمُرَ بِالصَّلاةِ فَتُقَامَ ثُمَّ آمُرَ رَجُلا فَيُصَلِّيَ بِالنَّاسِ، ثُمَّ انطلق معي برجال معهم حزم الحطب، ثُمَّ أُخَالِفَ إِلَى قَوْمٍ لا يَشْهَدُونَ الصَّلاةَ فَأُحَرِّقَ عَلَيْهِمْ بُيُوتَهُمْ بِالنَّارِ.</a:t>
            </a:r>
          </a:p>
        </p:txBody>
      </p:sp>
      <p:sp>
        <p:nvSpPr>
          <p:cNvPr id="12" name="سهم إلى اليسار 11"/>
          <p:cNvSpPr/>
          <p:nvPr/>
        </p:nvSpPr>
        <p:spPr>
          <a:xfrm>
            <a:off x="5741089" y="1524001"/>
            <a:ext cx="3124199" cy="160020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بعدم ترتب العقوبة على ترك الفعل من غير ذكر</a:t>
            </a:r>
            <a:endParaRPr lang="ar-SA" dirty="0">
              <a:solidFill>
                <a:srgbClr val="C00000"/>
              </a:solidFill>
            </a:endParaRPr>
          </a:p>
        </p:txBody>
      </p:sp>
      <p:sp>
        <p:nvSpPr>
          <p:cNvPr id="9" name="مستطيل مستدير الزوايا 8"/>
          <p:cNvSpPr/>
          <p:nvPr/>
        </p:nvSpPr>
        <p:spPr>
          <a:xfrm>
            <a:off x="344488" y="4114800"/>
            <a:ext cx="5245100" cy="18288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صدقة التطوع للقادر عليها</a:t>
            </a:r>
          </a:p>
          <a:p>
            <a:pPr algn="ctr" fontAlgn="base">
              <a:spcBef>
                <a:spcPct val="0"/>
              </a:spcBef>
              <a:spcAft>
                <a:spcPct val="0"/>
              </a:spcAft>
              <a:defRPr/>
            </a:pPr>
            <a:endParaRPr lang="ar-SA" sz="2800" b="1" dirty="0">
              <a:solidFill>
                <a:srgbClr val="C00000"/>
              </a:solidFill>
              <a:cs typeface="Arabic Transparent" pitchFamily="2" charset="-78"/>
            </a:endParaRPr>
          </a:p>
          <a:p>
            <a:pPr algn="ctr" fontAlgn="base">
              <a:spcBef>
                <a:spcPct val="0"/>
              </a:spcBef>
              <a:spcAft>
                <a:spcPct val="0"/>
              </a:spcAft>
              <a:defRPr/>
            </a:pPr>
            <a:r>
              <a:rPr lang="ar-SA" sz="2800" b="1" dirty="0">
                <a:solidFill>
                  <a:srgbClr val="C00000"/>
                </a:solidFill>
                <a:cs typeface="Arabic Transparent" pitchFamily="2" charset="-78"/>
              </a:rPr>
              <a:t>صلاة أربع ركعات قبل الظهر </a:t>
            </a:r>
          </a:p>
        </p:txBody>
      </p:sp>
    </p:spTree>
    <p:extLst>
      <p:ext uri="{BB962C8B-B14F-4D97-AF65-F5344CB8AC3E}">
        <p14:creationId xmlns:p14="http://schemas.microsoft.com/office/powerpoint/2010/main" val="24562403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p:txBody>
          <a:bodyPr/>
          <a:lstStyle/>
          <a:p>
            <a:pPr eaLnBrk="1" hangingPunct="1"/>
            <a:endParaRPr lang="en-US" altLang="ar-SA" smtClean="0"/>
          </a:p>
        </p:txBody>
      </p:sp>
      <p:sp>
        <p:nvSpPr>
          <p:cNvPr id="161795" name="Rectangle 3"/>
          <p:cNvSpPr>
            <a:spLocks noGrp="1" noChangeArrowheads="1"/>
          </p:cNvSpPr>
          <p:nvPr>
            <p:ph type="subTitle" idx="1"/>
          </p:nvPr>
        </p:nvSpPr>
        <p:spPr/>
        <p:txBody>
          <a:bodyPr/>
          <a:lstStyle/>
          <a:p>
            <a:pPr eaLnBrk="1" hangingPunct="1"/>
            <a:endParaRPr lang="en-US" altLang="ar-SA" smtClean="0"/>
          </a:p>
        </p:txBody>
      </p:sp>
      <p:pic>
        <p:nvPicPr>
          <p:cNvPr id="161796"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0668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61798"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1799"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1800"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972671" y="2076450"/>
          <a:ext cx="73152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7609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فيها الحرام</a:t>
            </a:r>
          </a:p>
        </p:txBody>
      </p:sp>
      <p:sp>
        <p:nvSpPr>
          <p:cNvPr id="19" name="مستطيل مستدير الزوايا 18"/>
          <p:cNvSpPr/>
          <p:nvPr/>
        </p:nvSpPr>
        <p:spPr>
          <a:xfrm>
            <a:off x="285750" y="2514600"/>
            <a:ext cx="54292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حُرِّمَتْ</a:t>
            </a:r>
            <a:r>
              <a:rPr lang="ar-SA" sz="3200" b="1" dirty="0">
                <a:solidFill>
                  <a:srgbClr val="003300"/>
                </a:solidFill>
                <a:cs typeface="Arabic Transparent" pitchFamily="2" charset="-78"/>
              </a:rPr>
              <a:t> عَلَيْكُمْ أُمَّهَاتُكُمْ</a:t>
            </a:r>
            <a:endParaRPr lang="ar-SA" sz="3600" b="1" dirty="0">
              <a:solidFill>
                <a:srgbClr val="FF0000"/>
              </a:solidFill>
              <a:cs typeface="Arabic Transparent" pitchFamily="2" charset="-78"/>
            </a:endParaRPr>
          </a:p>
        </p:txBody>
      </p:sp>
      <p:sp>
        <p:nvSpPr>
          <p:cNvPr id="12" name="سهم إلى اليسار 11"/>
          <p:cNvSpPr/>
          <p:nvPr/>
        </p:nvSpPr>
        <p:spPr>
          <a:xfrm>
            <a:off x="5791200" y="1312021"/>
            <a:ext cx="3067363" cy="204077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C00000"/>
                </a:solidFill>
                <a:cs typeface="Monotype Koufi" pitchFamily="2" charset="-78"/>
              </a:rPr>
              <a:t>مادة الفعل التي تدل على التحريم:</a:t>
            </a:r>
          </a:p>
          <a:p>
            <a:pPr algn="ctr" fontAlgn="base">
              <a:spcBef>
                <a:spcPct val="0"/>
              </a:spcBef>
              <a:spcAft>
                <a:spcPct val="0"/>
              </a:spcAft>
              <a:defRPr/>
            </a:pPr>
            <a:r>
              <a:rPr lang="ar-SA" sz="2400" b="1" dirty="0">
                <a:solidFill>
                  <a:srgbClr val="C00000"/>
                </a:solidFill>
                <a:cs typeface="Monotype Koufi" pitchFamily="2" charset="-78"/>
              </a:rPr>
              <a:t> </a:t>
            </a:r>
            <a:r>
              <a:rPr lang="ar-SA" sz="2000" b="1" dirty="0">
                <a:solidFill>
                  <a:srgbClr val="C00000"/>
                </a:solidFill>
                <a:cs typeface="Monotype Koufi" pitchFamily="2" charset="-78"/>
              </a:rPr>
              <a:t>كلفظ الحرمة </a:t>
            </a:r>
          </a:p>
          <a:p>
            <a:pPr algn="ctr" fontAlgn="base">
              <a:spcBef>
                <a:spcPct val="0"/>
              </a:spcBef>
              <a:spcAft>
                <a:spcPct val="0"/>
              </a:spcAft>
              <a:defRPr/>
            </a:pPr>
            <a:r>
              <a:rPr lang="ar-SA" sz="2000" b="1" dirty="0">
                <a:solidFill>
                  <a:srgbClr val="C00000"/>
                </a:solidFill>
                <a:cs typeface="Monotype Koufi" pitchFamily="2" charset="-78"/>
              </a:rPr>
              <a:t>أو نفي الحل</a:t>
            </a:r>
            <a:endParaRPr lang="ar-SA" sz="1200" dirty="0">
              <a:solidFill>
                <a:srgbClr val="C00000"/>
              </a:solidFill>
            </a:endParaRPr>
          </a:p>
        </p:txBody>
      </p:sp>
      <p:sp>
        <p:nvSpPr>
          <p:cNvPr id="13" name="مستطيل مستدير الزوايا 12"/>
          <p:cNvSpPr/>
          <p:nvPr/>
        </p:nvSpPr>
        <p:spPr>
          <a:xfrm>
            <a:off x="322263" y="1468438"/>
            <a:ext cx="5392737"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66"/>
                </a:solidFill>
                <a:cs typeface="Arabic Transparent" pitchFamily="2" charset="-78"/>
              </a:rPr>
              <a:t>وَأَحَلَّ</a:t>
            </a:r>
            <a:r>
              <a:rPr lang="ar-SA" sz="3200" b="1" dirty="0">
                <a:solidFill>
                  <a:srgbClr val="FF0000"/>
                </a:solidFill>
                <a:cs typeface="Arabic Transparent" pitchFamily="2" charset="-78"/>
              </a:rPr>
              <a:t> </a:t>
            </a:r>
            <a:r>
              <a:rPr lang="ar-SA" sz="3200" b="1" dirty="0">
                <a:solidFill>
                  <a:srgbClr val="000066"/>
                </a:solidFill>
                <a:cs typeface="Arabic Transparent" pitchFamily="2" charset="-78"/>
              </a:rPr>
              <a:t>اللَّهُ الْبَيْعَ و</a:t>
            </a:r>
            <a:r>
              <a:rPr lang="ar-SA" sz="3200" b="1" dirty="0">
                <a:solidFill>
                  <a:srgbClr val="FF0000"/>
                </a:solidFill>
                <a:cs typeface="Arabic Transparent" pitchFamily="2" charset="-78"/>
              </a:rPr>
              <a:t>َحَرَّمَ</a:t>
            </a:r>
            <a:r>
              <a:rPr lang="ar-SA" sz="3200" b="1" dirty="0">
                <a:solidFill>
                  <a:srgbClr val="000066"/>
                </a:solidFill>
                <a:cs typeface="Arabic Transparent" pitchFamily="2" charset="-78"/>
              </a:rPr>
              <a:t> الرِّبا</a:t>
            </a:r>
          </a:p>
        </p:txBody>
      </p:sp>
      <p:sp>
        <p:nvSpPr>
          <p:cNvPr id="10" name="مستطيل مستدير الزوايا 9"/>
          <p:cNvSpPr/>
          <p:nvPr/>
        </p:nvSpPr>
        <p:spPr>
          <a:xfrm>
            <a:off x="322263" y="5638800"/>
            <a:ext cx="5429250" cy="762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FF0000"/>
                </a:solidFill>
                <a:cs typeface="Arabic Transparent" pitchFamily="2" charset="-78"/>
              </a:rPr>
              <a:t> </a:t>
            </a:r>
            <a:r>
              <a:rPr lang="ar-SA" sz="2800" b="1" dirty="0">
                <a:solidFill>
                  <a:srgbClr val="FF0000"/>
                </a:solidFill>
                <a:cs typeface="Arabic Transparent" pitchFamily="2" charset="-78"/>
              </a:rPr>
              <a:t>لَا يَحِلُّ </a:t>
            </a:r>
            <a:r>
              <a:rPr lang="ar-SA" sz="2800" b="1" dirty="0">
                <a:solidFill>
                  <a:srgbClr val="002060"/>
                </a:solidFill>
                <a:cs typeface="Arabic Transparent" pitchFamily="2" charset="-78"/>
              </a:rPr>
              <a:t>مَالُ امْرِئٍ مُسْلِمٍ إِلَّا بِطِيبِ نَفْسِهِ</a:t>
            </a:r>
            <a:endParaRPr lang="ar-SA" sz="4000" b="1" dirty="0">
              <a:solidFill>
                <a:srgbClr val="FF0000"/>
              </a:solidFill>
              <a:cs typeface="Arabic Transparent" pitchFamily="2" charset="-78"/>
            </a:endParaRPr>
          </a:p>
        </p:txBody>
      </p:sp>
      <p:sp>
        <p:nvSpPr>
          <p:cNvPr id="11" name="مستطيل مستدير الزوايا 10"/>
          <p:cNvSpPr/>
          <p:nvPr/>
        </p:nvSpPr>
        <p:spPr>
          <a:xfrm>
            <a:off x="322263" y="4572000"/>
            <a:ext cx="542925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لا يَحِلُّ </a:t>
            </a:r>
            <a:r>
              <a:rPr lang="ar-SA" sz="3200" b="1" dirty="0">
                <a:solidFill>
                  <a:srgbClr val="000066"/>
                </a:solidFill>
                <a:cs typeface="Arabic Transparent" pitchFamily="2" charset="-78"/>
              </a:rPr>
              <a:t>لَكُمْ أَنْ تَرِثُوا النِّسَاءَ كَرْهاً</a:t>
            </a:r>
            <a:endParaRPr lang="ar-SA" sz="3600" b="1" dirty="0">
              <a:solidFill>
                <a:srgbClr val="000066"/>
              </a:solidFill>
              <a:cs typeface="Arabic Transparent" pitchFamily="2" charset="-78"/>
            </a:endParaRPr>
          </a:p>
        </p:txBody>
      </p:sp>
      <p:sp>
        <p:nvSpPr>
          <p:cNvPr id="17" name="مستطيل مستدير الزوايا 16"/>
          <p:cNvSpPr/>
          <p:nvPr/>
        </p:nvSpPr>
        <p:spPr>
          <a:xfrm>
            <a:off x="322263" y="3581400"/>
            <a:ext cx="5392737" cy="762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2060"/>
                </a:solidFill>
                <a:cs typeface="Arabic Transparent" pitchFamily="2" charset="-78"/>
              </a:rPr>
              <a:t>إِنَّ اللَّهَ عَزَّ وَجَلَّ </a:t>
            </a:r>
            <a:r>
              <a:rPr lang="ar-SA" sz="2800" b="1" dirty="0">
                <a:solidFill>
                  <a:srgbClr val="FF0000"/>
                </a:solidFill>
                <a:cs typeface="Arabic Transparent" pitchFamily="2" charset="-78"/>
              </a:rPr>
              <a:t>حَرَّمَ عَلَيْكُمْ </a:t>
            </a:r>
            <a:r>
              <a:rPr lang="ar-SA" sz="2800" b="1" dirty="0">
                <a:solidFill>
                  <a:srgbClr val="002060"/>
                </a:solidFill>
                <a:cs typeface="Arabic Transparent" pitchFamily="2" charset="-78"/>
              </a:rPr>
              <a:t>عُقُوقَ الأُمَّهَاتِ</a:t>
            </a:r>
            <a:endParaRPr lang="ar-SA" sz="4000" b="1" dirty="0">
              <a:solidFill>
                <a:srgbClr val="FF0000"/>
              </a:solidFill>
              <a:cs typeface="Arabic Transparent" pitchFamily="2" charset="-78"/>
            </a:endParaRPr>
          </a:p>
        </p:txBody>
      </p:sp>
    </p:spTree>
    <p:extLst>
      <p:ext uri="{BB962C8B-B14F-4D97-AF65-F5344CB8AC3E}">
        <p14:creationId xmlns:p14="http://schemas.microsoft.com/office/powerpoint/2010/main" val="19088805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0" grpId="0" animBg="1"/>
      <p:bldP spid="11"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فيها الحرام</a:t>
            </a:r>
          </a:p>
        </p:txBody>
      </p:sp>
      <p:sp>
        <p:nvSpPr>
          <p:cNvPr id="19" name="مستطيل مستدير الزوايا 18"/>
          <p:cNvSpPr/>
          <p:nvPr/>
        </p:nvSpPr>
        <p:spPr>
          <a:xfrm>
            <a:off x="990600" y="3609975"/>
            <a:ext cx="4572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وَلا تَقْتُلُوا </a:t>
            </a:r>
            <a:r>
              <a:rPr lang="ar-SA" sz="3200" b="1" dirty="0">
                <a:solidFill>
                  <a:srgbClr val="003300"/>
                </a:solidFill>
                <a:cs typeface="Arabic Transparent" pitchFamily="2" charset="-78"/>
              </a:rPr>
              <a:t>أَوْلادَكُمْ</a:t>
            </a:r>
            <a:endParaRPr lang="ar-SA" sz="3600" b="1" dirty="0">
              <a:solidFill>
                <a:srgbClr val="FF0000"/>
              </a:solidFill>
              <a:cs typeface="Arabic Transparent" pitchFamily="2" charset="-78"/>
            </a:endParaRPr>
          </a:p>
        </p:txBody>
      </p:sp>
      <p:sp>
        <p:nvSpPr>
          <p:cNvPr id="12" name="سهم إلى اليسار 11"/>
          <p:cNvSpPr/>
          <p:nvPr/>
        </p:nvSpPr>
        <p:spPr>
          <a:xfrm>
            <a:off x="6024003" y="1866713"/>
            <a:ext cx="2743201" cy="120257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بصيغة النهى المقترن بما يدل على الحتمية</a:t>
            </a:r>
            <a:endParaRPr lang="ar-SA" sz="1200" dirty="0">
              <a:solidFill>
                <a:srgbClr val="C00000"/>
              </a:solidFill>
            </a:endParaRPr>
          </a:p>
        </p:txBody>
      </p:sp>
      <p:sp>
        <p:nvSpPr>
          <p:cNvPr id="13" name="مستطيل مستدير الزوايا 12"/>
          <p:cNvSpPr/>
          <p:nvPr/>
        </p:nvSpPr>
        <p:spPr>
          <a:xfrm>
            <a:off x="990600" y="2057400"/>
            <a:ext cx="45720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وَلا تَقْرَبُوا </a:t>
            </a:r>
            <a:r>
              <a:rPr lang="ar-SA" sz="3200" b="1" dirty="0">
                <a:solidFill>
                  <a:srgbClr val="000066"/>
                </a:solidFill>
                <a:cs typeface="Arabic Transparent" pitchFamily="2" charset="-78"/>
              </a:rPr>
              <a:t>الزِّنَى</a:t>
            </a:r>
          </a:p>
        </p:txBody>
      </p:sp>
    </p:spTree>
    <p:extLst>
      <p:ext uri="{BB962C8B-B14F-4D97-AF65-F5344CB8AC3E}">
        <p14:creationId xmlns:p14="http://schemas.microsoft.com/office/powerpoint/2010/main" val="4861642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فيها الحرام</a:t>
            </a:r>
          </a:p>
        </p:txBody>
      </p:sp>
      <p:sp>
        <p:nvSpPr>
          <p:cNvPr id="12" name="سهم إلى اليسار 11"/>
          <p:cNvSpPr/>
          <p:nvPr/>
        </p:nvSpPr>
        <p:spPr>
          <a:xfrm>
            <a:off x="6119843" y="1820863"/>
            <a:ext cx="2743201" cy="86079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C00000"/>
                </a:solidFill>
                <a:cs typeface="Monotype Koufi" pitchFamily="2" charset="-78"/>
              </a:rPr>
              <a:t>الأمر بالاجتناب</a:t>
            </a:r>
            <a:endParaRPr lang="ar-SA" sz="1400" dirty="0">
              <a:solidFill>
                <a:srgbClr val="C00000"/>
              </a:solidFill>
            </a:endParaRPr>
          </a:p>
        </p:txBody>
      </p:sp>
      <p:sp>
        <p:nvSpPr>
          <p:cNvPr id="13" name="مستطيل مستدير الزوايا 12"/>
          <p:cNvSpPr/>
          <p:nvPr/>
        </p:nvSpPr>
        <p:spPr>
          <a:xfrm>
            <a:off x="533400" y="1820863"/>
            <a:ext cx="5443538"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فَاجْتَنِبُوا </a:t>
            </a:r>
            <a:r>
              <a:rPr lang="ar-SA" sz="3200" b="1" dirty="0">
                <a:solidFill>
                  <a:srgbClr val="003300"/>
                </a:solidFill>
                <a:cs typeface="Arabic Transparent" pitchFamily="2" charset="-78"/>
              </a:rPr>
              <a:t>الرِّجْسَ مِنَ الأَوْثَانِ</a:t>
            </a:r>
          </a:p>
        </p:txBody>
      </p:sp>
      <p:sp>
        <p:nvSpPr>
          <p:cNvPr id="11" name="مستطيل مستدير الزوايا 10"/>
          <p:cNvSpPr/>
          <p:nvPr/>
        </p:nvSpPr>
        <p:spPr>
          <a:xfrm>
            <a:off x="355600" y="3190875"/>
            <a:ext cx="5800725" cy="1219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sz="2800" b="1" dirty="0">
              <a:solidFill>
                <a:srgbClr val="FF0000"/>
              </a:solidFill>
              <a:cs typeface="Arabic Transparent" pitchFamily="2" charset="-78"/>
            </a:endParaRPr>
          </a:p>
          <a:p>
            <a:pPr algn="ctr" fontAlgn="base">
              <a:spcBef>
                <a:spcPct val="0"/>
              </a:spcBef>
              <a:spcAft>
                <a:spcPct val="0"/>
              </a:spcAft>
              <a:defRPr/>
            </a:pPr>
            <a:r>
              <a:rPr lang="ar-SA" sz="2800" b="1" dirty="0">
                <a:solidFill>
                  <a:srgbClr val="003300"/>
                </a:solidFill>
                <a:cs typeface="Arabic Transparent" pitchFamily="2" charset="-78"/>
              </a:rPr>
              <a:t>إِنَّمَا الْخَمْرُ وَالْمَيْسِرُ وَالأَنْصَابُ وَالأَزْلامُ رِجْسٌ مِنْ عَمَلِ الشَّيْطَانِ </a:t>
            </a:r>
            <a:r>
              <a:rPr lang="ar-SA" sz="2800" b="1" dirty="0">
                <a:solidFill>
                  <a:srgbClr val="FF0000"/>
                </a:solidFill>
                <a:cs typeface="Arabic Transparent" pitchFamily="2" charset="-78"/>
              </a:rPr>
              <a:t>فَاجْتَنِبُوهُ</a:t>
            </a:r>
            <a:endParaRPr lang="ar-SA" sz="2800" b="1" dirty="0">
              <a:solidFill>
                <a:srgbClr val="000066"/>
              </a:solidFill>
              <a:cs typeface="Arabic Transparent" pitchFamily="2" charset="-78"/>
            </a:endParaRPr>
          </a:p>
          <a:p>
            <a:pPr algn="ctr" fontAlgn="base">
              <a:spcBef>
                <a:spcPct val="0"/>
              </a:spcBef>
              <a:spcAft>
                <a:spcPct val="0"/>
              </a:spcAft>
              <a:defRPr/>
            </a:pPr>
            <a:endParaRPr lang="ar-SA" sz="3600" b="1" dirty="0">
              <a:solidFill>
                <a:srgbClr val="002060"/>
              </a:solidFill>
              <a:cs typeface="Arabic Transparent" pitchFamily="2" charset="-78"/>
            </a:endParaRPr>
          </a:p>
        </p:txBody>
      </p:sp>
    </p:spTree>
    <p:extLst>
      <p:ext uri="{BB962C8B-B14F-4D97-AF65-F5344CB8AC3E}">
        <p14:creationId xmlns:p14="http://schemas.microsoft.com/office/powerpoint/2010/main" val="36995088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فيها الحرام</a:t>
            </a:r>
          </a:p>
        </p:txBody>
      </p:sp>
      <p:sp>
        <p:nvSpPr>
          <p:cNvPr id="19" name="مستطيل مستدير الزوايا 18"/>
          <p:cNvSpPr/>
          <p:nvPr/>
        </p:nvSpPr>
        <p:spPr>
          <a:xfrm>
            <a:off x="357188" y="3581400"/>
            <a:ext cx="6078537"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وَالسَّارِقُ وَالسَّارِقَةُ </a:t>
            </a:r>
            <a:r>
              <a:rPr lang="ar-SA" sz="3200" b="1" dirty="0">
                <a:solidFill>
                  <a:srgbClr val="FF0000"/>
                </a:solidFill>
                <a:cs typeface="Arabic Transparent" pitchFamily="2" charset="-78"/>
              </a:rPr>
              <a:t>فَاقْطَعُوا أَيْدِيَهُمَا</a:t>
            </a:r>
            <a:endParaRPr lang="ar-SA" sz="3600" b="1" dirty="0">
              <a:solidFill>
                <a:srgbClr val="FF0000"/>
              </a:solidFill>
              <a:cs typeface="Arabic Transparent" pitchFamily="2" charset="-78"/>
            </a:endParaRPr>
          </a:p>
        </p:txBody>
      </p:sp>
      <p:sp>
        <p:nvSpPr>
          <p:cNvPr id="12" name="سهم إلى اليسار 11"/>
          <p:cNvSpPr/>
          <p:nvPr/>
        </p:nvSpPr>
        <p:spPr>
          <a:xfrm>
            <a:off x="6019800" y="1970557"/>
            <a:ext cx="2743201" cy="86079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ترتيب عقوبة على الفعل</a:t>
            </a:r>
            <a:endParaRPr lang="ar-SA" sz="1200" dirty="0">
              <a:solidFill>
                <a:srgbClr val="C00000"/>
              </a:solidFill>
            </a:endParaRPr>
          </a:p>
        </p:txBody>
      </p:sp>
      <p:sp>
        <p:nvSpPr>
          <p:cNvPr id="13" name="مستطيل مستدير الزوايا 12"/>
          <p:cNvSpPr/>
          <p:nvPr/>
        </p:nvSpPr>
        <p:spPr>
          <a:xfrm>
            <a:off x="241300" y="1878013"/>
            <a:ext cx="5657850" cy="104616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إِنَّ الَّذِينَ يَأْكُلُونَ أَمْوَالَ الْيَتَامَى ظُلْماً </a:t>
            </a:r>
            <a:r>
              <a:rPr lang="ar-SA" sz="2800" b="1" dirty="0">
                <a:solidFill>
                  <a:srgbClr val="FF0000"/>
                </a:solidFill>
                <a:cs typeface="Arabic Transparent" pitchFamily="2" charset="-78"/>
              </a:rPr>
              <a:t>إِنَّمَا يَأْكُلُونَ فِي بُطُونِهِمْ نَاراً وَسَيَصْلَوْنَ سَعِيراً</a:t>
            </a:r>
            <a:endParaRPr lang="ar-SA" sz="2800" b="1" dirty="0">
              <a:solidFill>
                <a:srgbClr val="000066"/>
              </a:solidFill>
              <a:cs typeface="Arabic Transparent" pitchFamily="2" charset="-78"/>
            </a:endParaRPr>
          </a:p>
        </p:txBody>
      </p:sp>
      <p:sp>
        <p:nvSpPr>
          <p:cNvPr id="7" name="مستطيل مستدير الزوايا 6"/>
          <p:cNvSpPr/>
          <p:nvPr/>
        </p:nvSpPr>
        <p:spPr>
          <a:xfrm>
            <a:off x="241300" y="4800600"/>
            <a:ext cx="6311900" cy="1295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2060"/>
                </a:solidFill>
                <a:cs typeface="Arabic Transparent" pitchFamily="2" charset="-78"/>
              </a:rPr>
              <a:t>الَّذِينَ يَرْمُونَ الْمُحْصَنَاتِ ثُمَّ لَمْ يَأْتُوا بِأَرْبَعَةِ شُهَدَاء </a:t>
            </a:r>
            <a:r>
              <a:rPr lang="ar-SA" sz="3200" b="1" dirty="0">
                <a:solidFill>
                  <a:srgbClr val="FF0000"/>
                </a:solidFill>
                <a:cs typeface="Arabic Transparent" pitchFamily="2" charset="-78"/>
              </a:rPr>
              <a:t>فاجْلِدُوهُمْ</a:t>
            </a:r>
            <a:r>
              <a:rPr lang="ar-SA" sz="3200" b="1" dirty="0">
                <a:solidFill>
                  <a:srgbClr val="003300"/>
                </a:solidFill>
                <a:cs typeface="Arabic Transparent" pitchFamily="2" charset="-78"/>
              </a:rPr>
              <a:t> ثَمَانِينَ جَلْدَةً</a:t>
            </a:r>
            <a:endParaRPr lang="ar-SA" sz="3600" b="1" dirty="0">
              <a:solidFill>
                <a:srgbClr val="FF0000"/>
              </a:solidFill>
              <a:cs typeface="Arabic Transparent" pitchFamily="2" charset="-78"/>
            </a:endParaRPr>
          </a:p>
        </p:txBody>
      </p:sp>
    </p:spTree>
    <p:extLst>
      <p:ext uri="{BB962C8B-B14F-4D97-AF65-F5344CB8AC3E}">
        <p14:creationId xmlns:p14="http://schemas.microsoft.com/office/powerpoint/2010/main" val="15017764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p:txBody>
          <a:bodyPr/>
          <a:lstStyle/>
          <a:p>
            <a:pPr eaLnBrk="1" hangingPunct="1"/>
            <a:endParaRPr lang="en-US" altLang="ar-SA" smtClean="0"/>
          </a:p>
        </p:txBody>
      </p:sp>
      <p:sp>
        <p:nvSpPr>
          <p:cNvPr id="166915" name="Rectangle 3"/>
          <p:cNvSpPr>
            <a:spLocks noGrp="1" noChangeArrowheads="1"/>
          </p:cNvSpPr>
          <p:nvPr>
            <p:ph type="subTitle" idx="1"/>
          </p:nvPr>
        </p:nvSpPr>
        <p:spPr/>
        <p:txBody>
          <a:bodyPr/>
          <a:lstStyle/>
          <a:p>
            <a:pPr eaLnBrk="1" hangingPunct="1"/>
            <a:endParaRPr lang="en-US" altLang="ar-SA" smtClean="0"/>
          </a:p>
        </p:txBody>
      </p:sp>
      <p:pic>
        <p:nvPicPr>
          <p:cNvPr id="166916"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0668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66918"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6919"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6920"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972671" y="2076450"/>
          <a:ext cx="73152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3511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المكروه</a:t>
            </a:r>
          </a:p>
        </p:txBody>
      </p:sp>
      <p:sp>
        <p:nvSpPr>
          <p:cNvPr id="19" name="مستطيل مستدير الزوايا 18"/>
          <p:cNvSpPr/>
          <p:nvPr/>
        </p:nvSpPr>
        <p:spPr>
          <a:xfrm>
            <a:off x="214313" y="4343400"/>
            <a:ext cx="5800725"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أَبغَضُ </a:t>
            </a:r>
            <a:r>
              <a:rPr lang="ar-SA" sz="3200" b="1" dirty="0">
                <a:solidFill>
                  <a:srgbClr val="000066"/>
                </a:solidFill>
                <a:cs typeface="Arabic Transparent" pitchFamily="2" charset="-78"/>
              </a:rPr>
              <a:t>الحَلاَلِ إلى اللهِ عزَّ وجلَّ الطَّلاَقُ</a:t>
            </a:r>
          </a:p>
        </p:txBody>
      </p:sp>
      <p:sp>
        <p:nvSpPr>
          <p:cNvPr id="12" name="سهم إلى اليسار 11"/>
          <p:cNvSpPr/>
          <p:nvPr/>
        </p:nvSpPr>
        <p:spPr>
          <a:xfrm>
            <a:off x="6119843" y="1837110"/>
            <a:ext cx="2743201" cy="1050179"/>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مادة الفعل الدال على الكراهة </a:t>
            </a:r>
            <a:endParaRPr lang="ar-SA" sz="1200" dirty="0">
              <a:solidFill>
                <a:srgbClr val="C00000"/>
              </a:solidFill>
            </a:endParaRPr>
          </a:p>
        </p:txBody>
      </p:sp>
      <p:sp>
        <p:nvSpPr>
          <p:cNvPr id="13" name="مستطيل مستدير الزوايا 12"/>
          <p:cNvSpPr/>
          <p:nvPr/>
        </p:nvSpPr>
        <p:spPr>
          <a:xfrm>
            <a:off x="285750" y="1468438"/>
            <a:ext cx="5657850" cy="196056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إِنَّ اللَّهَ حَرَّمَ عَلَيْكُمْ: عُقُوقَ الأُمَّهَاتِ، وَوَأْدَ البَنَاتِ، وَمَنَعَ وَهَاتِ، </a:t>
            </a:r>
            <a:r>
              <a:rPr lang="ar-SA" sz="3200" b="1" dirty="0">
                <a:solidFill>
                  <a:srgbClr val="FF0000"/>
                </a:solidFill>
                <a:cs typeface="Arabic Transparent" pitchFamily="2" charset="-78"/>
              </a:rPr>
              <a:t>وَكَرِهَ لَكُمْ قِيلَ وَقَالَ، وَكَثْرَةَ السُّؤَالِ، وَإِضَاعَةَ المَالِ </a:t>
            </a:r>
          </a:p>
        </p:txBody>
      </p:sp>
    </p:spTree>
    <p:extLst>
      <p:ext uri="{BB962C8B-B14F-4D97-AF65-F5344CB8AC3E}">
        <p14:creationId xmlns:p14="http://schemas.microsoft.com/office/powerpoint/2010/main" val="19497413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المكروه</a:t>
            </a:r>
          </a:p>
        </p:txBody>
      </p:sp>
      <p:sp>
        <p:nvSpPr>
          <p:cNvPr id="19" name="مستطيل مستدير الزوايا 18"/>
          <p:cNvSpPr/>
          <p:nvPr/>
        </p:nvSpPr>
        <p:spPr>
          <a:xfrm>
            <a:off x="214313" y="4343400"/>
            <a:ext cx="5800725" cy="1752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دَعْ مَا يَرِيبُكَ إِلَى مَالًا يَرِيبُكَ</a:t>
            </a:r>
          </a:p>
          <a:p>
            <a:pPr algn="ctr" fontAlgn="base">
              <a:spcBef>
                <a:spcPct val="0"/>
              </a:spcBef>
              <a:spcAft>
                <a:spcPct val="0"/>
              </a:spcAft>
              <a:defRPr/>
            </a:pPr>
            <a:r>
              <a:rPr lang="ar-SA" sz="2400" b="1" dirty="0">
                <a:solidFill>
                  <a:srgbClr val="002060"/>
                </a:solidFill>
                <a:cs typeface="Arabic Transparent" pitchFamily="2" charset="-78"/>
              </a:rPr>
              <a:t>فإنه صرفه الى الكراهة؛ لأن الأمر نفسه مشتبه فيه فلا يوصف بالحل أو الحرمة </a:t>
            </a:r>
          </a:p>
        </p:txBody>
      </p:sp>
      <p:sp>
        <p:nvSpPr>
          <p:cNvPr id="12" name="سهم إلى اليسار 11"/>
          <p:cNvSpPr/>
          <p:nvPr/>
        </p:nvSpPr>
        <p:spPr>
          <a:xfrm>
            <a:off x="6119843" y="1837110"/>
            <a:ext cx="2743201" cy="159189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صيغة النهى المقترن بقرينة تدل على أنه للكراهة</a:t>
            </a:r>
            <a:endParaRPr lang="ar-SA" sz="1200" dirty="0">
              <a:solidFill>
                <a:srgbClr val="C00000"/>
              </a:solidFill>
            </a:endParaRPr>
          </a:p>
        </p:txBody>
      </p:sp>
      <p:sp>
        <p:nvSpPr>
          <p:cNvPr id="13" name="مستطيل مستدير الزوايا 12"/>
          <p:cNvSpPr/>
          <p:nvPr/>
        </p:nvSpPr>
        <p:spPr>
          <a:xfrm>
            <a:off x="285750" y="1468438"/>
            <a:ext cx="5657850" cy="249396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Arabic Transparent" pitchFamily="2" charset="-78"/>
              </a:rPr>
              <a:t>لا تَسْأَلوا عَنْ أَشْيَاءَ إِنْ تُبْدَ لَكُمْ تَسُؤْكُم</a:t>
            </a:r>
          </a:p>
          <a:p>
            <a:pPr algn="ctr" fontAlgn="base">
              <a:spcBef>
                <a:spcPct val="0"/>
              </a:spcBef>
              <a:spcAft>
                <a:spcPct val="0"/>
              </a:spcAft>
              <a:defRPr/>
            </a:pPr>
            <a:r>
              <a:rPr lang="ar-SA" sz="2800" b="1" dirty="0">
                <a:solidFill>
                  <a:srgbClr val="003300"/>
                </a:solidFill>
                <a:cs typeface="Arabic Transparent" pitchFamily="2" charset="-78"/>
              </a:rPr>
              <a:t> </a:t>
            </a:r>
            <a:r>
              <a:rPr lang="ar-SA" sz="2400" b="1" dirty="0">
                <a:solidFill>
                  <a:srgbClr val="003300"/>
                </a:solidFill>
                <a:cs typeface="Arabic Transparent" pitchFamily="2" charset="-78"/>
              </a:rPr>
              <a:t>فإنه اقترن بما يصرفه الى الكراهة </a:t>
            </a:r>
          </a:p>
          <a:p>
            <a:pPr algn="ctr" fontAlgn="base">
              <a:spcBef>
                <a:spcPct val="0"/>
              </a:spcBef>
              <a:spcAft>
                <a:spcPct val="0"/>
              </a:spcAft>
              <a:defRPr/>
            </a:pPr>
            <a:r>
              <a:rPr lang="ar-SA" sz="2800" b="1" dirty="0">
                <a:solidFill>
                  <a:srgbClr val="C00000"/>
                </a:solidFill>
                <a:cs typeface="Arabic Transparent" pitchFamily="2" charset="-78"/>
              </a:rPr>
              <a:t>وهو</a:t>
            </a:r>
          </a:p>
          <a:p>
            <a:pPr algn="ctr" fontAlgn="base">
              <a:spcBef>
                <a:spcPct val="0"/>
              </a:spcBef>
              <a:spcAft>
                <a:spcPct val="0"/>
              </a:spcAft>
              <a:defRPr/>
            </a:pPr>
            <a:r>
              <a:rPr lang="ar-SA" sz="2800" b="1" dirty="0">
                <a:solidFill>
                  <a:srgbClr val="003300"/>
                </a:solidFill>
                <a:cs typeface="Arabic Transparent" pitchFamily="2" charset="-78"/>
              </a:rPr>
              <a:t> </a:t>
            </a:r>
            <a:r>
              <a:rPr lang="ar-SA" sz="2400" b="1" dirty="0">
                <a:solidFill>
                  <a:srgbClr val="003300"/>
                </a:solidFill>
                <a:cs typeface="Arabic Transparent" pitchFamily="2" charset="-78"/>
              </a:rPr>
              <a:t>قوله تعالى بعدها (</a:t>
            </a:r>
            <a:r>
              <a:rPr lang="ar-SA" sz="2000" b="1" dirty="0">
                <a:solidFill>
                  <a:srgbClr val="003300"/>
                </a:solidFill>
                <a:cs typeface="Arabic Transparent" pitchFamily="2" charset="-78"/>
              </a:rPr>
              <a:t>وَإِنْ تَسْأَلوا عَنْهَا حِينَ يُنَزَّلُ الْقُرْآنُ تُبْدَ لَكُمْ عَفَا اللَّهُ عَنْهَا وَاللَّهُ غَفُورٌ حَلِيمٌ)</a:t>
            </a:r>
            <a:endParaRPr lang="ar-SA" sz="2000" b="1" dirty="0">
              <a:solidFill>
                <a:srgbClr val="000066"/>
              </a:solidFill>
              <a:cs typeface="Arabic Transparent" pitchFamily="2" charset="-78"/>
            </a:endParaRPr>
          </a:p>
        </p:txBody>
      </p:sp>
    </p:spTree>
    <p:extLst>
      <p:ext uri="{BB962C8B-B14F-4D97-AF65-F5344CB8AC3E}">
        <p14:creationId xmlns:p14="http://schemas.microsoft.com/office/powerpoint/2010/main" val="12968600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p:txBody>
          <a:bodyPr/>
          <a:lstStyle/>
          <a:p>
            <a:pPr eaLnBrk="1" hangingPunct="1"/>
            <a:endParaRPr lang="en-US" altLang="ar-SA" smtClean="0"/>
          </a:p>
        </p:txBody>
      </p:sp>
      <p:sp>
        <p:nvSpPr>
          <p:cNvPr id="169987" name="Rectangle 3"/>
          <p:cNvSpPr>
            <a:spLocks noGrp="1" noChangeArrowheads="1"/>
          </p:cNvSpPr>
          <p:nvPr>
            <p:ph type="subTitle" idx="1"/>
          </p:nvPr>
        </p:nvSpPr>
        <p:spPr/>
        <p:txBody>
          <a:bodyPr/>
          <a:lstStyle/>
          <a:p>
            <a:pPr eaLnBrk="1" hangingPunct="1"/>
            <a:endParaRPr lang="en-US" altLang="ar-SA" smtClean="0"/>
          </a:p>
        </p:txBody>
      </p:sp>
      <p:pic>
        <p:nvPicPr>
          <p:cNvPr id="16998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0668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الصيغ التي تعرف بها الأحكام الشرعية</a:t>
            </a:r>
            <a:endParaRPr lang="ar-SA" altLang="ar-SA">
              <a:solidFill>
                <a:srgbClr val="000000"/>
              </a:solidFill>
            </a:endParaRPr>
          </a:p>
        </p:txBody>
      </p:sp>
      <p:sp>
        <p:nvSpPr>
          <p:cNvPr id="16999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999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6999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972671" y="2076450"/>
          <a:ext cx="7315200" cy="270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89421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p:txBody>
          <a:bodyPr/>
          <a:lstStyle/>
          <a:p>
            <a:pPr eaLnBrk="1" hangingPunct="1"/>
            <a:endParaRPr lang="en-US" altLang="ar-SA" smtClean="0"/>
          </a:p>
        </p:txBody>
      </p:sp>
      <p:sp>
        <p:nvSpPr>
          <p:cNvPr id="124931" name="Rectangle 3"/>
          <p:cNvSpPr>
            <a:spLocks noGrp="1" noChangeArrowheads="1"/>
          </p:cNvSpPr>
          <p:nvPr>
            <p:ph type="subTitle" idx="1"/>
          </p:nvPr>
        </p:nvSpPr>
        <p:spPr/>
        <p:txBody>
          <a:bodyPr/>
          <a:lstStyle/>
          <a:p>
            <a:pPr eaLnBrk="1" hangingPunct="1"/>
            <a:endParaRPr lang="en-US" altLang="ar-SA" smtClean="0"/>
          </a:p>
        </p:txBody>
      </p:sp>
      <p:pic>
        <p:nvPicPr>
          <p:cNvPr id="12493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457200"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الشرعي</a:t>
            </a:r>
            <a:endParaRPr lang="ar-SA" altLang="ar-SA">
              <a:solidFill>
                <a:srgbClr val="000000"/>
              </a:solidFill>
            </a:endParaRPr>
          </a:p>
        </p:txBody>
      </p:sp>
      <p:sp>
        <p:nvSpPr>
          <p:cNvPr id="124934"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4935"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4936"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1409700" y="1981200"/>
          <a:ext cx="6324600"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43915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الإباحة</a:t>
            </a:r>
          </a:p>
        </p:txBody>
      </p:sp>
      <p:sp>
        <p:nvSpPr>
          <p:cNvPr id="7" name="مستطيل مستدير الزوايا 6"/>
          <p:cNvSpPr/>
          <p:nvPr/>
        </p:nvSpPr>
        <p:spPr>
          <a:xfrm>
            <a:off x="285750" y="2725738"/>
            <a:ext cx="6240463"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و</a:t>
            </a:r>
            <a:r>
              <a:rPr lang="ar-SA" sz="2800" b="1" dirty="0">
                <a:solidFill>
                  <a:srgbClr val="FF0000"/>
                </a:solidFill>
                <a:cs typeface="Arabic Transparent" pitchFamily="2" charset="-78"/>
              </a:rPr>
              <a:t>َأُحِلَّ</a:t>
            </a:r>
            <a:r>
              <a:rPr lang="ar-SA" sz="2800" b="1" dirty="0">
                <a:solidFill>
                  <a:srgbClr val="003300"/>
                </a:solidFill>
                <a:cs typeface="Arabic Transparent" pitchFamily="2" charset="-78"/>
              </a:rPr>
              <a:t> لَكُمْ مَا وَرَاءَ ذَلِكُمْ</a:t>
            </a:r>
          </a:p>
        </p:txBody>
      </p:sp>
      <p:sp>
        <p:nvSpPr>
          <p:cNvPr id="20" name="مستطيل مستدير الزوايا 19"/>
          <p:cNvSpPr/>
          <p:nvPr/>
        </p:nvSpPr>
        <p:spPr>
          <a:xfrm>
            <a:off x="280988" y="4191000"/>
            <a:ext cx="6267450" cy="14890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وَطَعَامُ الَّذِينَ أُوتُواْ الْكِتَابَ </a:t>
            </a:r>
            <a:r>
              <a:rPr lang="ar-SA" sz="3200" b="1" dirty="0">
                <a:solidFill>
                  <a:srgbClr val="FF0000"/>
                </a:solidFill>
                <a:cs typeface="Arabic Transparent" pitchFamily="2" charset="-78"/>
              </a:rPr>
              <a:t>حِلٌّ لَّكُمْ </a:t>
            </a:r>
            <a:r>
              <a:rPr lang="ar-SA" sz="3200" b="1" dirty="0">
                <a:solidFill>
                  <a:srgbClr val="003300"/>
                </a:solidFill>
                <a:cs typeface="Arabic Transparent" pitchFamily="2" charset="-78"/>
              </a:rPr>
              <a:t>وَطَعَامُكُم</a:t>
            </a:r>
            <a:r>
              <a:rPr lang="ar-SA" sz="3200" b="1" dirty="0">
                <a:solidFill>
                  <a:srgbClr val="FF0000"/>
                </a:solidFill>
                <a:cs typeface="Arabic Transparent" pitchFamily="2" charset="-78"/>
              </a:rPr>
              <a:t>ْ حِلُّ لَّهُمْ</a:t>
            </a:r>
            <a:endParaRPr lang="ar-SA" sz="3200" b="1" dirty="0">
              <a:solidFill>
                <a:srgbClr val="003300"/>
              </a:solidFill>
              <a:cs typeface="Arabic Transparent" pitchFamily="2" charset="-78"/>
            </a:endParaRPr>
          </a:p>
        </p:txBody>
      </p:sp>
      <p:sp>
        <p:nvSpPr>
          <p:cNvPr id="12" name="سهم إلى اليسار 11"/>
          <p:cNvSpPr/>
          <p:nvPr/>
        </p:nvSpPr>
        <p:spPr>
          <a:xfrm>
            <a:off x="6562726" y="1156072"/>
            <a:ext cx="2200274" cy="135852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C00000"/>
                </a:solidFill>
                <a:cs typeface="Monotype Koufi" pitchFamily="2" charset="-78"/>
              </a:rPr>
              <a:t>مادة الحل أو الإباحة</a:t>
            </a:r>
            <a:endParaRPr lang="ar-SA" sz="1600" dirty="0">
              <a:solidFill>
                <a:srgbClr val="C00000"/>
              </a:solidFill>
            </a:endParaRPr>
          </a:p>
        </p:txBody>
      </p:sp>
      <p:sp>
        <p:nvSpPr>
          <p:cNvPr id="13" name="مستطيل مستدير الزوايا 12"/>
          <p:cNvSpPr/>
          <p:nvPr/>
        </p:nvSpPr>
        <p:spPr>
          <a:xfrm>
            <a:off x="258763" y="1482725"/>
            <a:ext cx="6249987"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Arabic Transparent" pitchFamily="2" charset="-78"/>
              </a:rPr>
              <a:t>الْيَوْمَ</a:t>
            </a:r>
            <a:r>
              <a:rPr lang="ar-SA" sz="3200" b="1" dirty="0">
                <a:solidFill>
                  <a:srgbClr val="FF0000"/>
                </a:solidFill>
                <a:cs typeface="Arabic Transparent" pitchFamily="2" charset="-78"/>
              </a:rPr>
              <a:t> أُحِلَّ </a:t>
            </a:r>
            <a:r>
              <a:rPr lang="ar-SA" sz="3200" b="1" dirty="0">
                <a:solidFill>
                  <a:srgbClr val="003300"/>
                </a:solidFill>
                <a:cs typeface="Arabic Transparent" pitchFamily="2" charset="-78"/>
              </a:rPr>
              <a:t>لَكُمُ الطَّيِّبَاتُ</a:t>
            </a:r>
          </a:p>
        </p:txBody>
      </p:sp>
    </p:spTree>
    <p:extLst>
      <p:ext uri="{BB962C8B-B14F-4D97-AF65-F5344CB8AC3E}">
        <p14:creationId xmlns:p14="http://schemas.microsoft.com/office/powerpoint/2010/main" val="11077405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الإباحة</a:t>
            </a:r>
          </a:p>
        </p:txBody>
      </p:sp>
      <p:sp>
        <p:nvSpPr>
          <p:cNvPr id="7" name="مستطيل مستدير الزوايا 6"/>
          <p:cNvSpPr/>
          <p:nvPr/>
        </p:nvSpPr>
        <p:spPr>
          <a:xfrm>
            <a:off x="285750" y="3048000"/>
            <a:ext cx="6240463" cy="103981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فَإِنْ خِفْتُمْ أَلا يُقِيمَا حُدُودَ اللَّهِ </a:t>
            </a:r>
            <a:r>
              <a:rPr lang="ar-SA" sz="2800" b="1" dirty="0">
                <a:solidFill>
                  <a:srgbClr val="FF0000"/>
                </a:solidFill>
                <a:cs typeface="Arabic Transparent" pitchFamily="2" charset="-78"/>
              </a:rPr>
              <a:t>فَلا جُنَاحَ </a:t>
            </a:r>
            <a:r>
              <a:rPr lang="ar-SA" sz="2800" b="1" dirty="0">
                <a:solidFill>
                  <a:srgbClr val="003300"/>
                </a:solidFill>
                <a:cs typeface="Arabic Transparent" pitchFamily="2" charset="-78"/>
              </a:rPr>
              <a:t>عَلَيْهِمَا فِيمَا افْتَدَتْ  بِه</a:t>
            </a:r>
          </a:p>
        </p:txBody>
      </p:sp>
      <p:sp>
        <p:nvSpPr>
          <p:cNvPr id="19" name="مستطيل مستدير الزوايا 18"/>
          <p:cNvSpPr/>
          <p:nvPr/>
        </p:nvSpPr>
        <p:spPr>
          <a:xfrm>
            <a:off x="169863" y="4343400"/>
            <a:ext cx="6267450" cy="8572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 </a:t>
            </a:r>
            <a:r>
              <a:rPr lang="ar-SA" sz="2800" b="1" dirty="0">
                <a:solidFill>
                  <a:srgbClr val="FF0000"/>
                </a:solidFill>
                <a:cs typeface="Arabic Transparent" pitchFamily="2" charset="-78"/>
              </a:rPr>
              <a:t>وَلا جُنَاحَ </a:t>
            </a:r>
            <a:r>
              <a:rPr lang="ar-SA" sz="2800" b="1" dirty="0">
                <a:solidFill>
                  <a:srgbClr val="002060"/>
                </a:solidFill>
                <a:cs typeface="Arabic Transparent" pitchFamily="2" charset="-78"/>
              </a:rPr>
              <a:t>عَلَيْكُمْ فِيمَا عَرَّضْتُمْ بِهِ مِنْ خِطْبَةِ النِّسَاءِ،</a:t>
            </a:r>
          </a:p>
          <a:p>
            <a:pPr algn="ctr" fontAlgn="base">
              <a:spcBef>
                <a:spcPct val="0"/>
              </a:spcBef>
              <a:spcAft>
                <a:spcPct val="0"/>
              </a:spcAft>
              <a:defRPr/>
            </a:pPr>
            <a:r>
              <a:rPr lang="ar-SA" sz="2400" b="1" dirty="0">
                <a:solidFill>
                  <a:srgbClr val="FF0000"/>
                </a:solidFill>
                <a:cs typeface="Arabic Transparent" pitchFamily="2" charset="-78"/>
              </a:rPr>
              <a:t> خطبة المتوفى عنها زوجها</a:t>
            </a:r>
            <a:endParaRPr lang="ar-SA" sz="2400" b="1" dirty="0">
              <a:solidFill>
                <a:srgbClr val="000066"/>
              </a:solidFill>
              <a:cs typeface="Arabic Transparent" pitchFamily="2" charset="-78"/>
            </a:endParaRPr>
          </a:p>
        </p:txBody>
      </p:sp>
      <p:sp>
        <p:nvSpPr>
          <p:cNvPr id="20" name="مستطيل مستدير الزوايا 19"/>
          <p:cNvSpPr/>
          <p:nvPr/>
        </p:nvSpPr>
        <p:spPr>
          <a:xfrm>
            <a:off x="179388" y="5486400"/>
            <a:ext cx="6267450" cy="9334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FF0000"/>
                </a:solidFill>
                <a:cs typeface="Arabic Transparent" pitchFamily="2" charset="-78"/>
              </a:rPr>
              <a:t>لَيْسَ عَلَى الأَعْمَى حَرَجٌ وَلا عَلَى الأَعْرَجِ حَرَجٌ</a:t>
            </a:r>
          </a:p>
          <a:p>
            <a:pPr algn="ctr" fontAlgn="base">
              <a:spcBef>
                <a:spcPct val="0"/>
              </a:spcBef>
              <a:spcAft>
                <a:spcPct val="0"/>
              </a:spcAft>
              <a:defRPr/>
            </a:pPr>
            <a:r>
              <a:rPr lang="ar-SA" sz="2800" b="1" dirty="0">
                <a:solidFill>
                  <a:srgbClr val="FF0000"/>
                </a:solidFill>
                <a:cs typeface="Arabic Transparent" pitchFamily="2" charset="-78"/>
              </a:rPr>
              <a:t> </a:t>
            </a:r>
            <a:r>
              <a:rPr lang="ar-SA" sz="2400" b="1" dirty="0">
                <a:solidFill>
                  <a:srgbClr val="002060"/>
                </a:solidFill>
                <a:cs typeface="Arabic Transparent" pitchFamily="2" charset="-78"/>
              </a:rPr>
              <a:t>في ترك الجهاد</a:t>
            </a:r>
          </a:p>
        </p:txBody>
      </p:sp>
      <p:sp>
        <p:nvSpPr>
          <p:cNvPr id="12" name="سهم إلى اليسار 11"/>
          <p:cNvSpPr/>
          <p:nvPr/>
        </p:nvSpPr>
        <p:spPr>
          <a:xfrm>
            <a:off x="6535178" y="1317064"/>
            <a:ext cx="2323384" cy="173952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C00000"/>
                </a:solidFill>
                <a:cs typeface="Monotype Koufi" pitchFamily="2" charset="-78"/>
              </a:rPr>
              <a:t>رفع الإثم أو الجناح أو الحرج</a:t>
            </a:r>
            <a:endParaRPr lang="ar-SA" sz="1400" dirty="0">
              <a:solidFill>
                <a:srgbClr val="C00000"/>
              </a:solidFill>
            </a:endParaRPr>
          </a:p>
        </p:txBody>
      </p:sp>
      <p:sp>
        <p:nvSpPr>
          <p:cNvPr id="13" name="مستطيل مستدير الزوايا 12"/>
          <p:cNvSpPr/>
          <p:nvPr/>
        </p:nvSpPr>
        <p:spPr>
          <a:xfrm>
            <a:off x="179388" y="1444625"/>
            <a:ext cx="6249987" cy="11620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sz="2800" b="1" dirty="0">
              <a:solidFill>
                <a:srgbClr val="FF0000"/>
              </a:solidFill>
              <a:cs typeface="Arabic Transparent" pitchFamily="2" charset="-78"/>
            </a:endParaRPr>
          </a:p>
          <a:p>
            <a:pPr algn="ctr" fontAlgn="base">
              <a:spcBef>
                <a:spcPct val="0"/>
              </a:spcBef>
              <a:spcAft>
                <a:spcPct val="0"/>
              </a:spcAft>
              <a:defRPr/>
            </a:pPr>
            <a:r>
              <a:rPr lang="ar-SA" sz="2800" b="1" dirty="0">
                <a:solidFill>
                  <a:srgbClr val="002060"/>
                </a:solidFill>
                <a:cs typeface="Arabic Transparent" pitchFamily="2" charset="-78"/>
              </a:rPr>
              <a:t>فَمَنِ اضْطُرَّ غَيْرَ بَاغٍ وَلا عَادٍ </a:t>
            </a:r>
            <a:r>
              <a:rPr lang="ar-SA" sz="2800" b="1" dirty="0">
                <a:solidFill>
                  <a:srgbClr val="FF0000"/>
                </a:solidFill>
                <a:cs typeface="Arabic Transparent" pitchFamily="2" charset="-78"/>
              </a:rPr>
              <a:t>فَلا إِثْمَ عَلَيْهِ </a:t>
            </a:r>
            <a:r>
              <a:rPr lang="ar-SA" sz="2800" b="1" dirty="0">
                <a:solidFill>
                  <a:srgbClr val="002060"/>
                </a:solidFill>
                <a:cs typeface="Arabic Transparent" pitchFamily="2" charset="-78"/>
              </a:rPr>
              <a:t>إِنَّ اللَّهَ غَفُورٌ رَحِيمٌ</a:t>
            </a:r>
          </a:p>
          <a:p>
            <a:pPr algn="ctr" fontAlgn="base">
              <a:spcBef>
                <a:spcPct val="0"/>
              </a:spcBef>
              <a:spcAft>
                <a:spcPct val="0"/>
              </a:spcAft>
              <a:defRPr/>
            </a:pPr>
            <a:r>
              <a:rPr lang="ar-SA" sz="2800" b="1" dirty="0">
                <a:solidFill>
                  <a:srgbClr val="FF0000"/>
                </a:solidFill>
                <a:cs typeface="Arabic Transparent" pitchFamily="2" charset="-78"/>
              </a:rPr>
              <a:t> </a:t>
            </a:r>
          </a:p>
        </p:txBody>
      </p:sp>
    </p:spTree>
    <p:extLst>
      <p:ext uri="{BB962C8B-B14F-4D97-AF65-F5344CB8AC3E}">
        <p14:creationId xmlns:p14="http://schemas.microsoft.com/office/powerpoint/2010/main" val="4715867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الإباحة</a:t>
            </a:r>
          </a:p>
        </p:txBody>
      </p:sp>
      <p:sp>
        <p:nvSpPr>
          <p:cNvPr id="7" name="مستطيل مستدير الزوايا 6"/>
          <p:cNvSpPr/>
          <p:nvPr/>
        </p:nvSpPr>
        <p:spPr>
          <a:xfrm>
            <a:off x="685800" y="1711325"/>
            <a:ext cx="43434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800" b="1" dirty="0">
                <a:solidFill>
                  <a:srgbClr val="003300"/>
                </a:solidFill>
                <a:cs typeface="Arabic Transparent" pitchFamily="2" charset="-78"/>
              </a:rPr>
              <a:t>إِذَا حَلَلْتُمْ فَاصْطَادُوا</a:t>
            </a:r>
            <a:endParaRPr lang="ar-SA" sz="2800" b="1" dirty="0">
              <a:solidFill>
                <a:srgbClr val="FF0000"/>
              </a:solidFill>
              <a:cs typeface="Arabic Transparent" pitchFamily="2" charset="-78"/>
            </a:endParaRPr>
          </a:p>
        </p:txBody>
      </p:sp>
      <p:sp>
        <p:nvSpPr>
          <p:cNvPr id="19" name="مستطيل مستدير الزوايا 18"/>
          <p:cNvSpPr/>
          <p:nvPr/>
        </p:nvSpPr>
        <p:spPr>
          <a:xfrm>
            <a:off x="250825" y="3276600"/>
            <a:ext cx="5943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002060"/>
                </a:solidFill>
                <a:cs typeface="Arabic Transparent" pitchFamily="2" charset="-78"/>
              </a:rPr>
              <a:t> </a:t>
            </a:r>
            <a:r>
              <a:rPr lang="ar-SA" sz="3200" b="1" dirty="0">
                <a:solidFill>
                  <a:srgbClr val="FF0000"/>
                </a:solidFill>
                <a:cs typeface="Arabic Transparent" pitchFamily="2" charset="-78"/>
              </a:rPr>
              <a:t>فَإِذَا قُضِيَتِ الصَّلاةُ فَانْتَشِرُوا فِي الأَرْضِ</a:t>
            </a:r>
            <a:endParaRPr lang="ar-SA" sz="3200" b="1" dirty="0">
              <a:solidFill>
                <a:srgbClr val="000066"/>
              </a:solidFill>
              <a:cs typeface="Arabic Transparent" pitchFamily="2" charset="-78"/>
            </a:endParaRPr>
          </a:p>
        </p:txBody>
      </p:sp>
      <p:sp>
        <p:nvSpPr>
          <p:cNvPr id="20" name="مستطيل مستدير الزوايا 19"/>
          <p:cNvSpPr/>
          <p:nvPr/>
        </p:nvSpPr>
        <p:spPr>
          <a:xfrm>
            <a:off x="219075" y="4495800"/>
            <a:ext cx="6267450" cy="10318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2060"/>
                </a:solidFill>
                <a:cs typeface="Arabic Transparent" pitchFamily="2" charset="-78"/>
              </a:rPr>
              <a:t>وَكُلُوا وَاشْرَبُوا حَتَّى يَتَبَيَّنَ لَكُمُ الْخَيْطُ الْأَبْيَضُ مِنَ الْخَيْطِ الأَسْوَدِ مِنَ الْفَجْ</a:t>
            </a:r>
            <a:r>
              <a:rPr lang="ar-SA" sz="3200" b="1" dirty="0">
                <a:solidFill>
                  <a:srgbClr val="FF0000"/>
                </a:solidFill>
                <a:cs typeface="Arabic Transparent" pitchFamily="2" charset="-78"/>
              </a:rPr>
              <a:t>رِ</a:t>
            </a:r>
            <a:endParaRPr lang="ar-SA" sz="3200" b="1" dirty="0">
              <a:solidFill>
                <a:srgbClr val="003300"/>
              </a:solidFill>
              <a:cs typeface="Arabic Transparent" pitchFamily="2" charset="-78"/>
            </a:endParaRPr>
          </a:p>
        </p:txBody>
      </p:sp>
      <p:sp>
        <p:nvSpPr>
          <p:cNvPr id="12" name="سهم إلى اليسار 11"/>
          <p:cNvSpPr/>
          <p:nvPr/>
        </p:nvSpPr>
        <p:spPr>
          <a:xfrm>
            <a:off x="5257800" y="1156073"/>
            <a:ext cx="3505199" cy="181572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000" b="1" dirty="0">
                <a:solidFill>
                  <a:srgbClr val="C00000"/>
                </a:solidFill>
                <a:cs typeface="Monotype Koufi" pitchFamily="2" charset="-78"/>
              </a:rPr>
              <a:t>صيغة الأمر مع القرينة </a:t>
            </a:r>
            <a:r>
              <a:rPr lang="ar-SA" sz="2000" b="1" dirty="0" err="1">
                <a:solidFill>
                  <a:srgbClr val="C00000"/>
                </a:solidFill>
                <a:cs typeface="Monotype Koufi" pitchFamily="2" charset="-78"/>
              </a:rPr>
              <a:t>الصارفة</a:t>
            </a:r>
            <a:r>
              <a:rPr lang="ar-SA" sz="2000" b="1" dirty="0">
                <a:solidFill>
                  <a:srgbClr val="C00000"/>
                </a:solidFill>
                <a:cs typeface="Monotype Koufi" pitchFamily="2" charset="-78"/>
              </a:rPr>
              <a:t> عن الوجوب إلى الإباحة</a:t>
            </a:r>
            <a:endParaRPr lang="ar-SA" sz="1200" dirty="0">
              <a:solidFill>
                <a:srgbClr val="C00000"/>
              </a:solidFill>
            </a:endParaRPr>
          </a:p>
        </p:txBody>
      </p:sp>
    </p:spTree>
    <p:extLst>
      <p:ext uri="{BB962C8B-B14F-4D97-AF65-F5344CB8AC3E}">
        <p14:creationId xmlns:p14="http://schemas.microsoft.com/office/powerpoint/2010/main" val="19623201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152400"/>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effectLst>
                  <a:outerShdw blurRad="38100" dist="38100" dir="2700000" algn="tl">
                    <a:srgbClr val="000000">
                      <a:alpha val="43137"/>
                    </a:srgbClr>
                  </a:outerShdw>
                </a:effectLst>
              </a:rPr>
              <a:t>الصيغ التي يعرف بها الإباحة</a:t>
            </a:r>
          </a:p>
        </p:txBody>
      </p:sp>
      <p:sp>
        <p:nvSpPr>
          <p:cNvPr id="12" name="سهم إلى اليسار 11"/>
          <p:cNvSpPr/>
          <p:nvPr/>
        </p:nvSpPr>
        <p:spPr>
          <a:xfrm>
            <a:off x="2514600" y="1600200"/>
            <a:ext cx="5638799" cy="1663327"/>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2400" b="1" dirty="0">
                <a:solidFill>
                  <a:srgbClr val="C00000"/>
                </a:solidFill>
                <a:cs typeface="Monotype Koufi" pitchFamily="2" charset="-78"/>
              </a:rPr>
              <a:t>استصحاب الأصل إذ الأصل في الأشياء الإباحة</a:t>
            </a:r>
            <a:endParaRPr lang="ar-SA" sz="1400" dirty="0">
              <a:solidFill>
                <a:srgbClr val="C00000"/>
              </a:solidFill>
            </a:endParaRPr>
          </a:p>
        </p:txBody>
      </p:sp>
      <p:sp>
        <p:nvSpPr>
          <p:cNvPr id="13" name="مستطيل مستدير الزوايا 12"/>
          <p:cNvSpPr/>
          <p:nvPr/>
        </p:nvSpPr>
        <p:spPr>
          <a:xfrm>
            <a:off x="1219200" y="3810000"/>
            <a:ext cx="6249988" cy="1143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Arabic Transparent" pitchFamily="2" charset="-78"/>
              </a:rPr>
              <a:t>هُوَ الَّذِي خَلَقَ لَكُمْ مَا فِي الأَرْضِ جَمِيعاً</a:t>
            </a:r>
            <a:endParaRPr lang="ar-SA" sz="3200" b="1" dirty="0">
              <a:solidFill>
                <a:srgbClr val="000066"/>
              </a:solidFill>
              <a:cs typeface="Arabic Transparent" pitchFamily="2" charset="-78"/>
            </a:endParaRPr>
          </a:p>
        </p:txBody>
      </p:sp>
    </p:spTree>
    <p:extLst>
      <p:ext uri="{BB962C8B-B14F-4D97-AF65-F5344CB8AC3E}">
        <p14:creationId xmlns:p14="http://schemas.microsoft.com/office/powerpoint/2010/main" val="28174085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pPr eaLnBrk="1" hangingPunct="1"/>
            <a:endParaRPr lang="en-US" altLang="ar-SA" smtClean="0"/>
          </a:p>
        </p:txBody>
      </p:sp>
      <p:sp>
        <p:nvSpPr>
          <p:cNvPr id="175107" name="Rectangle 3"/>
          <p:cNvSpPr>
            <a:spLocks noGrp="1" noChangeArrowheads="1"/>
          </p:cNvSpPr>
          <p:nvPr>
            <p:ph type="subTitle" idx="1"/>
          </p:nvPr>
        </p:nvSpPr>
        <p:spPr/>
        <p:txBody>
          <a:bodyPr/>
          <a:lstStyle/>
          <a:p>
            <a:pPr eaLnBrk="1" hangingPunct="1"/>
            <a:endParaRPr lang="en-US" altLang="ar-SA" smtClean="0"/>
          </a:p>
        </p:txBody>
      </p:sp>
      <p:pic>
        <p:nvPicPr>
          <p:cNvPr id="175108"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457200" y="857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الشرعي</a:t>
            </a:r>
            <a:endParaRPr lang="ar-SA" altLang="ar-SA">
              <a:solidFill>
                <a:srgbClr val="000000"/>
              </a:solidFill>
            </a:endParaRPr>
          </a:p>
        </p:txBody>
      </p:sp>
      <p:sp>
        <p:nvSpPr>
          <p:cNvPr id="17511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7511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7511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extLst>
              <p:ext uri="{D42A27DB-BD31-4B8C-83A1-F6EECF244321}">
                <p14:modId xmlns:p14="http://schemas.microsoft.com/office/powerpoint/2010/main" val="1324318425"/>
              </p:ext>
            </p:extLst>
          </p:nvPr>
        </p:nvGraphicFramePr>
        <p:xfrm>
          <a:off x="1409700" y="1447800"/>
          <a:ext cx="6324600" cy="452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24474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pPr eaLnBrk="1" hangingPunct="1"/>
            <a:endParaRPr lang="en-US" altLang="ar-SA" smtClean="0"/>
          </a:p>
        </p:txBody>
      </p:sp>
      <p:sp>
        <p:nvSpPr>
          <p:cNvPr id="176131" name="Rectangle 3"/>
          <p:cNvSpPr>
            <a:spLocks noGrp="1" noChangeArrowheads="1"/>
          </p:cNvSpPr>
          <p:nvPr>
            <p:ph type="subTitle" idx="1"/>
          </p:nvPr>
        </p:nvSpPr>
        <p:spPr/>
        <p:txBody>
          <a:bodyPr/>
          <a:lstStyle/>
          <a:p>
            <a:pPr eaLnBrk="1" hangingPunct="1"/>
            <a:endParaRPr lang="en-US" altLang="ar-SA" smtClean="0"/>
          </a:p>
        </p:txBody>
      </p:sp>
      <p:pic>
        <p:nvPicPr>
          <p:cNvPr id="176132"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9144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الحكم الوضعي</a:t>
            </a:r>
            <a:endParaRPr lang="ar-SA" altLang="ar-SA">
              <a:solidFill>
                <a:srgbClr val="000000"/>
              </a:solidFill>
            </a:endParaRPr>
          </a:p>
        </p:txBody>
      </p:sp>
      <p:sp>
        <p:nvSpPr>
          <p:cNvPr id="176134"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76135"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76136"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685800" y="2095500"/>
          <a:ext cx="79248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مستطيل 2"/>
          <p:cNvSpPr/>
          <p:nvPr/>
        </p:nvSpPr>
        <p:spPr>
          <a:xfrm>
            <a:off x="3635896" y="5229199"/>
            <a:ext cx="2176280" cy="646331"/>
          </a:xfrm>
          <a:prstGeom prst="rect">
            <a:avLst/>
          </a:prstGeom>
        </p:spPr>
        <p:txBody>
          <a:bodyPr wrap="square">
            <a:spAutoFit/>
          </a:bodyPr>
          <a:lstStyle/>
          <a:p>
            <a:pPr algn="ctr"/>
            <a:r>
              <a:rPr lang="ar-IQ" b="1" dirty="0" smtClean="0">
                <a:solidFill>
                  <a:srgbClr val="FF0000"/>
                </a:solidFill>
              </a:rPr>
              <a:t>مع أطيب الأمنيات</a:t>
            </a:r>
          </a:p>
          <a:p>
            <a:pPr algn="ctr"/>
            <a:r>
              <a:rPr lang="ar-IQ" b="1" dirty="0" smtClean="0">
                <a:solidFill>
                  <a:srgbClr val="FF0000"/>
                </a:solidFill>
              </a:rPr>
              <a:t>د. إسماعيل الجبوري</a:t>
            </a:r>
            <a:endParaRPr lang="ar-IQ" b="1" dirty="0">
              <a:solidFill>
                <a:srgbClr val="FF0000"/>
              </a:solidFill>
            </a:endParaRPr>
          </a:p>
        </p:txBody>
      </p:sp>
    </p:spTree>
    <p:extLst>
      <p:ext uri="{BB962C8B-B14F-4D97-AF65-F5344CB8AC3E}">
        <p14:creationId xmlns:p14="http://schemas.microsoft.com/office/powerpoint/2010/main" val="23592404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p:txBody>
          <a:bodyPr/>
          <a:lstStyle/>
          <a:p>
            <a:pPr eaLnBrk="1" hangingPunct="1"/>
            <a:endParaRPr lang="en-US" altLang="ar-SA" smtClean="0"/>
          </a:p>
        </p:txBody>
      </p:sp>
      <p:sp>
        <p:nvSpPr>
          <p:cNvPr id="125955" name="Rectangle 3"/>
          <p:cNvSpPr>
            <a:spLocks noGrp="1" noChangeArrowheads="1"/>
          </p:cNvSpPr>
          <p:nvPr>
            <p:ph type="subTitle" idx="1"/>
          </p:nvPr>
        </p:nvSpPr>
        <p:spPr/>
        <p:txBody>
          <a:bodyPr/>
          <a:lstStyle/>
          <a:p>
            <a:pPr eaLnBrk="1" hangingPunct="1"/>
            <a:endParaRPr lang="en-US" altLang="ar-SA" smtClean="0"/>
          </a:p>
        </p:txBody>
      </p:sp>
      <p:pic>
        <p:nvPicPr>
          <p:cNvPr id="125956"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21510" name="Rectangle 6"/>
          <p:cNvSpPr>
            <a:spLocks noChangeArrowheads="1"/>
          </p:cNvSpPr>
          <p:nvPr/>
        </p:nvSpPr>
        <p:spPr bwMode="auto">
          <a:xfrm>
            <a:off x="457200" y="2057400"/>
            <a:ext cx="8343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ar-SA" altLang="ar-SA" sz="2800" b="1">
                <a:solidFill>
                  <a:srgbClr val="000066"/>
                </a:solidFill>
              </a:rPr>
              <a:t>هو</a:t>
            </a:r>
          </a:p>
          <a:p>
            <a:pPr algn="ctr" eaLnBrk="1" fontAlgn="base" hangingPunct="1">
              <a:spcBef>
                <a:spcPct val="0"/>
              </a:spcBef>
              <a:spcAft>
                <a:spcPct val="0"/>
              </a:spcAft>
              <a:buFontTx/>
              <a:buNone/>
            </a:pPr>
            <a:endParaRPr lang="ar-SA" altLang="ar-SA" sz="2800" b="1">
              <a:solidFill>
                <a:srgbClr val="000066"/>
              </a:solidFill>
            </a:endParaRPr>
          </a:p>
          <a:p>
            <a:pPr algn="ctr" eaLnBrk="1" fontAlgn="base" hangingPunct="1">
              <a:spcBef>
                <a:spcPct val="0"/>
              </a:spcBef>
              <a:spcAft>
                <a:spcPct val="0"/>
              </a:spcAft>
              <a:buFontTx/>
              <a:buNone/>
            </a:pPr>
            <a:r>
              <a:rPr lang="ar-SA" altLang="ar-SA" b="1">
                <a:solidFill>
                  <a:srgbClr val="C00000"/>
                </a:solidFill>
              </a:rPr>
              <a:t>(خطاب الشارع المتعلق بأفعال المكلفين بالاقتضاء أو التخيير)</a:t>
            </a:r>
          </a:p>
          <a:p>
            <a:pPr algn="ctr" eaLnBrk="1" fontAlgn="base" hangingPunct="1">
              <a:spcBef>
                <a:spcPct val="0"/>
              </a:spcBef>
              <a:spcAft>
                <a:spcPct val="0"/>
              </a:spcAft>
              <a:buFontTx/>
              <a:buNone/>
            </a:pPr>
            <a:endParaRPr lang="ar-SA" altLang="ar-SA" sz="2400" b="1">
              <a:solidFill>
                <a:srgbClr val="000000"/>
              </a:solidFill>
            </a:endParaRPr>
          </a:p>
        </p:txBody>
      </p:sp>
      <p:sp>
        <p:nvSpPr>
          <p:cNvPr id="21511" name="Rectangle 7"/>
          <p:cNvSpPr>
            <a:spLocks noChangeArrowheads="1"/>
          </p:cNvSpPr>
          <p:nvPr/>
        </p:nvSpPr>
        <p:spPr bwMode="auto">
          <a:xfrm>
            <a:off x="9906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sz="2800" b="1">
                <a:solidFill>
                  <a:srgbClr val="C00000"/>
                </a:solidFill>
              </a:rPr>
              <a:t>المبحث الثاني: الحكم التكليفي</a:t>
            </a:r>
            <a:endParaRPr lang="ar-SA" altLang="ar-SA" sz="2800">
              <a:solidFill>
                <a:srgbClr val="000000"/>
              </a:solidFill>
            </a:endParaRPr>
          </a:p>
        </p:txBody>
      </p:sp>
      <p:sp>
        <p:nvSpPr>
          <p:cNvPr id="125960"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5961"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5962"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Tree>
    <p:extLst>
      <p:ext uri="{BB962C8B-B14F-4D97-AF65-F5344CB8AC3E}">
        <p14:creationId xmlns:p14="http://schemas.microsoft.com/office/powerpoint/2010/main" val="426526481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p:cTn id="12" dur="1000" fill="hold"/>
                                        <p:tgtEl>
                                          <p:spTgt spid="215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15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15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15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21510">
                                            <p:txEl>
                                              <p:pRg st="2" end="2"/>
                                            </p:txEl>
                                          </p:spTgt>
                                        </p:tgtEl>
                                        <p:attrNameLst>
                                          <p:attrName>style.visibility</p:attrName>
                                        </p:attrNameLst>
                                      </p:cBhvr>
                                      <p:to>
                                        <p:strVal val="visible"/>
                                      </p:to>
                                    </p:set>
                                    <p:anim calcmode="lin" valueType="num">
                                      <p:cBhvr>
                                        <p:cTn id="20" dur="1000" fill="hold"/>
                                        <p:tgtEl>
                                          <p:spTgt spid="21510">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21510">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151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151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pPr eaLnBrk="1" hangingPunct="1"/>
            <a:endParaRPr lang="en-US" altLang="ar-SA" smtClean="0"/>
          </a:p>
        </p:txBody>
      </p:sp>
      <p:sp>
        <p:nvSpPr>
          <p:cNvPr id="126979" name="Rectangle 3"/>
          <p:cNvSpPr>
            <a:spLocks noGrp="1" noChangeArrowheads="1"/>
          </p:cNvSpPr>
          <p:nvPr>
            <p:ph type="subTitle" idx="1"/>
          </p:nvPr>
        </p:nvSpPr>
        <p:spPr/>
        <p:txBody>
          <a:bodyPr/>
          <a:lstStyle/>
          <a:p>
            <a:pPr eaLnBrk="1" hangingPunct="1"/>
            <a:endParaRPr lang="en-US" altLang="ar-SA" smtClean="0"/>
          </a:p>
        </p:txBody>
      </p:sp>
      <p:pic>
        <p:nvPicPr>
          <p:cNvPr id="126980"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9144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b="1">
                <a:solidFill>
                  <a:srgbClr val="C00000"/>
                </a:solidFill>
              </a:rPr>
              <a:t>أقسام الحكم التكليفي ومتعلقاته</a:t>
            </a:r>
            <a:endParaRPr lang="ar-SA" altLang="ar-SA">
              <a:solidFill>
                <a:srgbClr val="000000"/>
              </a:solidFill>
            </a:endParaRPr>
          </a:p>
        </p:txBody>
      </p:sp>
      <p:sp>
        <p:nvSpPr>
          <p:cNvPr id="126982"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6983"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6984"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graphicFrame>
        <p:nvGraphicFramePr>
          <p:cNvPr id="2" name="رسم تخطيطي 1"/>
          <p:cNvGraphicFramePr/>
          <p:nvPr/>
        </p:nvGraphicFramePr>
        <p:xfrm>
          <a:off x="1333500" y="1981200"/>
          <a:ext cx="63246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4770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p:txBody>
          <a:bodyPr/>
          <a:lstStyle/>
          <a:p>
            <a:pPr eaLnBrk="1" hangingPunct="1"/>
            <a:endParaRPr lang="en-US" altLang="ar-SA" smtClean="0"/>
          </a:p>
        </p:txBody>
      </p:sp>
      <p:sp>
        <p:nvSpPr>
          <p:cNvPr id="128003" name="Rectangle 3"/>
          <p:cNvSpPr>
            <a:spLocks noGrp="1" noChangeArrowheads="1"/>
          </p:cNvSpPr>
          <p:nvPr>
            <p:ph type="subTitle" idx="1"/>
          </p:nvPr>
        </p:nvSpPr>
        <p:spPr/>
        <p:txBody>
          <a:bodyPr/>
          <a:lstStyle/>
          <a:p>
            <a:pPr eaLnBrk="1" hangingPunct="1"/>
            <a:endParaRPr lang="en-US" altLang="ar-SA" smtClean="0"/>
          </a:p>
        </p:txBody>
      </p:sp>
      <p:pic>
        <p:nvPicPr>
          <p:cNvPr id="128004"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 Box 5"/>
          <p:cNvSpPr txBox="1">
            <a:spLocks noChangeArrowheads="1"/>
          </p:cNvSpPr>
          <p:nvPr/>
        </p:nvSpPr>
        <p:spPr bwMode="auto">
          <a:xfrm>
            <a:off x="571500" y="15240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50000"/>
              </a:spcBef>
              <a:spcAft>
                <a:spcPct val="0"/>
              </a:spcAft>
              <a:buFontTx/>
              <a:buNone/>
            </a:pPr>
            <a:endParaRPr lang="en-US" altLang="ar-SA" sz="1800">
              <a:solidFill>
                <a:srgbClr val="000000"/>
              </a:solidFill>
            </a:endParaRPr>
          </a:p>
        </p:txBody>
      </p:sp>
      <p:sp>
        <p:nvSpPr>
          <p:cNvPr id="21510" name="Rectangle 6"/>
          <p:cNvSpPr>
            <a:spLocks noChangeArrowheads="1"/>
          </p:cNvSpPr>
          <p:nvPr/>
        </p:nvSpPr>
        <p:spPr bwMode="auto">
          <a:xfrm>
            <a:off x="457200" y="2057400"/>
            <a:ext cx="8343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ar-SA" altLang="ar-SA" sz="2800" b="1">
                <a:solidFill>
                  <a:srgbClr val="000066"/>
                </a:solidFill>
              </a:rPr>
              <a:t>اختلف الأصوليون في بيان أقسام الحكم التكليفي</a:t>
            </a:r>
          </a:p>
          <a:p>
            <a:pPr algn="ctr" eaLnBrk="1" fontAlgn="base" hangingPunct="1">
              <a:spcBef>
                <a:spcPct val="0"/>
              </a:spcBef>
              <a:spcAft>
                <a:spcPct val="0"/>
              </a:spcAft>
              <a:buFontTx/>
              <a:buNone/>
            </a:pPr>
            <a:r>
              <a:rPr lang="ar-SA" altLang="ar-SA" sz="2800" b="1">
                <a:solidFill>
                  <a:srgbClr val="003300"/>
                </a:solidFill>
              </a:rPr>
              <a:t>فاستقل الحنفية بتقسيم غايروا فيه تقسيم الجمهور</a:t>
            </a:r>
          </a:p>
          <a:p>
            <a:pPr algn="ctr" eaLnBrk="1" fontAlgn="base" hangingPunct="1">
              <a:spcBef>
                <a:spcPct val="0"/>
              </a:spcBef>
              <a:spcAft>
                <a:spcPct val="0"/>
              </a:spcAft>
              <a:buFontTx/>
              <a:buNone/>
            </a:pPr>
            <a:r>
              <a:rPr lang="ar-SA" altLang="ar-SA" sz="2800" b="1">
                <a:solidFill>
                  <a:srgbClr val="FF0000"/>
                </a:solidFill>
              </a:rPr>
              <a:t>وسنذكر تقسيم كل فريق منهما استقلالاً إن شاء الله تعالى </a:t>
            </a:r>
          </a:p>
          <a:p>
            <a:pPr algn="ctr" eaLnBrk="1" fontAlgn="base" hangingPunct="1">
              <a:spcBef>
                <a:spcPct val="0"/>
              </a:spcBef>
              <a:spcAft>
                <a:spcPct val="0"/>
              </a:spcAft>
              <a:buFontTx/>
              <a:buNone/>
            </a:pPr>
            <a:endParaRPr lang="ar-SA" altLang="ar-SA" sz="2400" b="1">
              <a:solidFill>
                <a:srgbClr val="FF0000"/>
              </a:solidFill>
            </a:endParaRPr>
          </a:p>
        </p:txBody>
      </p:sp>
      <p:sp>
        <p:nvSpPr>
          <p:cNvPr id="21511" name="Rectangle 7"/>
          <p:cNvSpPr>
            <a:spLocks noChangeArrowheads="1"/>
          </p:cNvSpPr>
          <p:nvPr/>
        </p:nvSpPr>
        <p:spPr bwMode="auto">
          <a:xfrm>
            <a:off x="990600" y="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Aft>
                <a:spcPct val="0"/>
              </a:spcAft>
              <a:buFontTx/>
              <a:buNone/>
            </a:pPr>
            <a:r>
              <a:rPr lang="ar-SA" altLang="ar-SA" sz="2800" b="1">
                <a:solidFill>
                  <a:srgbClr val="C00000"/>
                </a:solidFill>
              </a:rPr>
              <a:t>المبحث الثاني: الحكم التكليفي</a:t>
            </a:r>
            <a:endParaRPr lang="ar-SA" altLang="ar-SA" sz="2800">
              <a:solidFill>
                <a:srgbClr val="000000"/>
              </a:solidFill>
            </a:endParaRPr>
          </a:p>
        </p:txBody>
      </p:sp>
      <p:sp>
        <p:nvSpPr>
          <p:cNvPr id="128008" name="AutoShape 8">
            <a:hlinkClick r:id="" action="ppaction://hlinkshowjump?jump=firstslide" highlightClick="1"/>
          </p:cNvPr>
          <p:cNvSpPr>
            <a:spLocks noChangeArrowheads="1"/>
          </p:cNvSpPr>
          <p:nvPr/>
        </p:nvSpPr>
        <p:spPr bwMode="auto">
          <a:xfrm>
            <a:off x="1752600" y="6172200"/>
            <a:ext cx="685800" cy="457200"/>
          </a:xfrm>
          <a:prstGeom prst="actionButtonHome">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8009" name="AutoShape 9">
            <a:hlinkClick r:id="" action="ppaction://hlinkshowjump?jump=previousslide" highlightClick="1"/>
          </p:cNvPr>
          <p:cNvSpPr>
            <a:spLocks noChangeArrowheads="1"/>
          </p:cNvSpPr>
          <p:nvPr/>
        </p:nvSpPr>
        <p:spPr bwMode="auto">
          <a:xfrm>
            <a:off x="990600" y="6172200"/>
            <a:ext cx="685800" cy="457200"/>
          </a:xfrm>
          <a:prstGeom prst="actionButtonForwardNext">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
        <p:nvSpPr>
          <p:cNvPr id="128010" name="AutoShape 10">
            <a:hlinkClick r:id="" action="ppaction://hlinkshowjump?jump=nextslide" highlightClick="1"/>
          </p:cNvPr>
          <p:cNvSpPr>
            <a:spLocks noChangeArrowheads="1"/>
          </p:cNvSpPr>
          <p:nvPr/>
        </p:nvSpPr>
        <p:spPr bwMode="auto">
          <a:xfrm>
            <a:off x="228600" y="6172200"/>
            <a:ext cx="685800" cy="457200"/>
          </a:xfrm>
          <a:prstGeom prst="actionButtonBackPrevious">
            <a:avLst/>
          </a:prstGeom>
          <a:solidFill>
            <a:srgbClr val="99CC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endParaRPr lang="ar-SA" altLang="ar-SA" sz="1800">
              <a:solidFill>
                <a:srgbClr val="000000"/>
              </a:solidFill>
            </a:endParaRPr>
          </a:p>
        </p:txBody>
      </p:sp>
    </p:spTree>
    <p:extLst>
      <p:ext uri="{BB962C8B-B14F-4D97-AF65-F5344CB8AC3E}">
        <p14:creationId xmlns:p14="http://schemas.microsoft.com/office/powerpoint/2010/main" val="27552247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p:cTn id="12" dur="1000" fill="hold"/>
                                        <p:tgtEl>
                                          <p:spTgt spid="215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15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15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15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21510">
                                            <p:txEl>
                                              <p:pRg st="1" end="1"/>
                                            </p:txEl>
                                          </p:spTgt>
                                        </p:tgtEl>
                                        <p:attrNameLst>
                                          <p:attrName>style.visibility</p:attrName>
                                        </p:attrNameLst>
                                      </p:cBhvr>
                                      <p:to>
                                        <p:strVal val="visible"/>
                                      </p:to>
                                    </p:set>
                                    <p:anim calcmode="lin" valueType="num">
                                      <p:cBhvr>
                                        <p:cTn id="20" dur="1000" fill="hold"/>
                                        <p:tgtEl>
                                          <p:spTgt spid="21510">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1510">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15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15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21510">
                                            <p:txEl>
                                              <p:pRg st="2" end="2"/>
                                            </p:txEl>
                                          </p:spTgt>
                                        </p:tgtEl>
                                        <p:attrNameLst>
                                          <p:attrName>style.visibility</p:attrName>
                                        </p:attrNameLst>
                                      </p:cBhvr>
                                      <p:to>
                                        <p:strVal val="visible"/>
                                      </p:to>
                                    </p:set>
                                    <p:anim calcmode="lin" valueType="num">
                                      <p:cBhvr>
                                        <p:cTn id="28" dur="1000" fill="hold"/>
                                        <p:tgtEl>
                                          <p:spTgt spid="21510">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1510">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151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151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4" descr="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مستدير الزوايا 1"/>
          <p:cNvSpPr/>
          <p:nvPr/>
        </p:nvSpPr>
        <p:spPr>
          <a:xfrm>
            <a:off x="286002" y="222691"/>
            <a:ext cx="8572560" cy="857256"/>
          </a:xfrm>
          <a:prstGeom prst="round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defRPr/>
            </a:pPr>
            <a:r>
              <a:rPr lang="ar-SA" sz="4000" b="1" dirty="0">
                <a:solidFill>
                  <a:srgbClr val="C00000"/>
                </a:solidFill>
                <a:effectLst>
                  <a:outerShdw blurRad="38100" dist="38100" dir="2700000" algn="tl">
                    <a:srgbClr val="000000">
                      <a:alpha val="43137"/>
                    </a:srgbClr>
                  </a:outerShdw>
                </a:effectLst>
              </a:rPr>
              <a:t>أقسام الحكم التكليفي عند الجمهور </a:t>
            </a:r>
            <a:r>
              <a:rPr lang="ar-SA" sz="4000" b="1" dirty="0" err="1">
                <a:solidFill>
                  <a:srgbClr val="C00000"/>
                </a:solidFill>
                <a:effectLst>
                  <a:outerShdw blurRad="38100" dist="38100" dir="2700000" algn="tl">
                    <a:srgbClr val="000000">
                      <a:alpha val="43137"/>
                    </a:srgbClr>
                  </a:outerShdw>
                </a:effectLst>
              </a:rPr>
              <a:t>ومتعلقاته</a:t>
            </a:r>
            <a:endParaRPr lang="ar-SA" sz="4000" b="1" dirty="0">
              <a:solidFill>
                <a:srgbClr val="C00000"/>
              </a:solidFill>
              <a:effectLst>
                <a:outerShdw blurRad="38100" dist="38100" dir="2700000" algn="tl">
                  <a:srgbClr val="000000">
                    <a:alpha val="43137"/>
                  </a:srgbClr>
                </a:outerShdw>
              </a:effectLst>
            </a:endParaRPr>
          </a:p>
        </p:txBody>
      </p:sp>
      <p:sp>
        <p:nvSpPr>
          <p:cNvPr id="3" name="سهم إلى اليسار 2"/>
          <p:cNvSpPr/>
          <p:nvPr/>
        </p:nvSpPr>
        <p:spPr>
          <a:xfrm>
            <a:off x="6858000" y="142397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C00000"/>
                </a:solidFill>
                <a:cs typeface="Monotype Koufi" pitchFamily="2" charset="-78"/>
              </a:rPr>
              <a:t>الإيجاب</a:t>
            </a:r>
            <a:endParaRPr lang="ar-SA" dirty="0">
              <a:solidFill>
                <a:srgbClr val="C00000"/>
              </a:solidFill>
            </a:endParaRPr>
          </a:p>
        </p:txBody>
      </p:sp>
      <p:sp>
        <p:nvSpPr>
          <p:cNvPr id="7" name="مستطيل مستدير الزوايا 6"/>
          <p:cNvSpPr/>
          <p:nvPr/>
        </p:nvSpPr>
        <p:spPr>
          <a:xfrm>
            <a:off x="2608263" y="15049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C00000"/>
                </a:solidFill>
                <a:cs typeface="Arabic Transparent" pitchFamily="2" charset="-78"/>
              </a:rPr>
              <a:t>الواجب</a:t>
            </a:r>
          </a:p>
        </p:txBody>
      </p:sp>
      <p:sp>
        <p:nvSpPr>
          <p:cNvPr id="15" name="سهم إلى اليسار 14"/>
          <p:cNvSpPr/>
          <p:nvPr/>
        </p:nvSpPr>
        <p:spPr>
          <a:xfrm>
            <a:off x="6858000" y="2374683"/>
            <a:ext cx="1857404" cy="802740"/>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0099"/>
                </a:solidFill>
                <a:cs typeface="Monotype Koufi" pitchFamily="2" charset="-78"/>
              </a:rPr>
              <a:t>الندب</a:t>
            </a:r>
            <a:endParaRPr lang="ar-SA" dirty="0">
              <a:solidFill>
                <a:srgbClr val="FFFFFF"/>
              </a:solidFill>
            </a:endParaRPr>
          </a:p>
        </p:txBody>
      </p:sp>
      <p:sp>
        <p:nvSpPr>
          <p:cNvPr id="16" name="سهم إلى اليسار 15"/>
          <p:cNvSpPr/>
          <p:nvPr/>
        </p:nvSpPr>
        <p:spPr>
          <a:xfrm>
            <a:off x="6849035" y="3393143"/>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003300"/>
                </a:solidFill>
                <a:cs typeface="Monotype Koufi" pitchFamily="2" charset="-78"/>
              </a:rPr>
              <a:t>التحريم</a:t>
            </a:r>
            <a:endParaRPr lang="ar-SA" dirty="0">
              <a:solidFill>
                <a:srgbClr val="003300"/>
              </a:solidFill>
            </a:endParaRPr>
          </a:p>
        </p:txBody>
      </p:sp>
      <p:sp>
        <p:nvSpPr>
          <p:cNvPr id="17" name="سهم إلى اليسار 16"/>
          <p:cNvSpPr/>
          <p:nvPr/>
        </p:nvSpPr>
        <p:spPr>
          <a:xfrm>
            <a:off x="6866965" y="4429124"/>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7030A0"/>
                </a:solidFill>
                <a:cs typeface="Monotype Koufi" pitchFamily="2" charset="-78"/>
              </a:rPr>
              <a:t>الكراهة</a:t>
            </a:r>
            <a:endParaRPr lang="ar-SA" dirty="0">
              <a:solidFill>
                <a:srgbClr val="7030A0"/>
              </a:solidFill>
            </a:endParaRPr>
          </a:p>
        </p:txBody>
      </p:sp>
      <p:sp>
        <p:nvSpPr>
          <p:cNvPr id="18" name="سهم إلى اليسار 17"/>
          <p:cNvSpPr/>
          <p:nvPr/>
        </p:nvSpPr>
        <p:spPr>
          <a:xfrm>
            <a:off x="6920473" y="5486400"/>
            <a:ext cx="1857404" cy="862026"/>
          </a:xfrm>
          <a:prstGeom prst="leftArrow">
            <a:avLst>
              <a:gd name="adj1" fmla="val 73017"/>
              <a:gd name="adj2" fmla="val 5767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200" b="1" dirty="0">
                <a:solidFill>
                  <a:srgbClr val="FF0000"/>
                </a:solidFill>
                <a:cs typeface="Monotype Koufi" pitchFamily="2" charset="-78"/>
              </a:rPr>
              <a:t>الإباحة</a:t>
            </a:r>
            <a:r>
              <a:rPr lang="ar-SA" sz="3200" b="1" dirty="0">
                <a:solidFill>
                  <a:srgbClr val="000099"/>
                </a:solidFill>
                <a:cs typeface="Monotype Koufi" pitchFamily="2" charset="-78"/>
              </a:rPr>
              <a:t> </a:t>
            </a:r>
            <a:endParaRPr lang="ar-SA" dirty="0">
              <a:solidFill>
                <a:srgbClr val="FFFFFF"/>
              </a:solidFill>
            </a:endParaRPr>
          </a:p>
        </p:txBody>
      </p:sp>
      <p:sp>
        <p:nvSpPr>
          <p:cNvPr id="19" name="مستطيل مستدير الزوايا 18"/>
          <p:cNvSpPr/>
          <p:nvPr/>
        </p:nvSpPr>
        <p:spPr>
          <a:xfrm>
            <a:off x="2608263" y="241935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002060"/>
                </a:solidFill>
                <a:cs typeface="Arabic Transparent" pitchFamily="2" charset="-78"/>
              </a:rPr>
              <a:t>المندوب</a:t>
            </a:r>
          </a:p>
        </p:txBody>
      </p:sp>
      <p:sp>
        <p:nvSpPr>
          <p:cNvPr id="20" name="مستطيل مستدير الزوايا 19"/>
          <p:cNvSpPr/>
          <p:nvPr/>
        </p:nvSpPr>
        <p:spPr>
          <a:xfrm>
            <a:off x="2679700" y="3505200"/>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003300"/>
                </a:solidFill>
                <a:cs typeface="Arabic Transparent" pitchFamily="2" charset="-78"/>
              </a:rPr>
              <a:t>الحرام أو المحرم</a:t>
            </a:r>
          </a:p>
        </p:txBody>
      </p:sp>
      <p:sp>
        <p:nvSpPr>
          <p:cNvPr id="21" name="مستطيل مستدير الزوايا 20"/>
          <p:cNvSpPr/>
          <p:nvPr/>
        </p:nvSpPr>
        <p:spPr>
          <a:xfrm>
            <a:off x="2640013" y="4449763"/>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7030A0"/>
                </a:solidFill>
                <a:cs typeface="Arabic Transparent" pitchFamily="2" charset="-78"/>
              </a:rPr>
              <a:t>المكروه</a:t>
            </a:r>
          </a:p>
        </p:txBody>
      </p:sp>
      <p:sp>
        <p:nvSpPr>
          <p:cNvPr id="22" name="مستطيل مستدير الزوايا 21"/>
          <p:cNvSpPr/>
          <p:nvPr/>
        </p:nvSpPr>
        <p:spPr>
          <a:xfrm>
            <a:off x="2608263" y="5599113"/>
            <a:ext cx="3784600" cy="7048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ar-SA" sz="3600" b="1" dirty="0">
                <a:solidFill>
                  <a:srgbClr val="FF0000"/>
                </a:solidFill>
                <a:cs typeface="Arabic Transparent" pitchFamily="2" charset="-78"/>
              </a:rPr>
              <a:t>المباح</a:t>
            </a:r>
          </a:p>
        </p:txBody>
      </p:sp>
    </p:spTree>
    <p:extLst>
      <p:ext uri="{BB962C8B-B14F-4D97-AF65-F5344CB8AC3E}">
        <p14:creationId xmlns:p14="http://schemas.microsoft.com/office/powerpoint/2010/main" val="31863518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P spid="22" grpId="0" animBg="1"/>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2125</Words>
  <Application>Microsoft Office PowerPoint</Application>
  <PresentationFormat>عرض على الشاشة (3:4)‏</PresentationFormat>
  <Paragraphs>381</Paragraphs>
  <Slides>55</Slides>
  <Notes>26</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تصميم افتراضي</vt:lpstr>
      <vt:lpstr>محاضرات في  مدخل دراسة الشريعة الاسلامية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dc:creator>
  <cp:lastModifiedBy>future</cp:lastModifiedBy>
  <cp:revision>3</cp:revision>
  <dcterms:created xsi:type="dcterms:W3CDTF">2015-10-24T09:39:58Z</dcterms:created>
  <dcterms:modified xsi:type="dcterms:W3CDTF">2018-12-09T08:06:54Z</dcterms:modified>
</cp:coreProperties>
</file>