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38"/>
  </p:notesMasterIdLst>
  <p:sldIdLst>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EC10A93D-60AF-467C-B002-F7103262EFCB}">
      <dgm:prSet phldrT="[نص]" custT="1"/>
      <dgm:spPr/>
      <dgm:t>
        <a:bodyPr/>
        <a:lstStyle/>
        <a:p>
          <a:pPr rtl="1"/>
          <a:r>
            <a:rPr lang="ar-SA" sz="4400" b="1" dirty="0" smtClean="0">
              <a:solidFill>
                <a:srgbClr val="FF0000"/>
              </a:solidFill>
            </a:rPr>
            <a:t>الحكم الشرعي</a:t>
          </a:r>
          <a:endParaRPr lang="ar-SA" sz="4400" b="1" dirty="0">
            <a:solidFill>
              <a:srgbClr val="FF0000"/>
            </a:solidFill>
          </a:endParaRPr>
        </a:p>
      </dgm:t>
    </dgm:pt>
    <dgm:pt modelId="{4CB47DBA-C361-4521-8F42-F59F56863F7B}" type="parTrans" cxnId="{0F49F22B-ACDF-47CD-A745-E8F32024C706}">
      <dgm:prSet/>
      <dgm:spPr/>
      <dgm:t>
        <a:bodyPr/>
        <a:lstStyle/>
        <a:p>
          <a:pPr rtl="1"/>
          <a:endParaRPr lang="ar-SA"/>
        </a:p>
      </dgm:t>
    </dgm:pt>
    <dgm:pt modelId="{4B42D2B7-7F85-4826-A6CA-6D344BD20DB7}" type="sibTrans" cxnId="{0F49F22B-ACDF-47CD-A745-E8F32024C706}">
      <dgm:prSet/>
      <dgm:spPr/>
      <dgm:t>
        <a:bodyPr/>
        <a:lstStyle/>
        <a:p>
          <a:pPr rtl="1"/>
          <a:endParaRPr lang="ar-SA"/>
        </a:p>
      </dgm:t>
    </dgm:pt>
    <dgm:pt modelId="{7A714665-A957-4883-B7C2-CD931449A5A5}">
      <dgm:prSet phldrT="[نص]" custT="1"/>
      <dgm:spPr/>
      <dgm:t>
        <a:bodyPr/>
        <a:lstStyle/>
        <a:p>
          <a:pPr rtl="1"/>
          <a:r>
            <a:rPr lang="ar-SA" sz="2400" b="1"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الحكم التكليفي</a:t>
          </a:r>
          <a:endParaRPr lang="ar-SA" sz="2400" b="1"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3AACD581-DFA0-4EC1-A51E-76A8A426F24A}">
      <dgm:prSet phldrT="[نص]" custT="1"/>
      <dgm:spPr>
        <a:solidFill>
          <a:srgbClr val="00B0F0">
            <a:alpha val="50000"/>
          </a:srgbClr>
        </a:solidFill>
        <a:ln>
          <a:solidFill>
            <a:srgbClr val="FF0000"/>
          </a:solidFill>
        </a:ln>
      </dgm:spPr>
      <dgm:t>
        <a:bodyPr/>
        <a:lstStyle/>
        <a:p>
          <a:pPr rtl="1"/>
          <a:r>
            <a:rPr lang="ar-SA" sz="2400" b="1" dirty="0" smtClean="0">
              <a:solidFill>
                <a:srgbClr val="003300"/>
              </a:solidFill>
              <a:latin typeface="Arial Unicode MS" panose="020B0604020202020204" pitchFamily="34" charset="-128"/>
              <a:ea typeface="Arial Unicode MS" panose="020B0604020202020204" pitchFamily="34" charset="-128"/>
              <a:cs typeface="Arial Unicode MS" panose="020B0604020202020204" pitchFamily="34" charset="-128"/>
            </a:rPr>
            <a:t>الحكم الوضعي</a:t>
          </a:r>
          <a:endParaRPr lang="ar-SA" sz="2400" b="1" dirty="0">
            <a:solidFill>
              <a:srgbClr val="00330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4D41613C-BA19-42CE-B981-BE9FBD5FF2BB}" type="parTrans" cxnId="{F6F3B413-6798-44F2-AEB9-021C0E4EF557}">
      <dgm:prSet/>
      <dgm:spPr/>
      <dgm:t>
        <a:bodyPr/>
        <a:lstStyle/>
        <a:p>
          <a:pPr rtl="1"/>
          <a:endParaRPr lang="ar-SA"/>
        </a:p>
      </dgm:t>
    </dgm:pt>
    <dgm:pt modelId="{3D2F6B47-FCA2-4417-B527-BC9EAEABFAC4}" type="sibTrans" cxnId="{F6F3B413-6798-44F2-AEB9-021C0E4EF557}">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EA9A6E13-ECBB-4F27-814C-703D7717D04E}" type="pres">
      <dgm:prSet presAssocID="{EC10A93D-60AF-467C-B002-F7103262EFCB}" presName="circ1" presStyleLbl="vennNode1" presStyleIdx="0" presStyleCnt="3" custScaleX="187500"/>
      <dgm:spPr/>
      <dgm:t>
        <a:bodyPr/>
        <a:lstStyle/>
        <a:p>
          <a:pPr rtl="1"/>
          <a:endParaRPr lang="ar-SA"/>
        </a:p>
      </dgm:t>
    </dgm:pt>
    <dgm:pt modelId="{EE5AA3F0-2474-4632-BACB-EE3ED35DF42B}" type="pres">
      <dgm:prSet presAssocID="{EC10A93D-60AF-467C-B002-F7103262EFCB}" presName="circ1Tx" presStyleLbl="revTx" presStyleIdx="0" presStyleCnt="0">
        <dgm:presLayoutVars>
          <dgm:chMax val="0"/>
          <dgm:chPref val="0"/>
          <dgm:bulletEnabled val="1"/>
        </dgm:presLayoutVars>
      </dgm:prSet>
      <dgm:spPr/>
      <dgm:t>
        <a:bodyPr/>
        <a:lstStyle/>
        <a:p>
          <a:pPr rtl="1"/>
          <a:endParaRPr lang="ar-SA"/>
        </a:p>
      </dgm:t>
    </dgm:pt>
    <dgm:pt modelId="{B601DE5B-CD7E-4ECC-AB1D-7BC7F0FC8FDC}" type="pres">
      <dgm:prSet presAssocID="{7A714665-A957-4883-B7C2-CD931449A5A5}" presName="circ2" presStyleLbl="vennNode1" presStyleIdx="1" presStyleCnt="3" custScaleX="140333" custScaleY="68586"/>
      <dgm:spPr/>
      <dgm:t>
        <a:bodyPr/>
        <a:lstStyle/>
        <a:p>
          <a:pPr rtl="1"/>
          <a:endParaRPr lang="ar-SA"/>
        </a:p>
      </dgm:t>
    </dgm:pt>
    <dgm:pt modelId="{151DE554-A38B-4446-9C92-8A497A3B7849}" type="pres">
      <dgm:prSet presAssocID="{7A714665-A957-4883-B7C2-CD931449A5A5}" presName="circ2Tx" presStyleLbl="revTx" presStyleIdx="0" presStyleCnt="0">
        <dgm:presLayoutVars>
          <dgm:chMax val="0"/>
          <dgm:chPref val="0"/>
          <dgm:bulletEnabled val="1"/>
        </dgm:presLayoutVars>
      </dgm:prSet>
      <dgm:spPr/>
      <dgm:t>
        <a:bodyPr/>
        <a:lstStyle/>
        <a:p>
          <a:pPr rtl="1"/>
          <a:endParaRPr lang="ar-SA"/>
        </a:p>
      </dgm:t>
    </dgm:pt>
    <dgm:pt modelId="{AFA5E78F-2AAD-436A-8BF0-7A15D0F1C87A}" type="pres">
      <dgm:prSet presAssocID="{3AACD581-DFA0-4EC1-A51E-76A8A426F24A}" presName="circ3" presStyleLbl="vennNode1" presStyleIdx="2" presStyleCnt="3" custScaleX="134083" custScaleY="68586"/>
      <dgm:spPr/>
      <dgm:t>
        <a:bodyPr/>
        <a:lstStyle/>
        <a:p>
          <a:pPr rtl="1"/>
          <a:endParaRPr lang="ar-SA"/>
        </a:p>
      </dgm:t>
    </dgm:pt>
    <dgm:pt modelId="{E1879CD4-4544-49D2-835E-43E30033B6F5}" type="pres">
      <dgm:prSet presAssocID="{3AACD581-DFA0-4EC1-A51E-76A8A426F24A}" presName="circ3Tx" presStyleLbl="revTx" presStyleIdx="0" presStyleCnt="0">
        <dgm:presLayoutVars>
          <dgm:chMax val="0"/>
          <dgm:chPref val="0"/>
          <dgm:bulletEnabled val="1"/>
        </dgm:presLayoutVars>
      </dgm:prSet>
      <dgm:spPr/>
      <dgm:t>
        <a:bodyPr/>
        <a:lstStyle/>
        <a:p>
          <a:pPr rtl="1"/>
          <a:endParaRPr lang="ar-SA"/>
        </a:p>
      </dgm:t>
    </dgm:pt>
  </dgm:ptLst>
  <dgm:cxnLst>
    <dgm:cxn modelId="{14B7CAF1-BEA3-4ED5-843B-1799846676C4}" srcId="{83A81AD3-1F86-46AF-A86F-B916518D8DCA}" destId="{7A714665-A957-4883-B7C2-CD931449A5A5}" srcOrd="1" destOrd="0" parTransId="{B0417128-AD32-4D9C-97F1-3E69889572D2}" sibTransId="{447B9787-01A6-43A9-9047-72A7885265A4}"/>
    <dgm:cxn modelId="{0F49F22B-ACDF-47CD-A745-E8F32024C706}" srcId="{83A81AD3-1F86-46AF-A86F-B916518D8DCA}" destId="{EC10A93D-60AF-467C-B002-F7103262EFCB}" srcOrd="0" destOrd="0" parTransId="{4CB47DBA-C361-4521-8F42-F59F56863F7B}" sibTransId="{4B42D2B7-7F85-4826-A6CA-6D344BD20DB7}"/>
    <dgm:cxn modelId="{793137CA-2544-462D-9880-1BBDC6FC39A3}" type="presOf" srcId="{3AACD581-DFA0-4EC1-A51E-76A8A426F24A}" destId="{E1879CD4-4544-49D2-835E-43E30033B6F5}" srcOrd="1" destOrd="0" presId="urn:microsoft.com/office/officeart/2005/8/layout/venn1"/>
    <dgm:cxn modelId="{C6E205E2-3FB9-4ADD-B7F7-FA122E7A423F}" type="presOf" srcId="{83A81AD3-1F86-46AF-A86F-B916518D8DCA}" destId="{63F7D56B-43A0-4E1F-8CA7-5151C635C7EC}" srcOrd="0" destOrd="0" presId="urn:microsoft.com/office/officeart/2005/8/layout/venn1"/>
    <dgm:cxn modelId="{1D2AC951-94EF-4B84-9643-E9733B94C8A4}" type="presOf" srcId="{7A714665-A957-4883-B7C2-CD931449A5A5}" destId="{151DE554-A38B-4446-9C92-8A497A3B7849}" srcOrd="1" destOrd="0" presId="urn:microsoft.com/office/officeart/2005/8/layout/venn1"/>
    <dgm:cxn modelId="{D9D41C70-AE5B-45FC-BB07-98374C51B3F3}" type="presOf" srcId="{3AACD581-DFA0-4EC1-A51E-76A8A426F24A}" destId="{AFA5E78F-2AAD-436A-8BF0-7A15D0F1C87A}" srcOrd="0" destOrd="0" presId="urn:microsoft.com/office/officeart/2005/8/layout/venn1"/>
    <dgm:cxn modelId="{F6F3B413-6798-44F2-AEB9-021C0E4EF557}" srcId="{83A81AD3-1F86-46AF-A86F-B916518D8DCA}" destId="{3AACD581-DFA0-4EC1-A51E-76A8A426F24A}" srcOrd="2" destOrd="0" parTransId="{4D41613C-BA19-42CE-B981-BE9FBD5FF2BB}" sibTransId="{3D2F6B47-FCA2-4417-B527-BC9EAEABFAC4}"/>
    <dgm:cxn modelId="{87AEB3DA-8D22-4795-AB73-367E8DE16449}" type="presOf" srcId="{EC10A93D-60AF-467C-B002-F7103262EFCB}" destId="{EE5AA3F0-2474-4632-BACB-EE3ED35DF42B}" srcOrd="1" destOrd="0" presId="urn:microsoft.com/office/officeart/2005/8/layout/venn1"/>
    <dgm:cxn modelId="{13A7212C-36A5-43A1-B283-BB29F062BA88}" type="presOf" srcId="{EC10A93D-60AF-467C-B002-F7103262EFCB}" destId="{EA9A6E13-ECBB-4F27-814C-703D7717D04E}" srcOrd="0" destOrd="0" presId="urn:microsoft.com/office/officeart/2005/8/layout/venn1"/>
    <dgm:cxn modelId="{B707F106-0E39-4FFE-8F7C-390AB4040824}" type="presOf" srcId="{7A714665-A957-4883-B7C2-CD931449A5A5}" destId="{B601DE5B-CD7E-4ECC-AB1D-7BC7F0FC8FDC}" srcOrd="0" destOrd="0" presId="urn:microsoft.com/office/officeart/2005/8/layout/venn1"/>
    <dgm:cxn modelId="{45F744A1-87D2-40CF-ACBB-5EC6FFA11E6E}" type="presParOf" srcId="{63F7D56B-43A0-4E1F-8CA7-5151C635C7EC}" destId="{EA9A6E13-ECBB-4F27-814C-703D7717D04E}" srcOrd="0" destOrd="0" presId="urn:microsoft.com/office/officeart/2005/8/layout/venn1"/>
    <dgm:cxn modelId="{CB59B46E-9910-40D7-BE83-83E29E589F22}" type="presParOf" srcId="{63F7D56B-43A0-4E1F-8CA7-5151C635C7EC}" destId="{EE5AA3F0-2474-4632-BACB-EE3ED35DF42B}" srcOrd="1" destOrd="0" presId="urn:microsoft.com/office/officeart/2005/8/layout/venn1"/>
    <dgm:cxn modelId="{D8496745-428A-46FB-B80B-673D8A14D28B}" type="presParOf" srcId="{63F7D56B-43A0-4E1F-8CA7-5151C635C7EC}" destId="{B601DE5B-CD7E-4ECC-AB1D-7BC7F0FC8FDC}" srcOrd="2" destOrd="0" presId="urn:microsoft.com/office/officeart/2005/8/layout/venn1"/>
    <dgm:cxn modelId="{C27DC330-D4ED-459F-A8C9-A693D8326447}" type="presParOf" srcId="{63F7D56B-43A0-4E1F-8CA7-5151C635C7EC}" destId="{151DE554-A38B-4446-9C92-8A497A3B7849}" srcOrd="3" destOrd="0" presId="urn:microsoft.com/office/officeart/2005/8/layout/venn1"/>
    <dgm:cxn modelId="{4AD0CEC7-577D-4AD7-9A2A-5800EA585CF6}" type="presParOf" srcId="{63F7D56B-43A0-4E1F-8CA7-5151C635C7EC}" destId="{AFA5E78F-2AAD-436A-8BF0-7A15D0F1C87A}" srcOrd="4" destOrd="0" presId="urn:microsoft.com/office/officeart/2005/8/layout/venn1"/>
    <dgm:cxn modelId="{C768AE85-D1A8-4063-ACAB-685ECE75FE23}" type="presParOf" srcId="{63F7D56B-43A0-4E1F-8CA7-5151C635C7EC}" destId="{E1879CD4-4544-49D2-835E-43E30033B6F5}"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7A714665-A957-4883-B7C2-CD931449A5A5}">
      <dgm:prSet phldrT="[نص]" custT="1"/>
      <dgm:spPr/>
      <dgm:t>
        <a:bodyPr/>
        <a:lstStyle/>
        <a:p>
          <a:pPr rtl="1"/>
          <a:r>
            <a:rPr lang="ar-SA" sz="3600" b="1"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الحكــم الــوضعـــي</a:t>
          </a:r>
          <a:endParaRPr lang="ar-SA" sz="3600" b="1"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BC4B82CF-A181-4A8D-AA0B-67A3BA935B99}" type="pres">
      <dgm:prSet presAssocID="{7A714665-A957-4883-B7C2-CD931449A5A5}" presName="circ1TxSh" presStyleLbl="vennNode1" presStyleIdx="0" presStyleCnt="1" custScaleX="296787" custLinFactNeighborX="-2679" custLinFactNeighborY="8571"/>
      <dgm:spPr/>
      <dgm:t>
        <a:bodyPr/>
        <a:lstStyle/>
        <a:p>
          <a:pPr rtl="1"/>
          <a:endParaRPr lang="ar-SA"/>
        </a:p>
      </dgm:t>
    </dgm:pt>
  </dgm:ptLst>
  <dgm:cxnLst>
    <dgm:cxn modelId="{14B7CAF1-BEA3-4ED5-843B-1799846676C4}" srcId="{83A81AD3-1F86-46AF-A86F-B916518D8DCA}" destId="{7A714665-A957-4883-B7C2-CD931449A5A5}" srcOrd="0" destOrd="0" parTransId="{B0417128-AD32-4D9C-97F1-3E69889572D2}" sibTransId="{447B9787-01A6-43A9-9047-72A7885265A4}"/>
    <dgm:cxn modelId="{81FA1916-50FA-4ABF-8169-8EB46B47EC4A}" type="presOf" srcId="{7A714665-A957-4883-B7C2-CD931449A5A5}" destId="{BC4B82CF-A181-4A8D-AA0B-67A3BA935B99}" srcOrd="0" destOrd="0" presId="urn:microsoft.com/office/officeart/2005/8/layout/venn1"/>
    <dgm:cxn modelId="{6AF23AD9-BED6-4B7F-B6EF-45DC410C5E04}" type="presOf" srcId="{83A81AD3-1F86-46AF-A86F-B916518D8DCA}" destId="{63F7D56B-43A0-4E1F-8CA7-5151C635C7EC}" srcOrd="0" destOrd="0" presId="urn:microsoft.com/office/officeart/2005/8/layout/venn1"/>
    <dgm:cxn modelId="{D62F7C55-377E-4EEE-B42C-24223F3A4144}" type="presParOf" srcId="{63F7D56B-43A0-4E1F-8CA7-5151C635C7EC}" destId="{BC4B82CF-A181-4A8D-AA0B-67A3BA935B99}"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7A714665-A957-4883-B7C2-CD931449A5A5}">
      <dgm:prSet phldrT="[نص]" custT="1"/>
      <dgm:spPr>
        <a:ln>
          <a:solidFill>
            <a:srgbClr val="C00000"/>
          </a:solidFill>
        </a:ln>
      </dgm:spPr>
      <dgm:t>
        <a:bodyPr/>
        <a:lstStyle/>
        <a:p>
          <a:pPr rtl="1"/>
          <a:r>
            <a:rPr lang="ar-SA" sz="3600" b="1"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ما الفرق بين الحكم التكليفي والحكم الوضعي؟</a:t>
          </a:r>
          <a:endParaRPr lang="ar-SA" sz="3600" b="1"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BC4B82CF-A181-4A8D-AA0B-67A3BA935B99}" type="pres">
      <dgm:prSet presAssocID="{7A714665-A957-4883-B7C2-CD931449A5A5}" presName="circ1TxSh" presStyleLbl="vennNode1" presStyleIdx="0" presStyleCnt="1" custScaleX="205358" custLinFactNeighborX="-2679" custLinFactNeighborY="8571"/>
      <dgm:spPr/>
      <dgm:t>
        <a:bodyPr/>
        <a:lstStyle/>
        <a:p>
          <a:pPr rtl="1"/>
          <a:endParaRPr lang="ar-SA"/>
        </a:p>
      </dgm:t>
    </dgm:pt>
  </dgm:ptLst>
  <dgm:cxnLst>
    <dgm:cxn modelId="{14B7CAF1-BEA3-4ED5-843B-1799846676C4}" srcId="{83A81AD3-1F86-46AF-A86F-B916518D8DCA}" destId="{7A714665-A957-4883-B7C2-CD931449A5A5}" srcOrd="0" destOrd="0" parTransId="{B0417128-AD32-4D9C-97F1-3E69889572D2}" sibTransId="{447B9787-01A6-43A9-9047-72A7885265A4}"/>
    <dgm:cxn modelId="{19B3F85F-1F20-4986-866F-E30CC3C2B6E9}" type="presOf" srcId="{7A714665-A957-4883-B7C2-CD931449A5A5}" destId="{BC4B82CF-A181-4A8D-AA0B-67A3BA935B99}" srcOrd="0" destOrd="0" presId="urn:microsoft.com/office/officeart/2005/8/layout/venn1"/>
    <dgm:cxn modelId="{CE1A4C16-2E61-4E36-8287-05058FB4898E}" type="presOf" srcId="{83A81AD3-1F86-46AF-A86F-B916518D8DCA}" destId="{63F7D56B-43A0-4E1F-8CA7-5151C635C7EC}" srcOrd="0" destOrd="0" presId="urn:microsoft.com/office/officeart/2005/8/layout/venn1"/>
    <dgm:cxn modelId="{C04E7553-EC55-4921-B4FB-3D55544B4F86}" type="presParOf" srcId="{63F7D56B-43A0-4E1F-8CA7-5151C635C7EC}" destId="{BC4B82CF-A181-4A8D-AA0B-67A3BA935B99}"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BB980F-5849-42B2-ABFC-8345D0F3F99C}" type="doc">
      <dgm:prSet loTypeId="urn:microsoft.com/office/officeart/2005/8/layout/hList3" loCatId="list" qsTypeId="urn:microsoft.com/office/officeart/2005/8/quickstyle/simple3" qsCatId="simple" csTypeId="urn:microsoft.com/office/officeart/2005/8/colors/colorful2" csCatId="colorful" phldr="1"/>
      <dgm:spPr/>
      <dgm:t>
        <a:bodyPr/>
        <a:lstStyle/>
        <a:p>
          <a:endParaRPr lang="en-US"/>
        </a:p>
      </dgm:t>
    </dgm:pt>
    <dgm:pt modelId="{60C70F51-0CFA-4375-8FC3-3BD95CA16D09}">
      <dgm:prSet phldrT="[نص]" custT="1"/>
      <dgm:spPr>
        <a:xfrm>
          <a:off x="0" y="0"/>
          <a:ext cx="8229600" cy="1143714"/>
        </a:xfrm>
        <a:solidFill>
          <a:srgbClr val="C0504D">
            <a:shade val="90000"/>
            <a:hueOff val="0"/>
            <a:satOff val="0"/>
            <a:lumOff val="0"/>
            <a:alphaOff val="0"/>
          </a:srgbClr>
        </a:solidFill>
        <a:ln>
          <a:noFill/>
        </a:ln>
        <a:effectLst>
          <a:outerShdw blurRad="40000" dist="20000" dir="5400000" rotWithShape="0">
            <a:srgbClr val="000000">
              <a:alpha val="38000"/>
            </a:srgbClr>
          </a:outerShdw>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SA" sz="2800" dirty="0" smtClean="0">
              <a:solidFill>
                <a:sysClr val="window" lastClr="FFFFFF">
                  <a:hueOff val="0"/>
                  <a:satOff val="0"/>
                  <a:lumOff val="0"/>
                  <a:alphaOff val="0"/>
                </a:sysClr>
              </a:solidFill>
              <a:latin typeface="Calibri"/>
              <a:ea typeface="+mn-ea"/>
              <a:cs typeface="PT Bold Heading" panose="02010400000000000000" pitchFamily="2" charset="-78"/>
            </a:rPr>
            <a:t>الفرق بين الحكم التكليفي والحكم الوضعي</a:t>
          </a:r>
          <a:endParaRPr lang="en-US" sz="2800" dirty="0">
            <a:solidFill>
              <a:sysClr val="window" lastClr="FFFFFF">
                <a:hueOff val="0"/>
                <a:satOff val="0"/>
                <a:lumOff val="0"/>
                <a:alphaOff val="0"/>
              </a:sysClr>
            </a:solidFill>
            <a:latin typeface="Calibri"/>
            <a:ea typeface="+mn-ea"/>
            <a:cs typeface="+mn-cs"/>
          </a:endParaRPr>
        </a:p>
      </dgm:t>
    </dgm:pt>
    <dgm:pt modelId="{04C71A52-1E06-43AD-8516-0D33C2729A0B}" type="parTrans" cxnId="{8069767C-5FC0-425B-AF2C-7C8D3D891C05}">
      <dgm:prSet/>
      <dgm:spPr/>
      <dgm:t>
        <a:bodyPr/>
        <a:lstStyle/>
        <a:p>
          <a:endParaRPr lang="en-US"/>
        </a:p>
      </dgm:t>
    </dgm:pt>
    <dgm:pt modelId="{B1EC60BC-C2F6-4068-BB82-1EB313D6DC32}" type="sibTrans" cxnId="{8069767C-5FC0-425B-AF2C-7C8D3D891C05}">
      <dgm:prSet/>
      <dgm:spPr/>
      <dgm:t>
        <a:bodyPr/>
        <a:lstStyle/>
        <a:p>
          <a:endParaRPr lang="en-US"/>
        </a:p>
      </dgm:t>
    </dgm:pt>
    <dgm:pt modelId="{6D5F3AE4-F029-4955-B583-56800EEBF5BB}">
      <dgm:prSet phldrT="[نص]" custT="1"/>
      <dgm:spPr>
        <a:xfrm>
          <a:off x="4018" y="1143714"/>
          <a:ext cx="2740521" cy="2401800"/>
        </a:xfr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ar-SA" sz="2400" dirty="0" smtClean="0">
              <a:solidFill>
                <a:sysClr val="windowText" lastClr="000000"/>
              </a:solidFill>
              <a:latin typeface="Calibri"/>
              <a:ea typeface="+mn-ea"/>
              <a:cs typeface="PT Bold Heading" panose="02010400000000000000" pitchFamily="2" charset="-78"/>
            </a:rPr>
            <a:t>الحكم الوضعي</a:t>
          </a:r>
        </a:p>
        <a:p>
          <a:pPr rtl="1"/>
          <a:r>
            <a:rPr lang="ar-SA" sz="2800" b="0" dirty="0" smtClean="0">
              <a:solidFill>
                <a:sysClr val="windowText" lastClr="000000"/>
              </a:solidFill>
              <a:latin typeface="Calibri"/>
              <a:ea typeface="+mn-ea"/>
              <a:cs typeface="Arial"/>
            </a:rPr>
            <a:t>ليس فيه طلب أو تخيير</a:t>
          </a:r>
        </a:p>
        <a:p>
          <a:pPr rtl="1"/>
          <a:r>
            <a:rPr lang="ar-SA" sz="3200" b="0" dirty="0" smtClean="0">
              <a:solidFill>
                <a:sysClr val="windowText" lastClr="000000"/>
              </a:solidFill>
              <a:latin typeface="Calibri"/>
              <a:ea typeface="+mn-ea"/>
              <a:cs typeface="Arial"/>
            </a:rPr>
            <a:t> </a:t>
          </a:r>
          <a:r>
            <a:rPr lang="ar-SA" sz="3300" b="0" dirty="0" smtClean="0">
              <a:solidFill>
                <a:sysClr val="windowText" lastClr="000000"/>
              </a:solidFill>
              <a:latin typeface="Calibri"/>
              <a:ea typeface="+mn-ea"/>
              <a:cs typeface="Arial"/>
            </a:rPr>
            <a:t>إنما هو </a:t>
          </a:r>
        </a:p>
        <a:p>
          <a:pPr rtl="1"/>
          <a:r>
            <a:rPr lang="ar-SA" sz="3200" b="0" dirty="0" smtClean="0">
              <a:solidFill>
                <a:sysClr val="windowText" lastClr="000000"/>
              </a:solidFill>
              <a:latin typeface="Calibri"/>
              <a:ea typeface="+mn-ea"/>
              <a:cs typeface="Arial"/>
            </a:rPr>
            <a:t> </a:t>
          </a:r>
          <a:r>
            <a:rPr lang="ar-SA" sz="2800" b="1" dirty="0" smtClean="0">
              <a:solidFill>
                <a:sysClr val="windowText" lastClr="000000"/>
              </a:solidFill>
              <a:latin typeface="Calibri"/>
              <a:ea typeface="+mn-ea"/>
              <a:cs typeface="Arial"/>
            </a:rPr>
            <a:t>ربط شرعي بين أمرين </a:t>
          </a:r>
          <a:r>
            <a:rPr lang="ar-SA" sz="2800" b="0" dirty="0" smtClean="0">
              <a:solidFill>
                <a:sysClr val="windowText" lastClr="000000"/>
              </a:solidFill>
              <a:latin typeface="Calibri"/>
              <a:ea typeface="+mn-ea"/>
              <a:cs typeface="Arial"/>
            </a:rPr>
            <a:t>سبب ومسبب</a:t>
          </a:r>
        </a:p>
        <a:p>
          <a:pPr rtl="1"/>
          <a:r>
            <a:rPr lang="ar-SA" sz="2800" b="0" dirty="0" smtClean="0">
              <a:solidFill>
                <a:sysClr val="windowText" lastClr="000000"/>
              </a:solidFill>
              <a:latin typeface="Calibri"/>
              <a:ea typeface="+mn-ea"/>
              <a:cs typeface="Arial"/>
            </a:rPr>
            <a:t> </a:t>
          </a:r>
          <a:r>
            <a:rPr lang="ar-SA" sz="2400" b="0" dirty="0" smtClean="0">
              <a:solidFill>
                <a:sysClr val="windowText" lastClr="000000"/>
              </a:solidFill>
              <a:latin typeface="Calibri"/>
              <a:ea typeface="+mn-ea"/>
              <a:cs typeface="Arial"/>
            </a:rPr>
            <a:t>شرط ومشروط، مانع وممنوع </a:t>
          </a:r>
          <a:endParaRPr lang="en-US" sz="2400" b="0" dirty="0">
            <a:solidFill>
              <a:sysClr val="windowText" lastClr="000000"/>
            </a:solidFill>
            <a:latin typeface="Calibri"/>
            <a:ea typeface="+mn-ea"/>
            <a:cs typeface="+mn-cs"/>
          </a:endParaRPr>
        </a:p>
      </dgm:t>
    </dgm:pt>
    <dgm:pt modelId="{067C2E37-0449-4707-9E44-C4B9CB3868F4}" type="parTrans" cxnId="{7E6F324D-1FEE-40E4-8DF4-66D653966C20}">
      <dgm:prSet/>
      <dgm:spPr/>
      <dgm:t>
        <a:bodyPr/>
        <a:lstStyle/>
        <a:p>
          <a:endParaRPr lang="en-US"/>
        </a:p>
      </dgm:t>
    </dgm:pt>
    <dgm:pt modelId="{9E67A7CD-F81F-4D3E-A579-BECE099B2BCE}" type="sibTrans" cxnId="{7E6F324D-1FEE-40E4-8DF4-66D653966C20}">
      <dgm:prSet/>
      <dgm:spPr/>
      <dgm:t>
        <a:bodyPr/>
        <a:lstStyle/>
        <a:p>
          <a:endParaRPr lang="en-US"/>
        </a:p>
      </dgm:t>
    </dgm:pt>
    <dgm:pt modelId="{D6088EDF-3F23-4CDB-AF6D-5B1B9A425393}">
      <dgm:prSet phldrT="[نص]" custT="1"/>
      <dgm:spPr>
        <a:xfrm>
          <a:off x="2744539" y="1143714"/>
          <a:ext cx="2740521" cy="2401800"/>
        </a:xfrm>
        <a:gradFill rotWithShape="0">
          <a:gsLst>
            <a:gs pos="0">
              <a:srgbClr val="C0504D">
                <a:hueOff val="2340759"/>
                <a:satOff val="-2919"/>
                <a:lumOff val="686"/>
                <a:alphaOff val="0"/>
                <a:tint val="50000"/>
                <a:satMod val="300000"/>
              </a:srgbClr>
            </a:gs>
            <a:gs pos="35000">
              <a:srgbClr val="C0504D">
                <a:hueOff val="2340759"/>
                <a:satOff val="-2919"/>
                <a:lumOff val="686"/>
                <a:alphaOff val="0"/>
                <a:tint val="37000"/>
                <a:satMod val="300000"/>
              </a:srgbClr>
            </a:gs>
            <a:gs pos="100000">
              <a:srgbClr val="C0504D">
                <a:hueOff val="2340759"/>
                <a:satOff val="-2919"/>
                <a:lumOff val="686"/>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rtl="1"/>
          <a:r>
            <a:rPr lang="ar-SA" sz="2400" dirty="0" smtClean="0">
              <a:solidFill>
                <a:sysClr val="windowText" lastClr="000000"/>
              </a:solidFill>
              <a:latin typeface="Calibri"/>
              <a:ea typeface="+mn-ea"/>
              <a:cs typeface="PT Bold Heading" panose="02010400000000000000" pitchFamily="2" charset="-78"/>
            </a:rPr>
            <a:t>الحكم التكليفي</a:t>
          </a:r>
        </a:p>
        <a:p>
          <a:r>
            <a:rPr lang="ar-SA" sz="3200" dirty="0" smtClean="0">
              <a:solidFill>
                <a:sysClr val="windowText" lastClr="000000"/>
              </a:solidFill>
              <a:latin typeface="Calibri"/>
              <a:ea typeface="+mn-ea"/>
              <a:cs typeface="Arial"/>
            </a:rPr>
            <a:t>يقصد منه طلب الفعل أو طلب الترك </a:t>
          </a:r>
          <a:r>
            <a:rPr lang="ar-SA" sz="3200" dirty="0" err="1" smtClean="0">
              <a:solidFill>
                <a:sysClr val="windowText" lastClr="000000"/>
              </a:solidFill>
              <a:latin typeface="Calibri"/>
              <a:ea typeface="+mn-ea"/>
              <a:cs typeface="Arial"/>
            </a:rPr>
            <a:t>أوالتخيير</a:t>
          </a:r>
          <a:r>
            <a:rPr lang="ar-SA" sz="3200" dirty="0" smtClean="0">
              <a:solidFill>
                <a:sysClr val="windowText" lastClr="000000"/>
              </a:solidFill>
              <a:latin typeface="Calibri"/>
              <a:ea typeface="+mn-ea"/>
              <a:cs typeface="Arial"/>
            </a:rPr>
            <a:t> بين الفعل والترك</a:t>
          </a:r>
          <a:endParaRPr lang="en-US" sz="3200" dirty="0">
            <a:solidFill>
              <a:sysClr val="windowText" lastClr="000000"/>
            </a:solidFill>
            <a:latin typeface="Calibri"/>
            <a:ea typeface="+mn-ea"/>
            <a:cs typeface="+mn-cs"/>
          </a:endParaRPr>
        </a:p>
      </dgm:t>
    </dgm:pt>
    <dgm:pt modelId="{F6527F95-27DF-4AE8-B34D-5D690E86785A}" type="parTrans" cxnId="{0FCF8760-55E8-44F4-ADB3-6DCA32022605}">
      <dgm:prSet/>
      <dgm:spPr/>
      <dgm:t>
        <a:bodyPr/>
        <a:lstStyle/>
        <a:p>
          <a:endParaRPr lang="en-US"/>
        </a:p>
      </dgm:t>
    </dgm:pt>
    <dgm:pt modelId="{AE3BEEEF-5588-4BE4-B728-3817D68E7B21}" type="sibTrans" cxnId="{0FCF8760-55E8-44F4-ADB3-6DCA32022605}">
      <dgm:prSet/>
      <dgm:spPr/>
      <dgm:t>
        <a:bodyPr/>
        <a:lstStyle/>
        <a:p>
          <a:endParaRPr lang="en-US"/>
        </a:p>
      </dgm:t>
    </dgm:pt>
    <dgm:pt modelId="{E7ED49E8-8EA0-4F52-9965-8A5E4C11746C}">
      <dgm:prSet phldrT="[نص]" custT="1"/>
      <dgm:spPr>
        <a:xfrm>
          <a:off x="5485060" y="1143714"/>
          <a:ext cx="2740521" cy="2401800"/>
        </a:xfrm>
        <a:gradFill rotWithShape="0">
          <a:gsLst>
            <a:gs pos="0">
              <a:srgbClr val="C0504D">
                <a:hueOff val="4681519"/>
                <a:satOff val="-5839"/>
                <a:lumOff val="1373"/>
                <a:alphaOff val="0"/>
                <a:tint val="50000"/>
                <a:satMod val="300000"/>
              </a:srgbClr>
            </a:gs>
            <a:gs pos="35000">
              <a:srgbClr val="C0504D">
                <a:hueOff val="4681519"/>
                <a:satOff val="-5839"/>
                <a:lumOff val="1373"/>
                <a:alphaOff val="0"/>
                <a:tint val="37000"/>
                <a:satMod val="300000"/>
              </a:srgbClr>
            </a:gs>
            <a:gs pos="100000">
              <a:srgbClr val="C0504D">
                <a:hueOff val="4681519"/>
                <a:satOff val="-5839"/>
                <a:lumOff val="137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ar-SA" sz="3200" dirty="0" smtClean="0">
              <a:solidFill>
                <a:sysClr val="windowText" lastClr="000000"/>
              </a:solidFill>
              <a:latin typeface="Calibri"/>
              <a:ea typeface="+mn-ea"/>
              <a:cs typeface="PT Bold Heading" panose="02010400000000000000" pitchFamily="2" charset="-78"/>
            </a:rPr>
            <a:t>من ناحية الطلب</a:t>
          </a:r>
        </a:p>
      </dgm:t>
    </dgm:pt>
    <dgm:pt modelId="{EEED83D2-3B87-4148-A100-0BADCDBE54BB}" type="parTrans" cxnId="{2A25559E-D47E-41ED-B1F1-977B8E095473}">
      <dgm:prSet/>
      <dgm:spPr/>
      <dgm:t>
        <a:bodyPr/>
        <a:lstStyle/>
        <a:p>
          <a:endParaRPr lang="en-US"/>
        </a:p>
      </dgm:t>
    </dgm:pt>
    <dgm:pt modelId="{9C9F640F-A719-45A1-BE6F-56CD8F1E2EA3}" type="sibTrans" cxnId="{2A25559E-D47E-41ED-B1F1-977B8E095473}">
      <dgm:prSet/>
      <dgm:spPr/>
      <dgm:t>
        <a:bodyPr/>
        <a:lstStyle/>
        <a:p>
          <a:endParaRPr lang="en-US"/>
        </a:p>
      </dgm:t>
    </dgm:pt>
    <dgm:pt modelId="{C74D8110-A748-4108-995B-9C46733AE974}" type="pres">
      <dgm:prSet presAssocID="{DBBB980F-5849-42B2-ABFC-8345D0F3F99C}" presName="composite" presStyleCnt="0">
        <dgm:presLayoutVars>
          <dgm:chMax val="1"/>
          <dgm:dir/>
          <dgm:resizeHandles val="exact"/>
        </dgm:presLayoutVars>
      </dgm:prSet>
      <dgm:spPr/>
      <dgm:t>
        <a:bodyPr/>
        <a:lstStyle/>
        <a:p>
          <a:endParaRPr lang="en-US"/>
        </a:p>
      </dgm:t>
    </dgm:pt>
    <dgm:pt modelId="{56738C2E-A27A-45A8-8CCC-5E749F6461B9}" type="pres">
      <dgm:prSet presAssocID="{60C70F51-0CFA-4375-8FC3-3BD95CA16D09}" presName="roof" presStyleLbl="dkBgShp" presStyleIdx="0" presStyleCnt="2" custScaleY="67808" custLinFactNeighborX="105" custLinFactNeighborY="-8048"/>
      <dgm:spPr>
        <a:prstGeom prst="rect">
          <a:avLst/>
        </a:prstGeom>
      </dgm:spPr>
      <dgm:t>
        <a:bodyPr/>
        <a:lstStyle/>
        <a:p>
          <a:endParaRPr lang="en-US"/>
        </a:p>
      </dgm:t>
    </dgm:pt>
    <dgm:pt modelId="{CCE28DCB-DA79-4AF5-82AF-B9646CBBA663}" type="pres">
      <dgm:prSet presAssocID="{60C70F51-0CFA-4375-8FC3-3BD95CA16D09}" presName="pillars" presStyleCnt="0"/>
      <dgm:spPr/>
    </dgm:pt>
    <dgm:pt modelId="{BA9F9664-A8E1-4BEA-8665-86AFBCCAE3B9}" type="pres">
      <dgm:prSet presAssocID="{60C70F51-0CFA-4375-8FC3-3BD95CA16D09}" presName="pillar1" presStyleLbl="node1" presStyleIdx="0" presStyleCnt="3" custScaleY="110101" custLinFactNeighborX="-119" custLinFactNeighborY="-6008">
        <dgm:presLayoutVars>
          <dgm:bulletEnabled val="1"/>
        </dgm:presLayoutVars>
      </dgm:prSet>
      <dgm:spPr>
        <a:prstGeom prst="rect">
          <a:avLst/>
        </a:prstGeom>
      </dgm:spPr>
      <dgm:t>
        <a:bodyPr/>
        <a:lstStyle/>
        <a:p>
          <a:endParaRPr lang="en-US"/>
        </a:p>
      </dgm:t>
    </dgm:pt>
    <dgm:pt modelId="{CBC064C5-8EA1-413C-9C12-291667A512CF}" type="pres">
      <dgm:prSet presAssocID="{D6088EDF-3F23-4CDB-AF6D-5B1B9A425393}" presName="pillarX" presStyleLbl="node1" presStyleIdx="1" presStyleCnt="3" custScaleY="115440" custLinFactNeighborY="-3204">
        <dgm:presLayoutVars>
          <dgm:bulletEnabled val="1"/>
        </dgm:presLayoutVars>
      </dgm:prSet>
      <dgm:spPr>
        <a:prstGeom prst="rect">
          <a:avLst/>
        </a:prstGeom>
      </dgm:spPr>
      <dgm:t>
        <a:bodyPr/>
        <a:lstStyle/>
        <a:p>
          <a:endParaRPr lang="en-US"/>
        </a:p>
      </dgm:t>
    </dgm:pt>
    <dgm:pt modelId="{EF26840A-F5A3-4CA7-ABD8-B5D97A6732E9}" type="pres">
      <dgm:prSet presAssocID="{E7ED49E8-8EA0-4F52-9965-8A5E4C11746C}" presName="pillarX" presStyleLbl="node1" presStyleIdx="2" presStyleCnt="3" custScaleX="54805" custScaleY="115440" custLinFactNeighborX="-794" custLinFactNeighborY="-3204">
        <dgm:presLayoutVars>
          <dgm:bulletEnabled val="1"/>
        </dgm:presLayoutVars>
      </dgm:prSet>
      <dgm:spPr>
        <a:prstGeom prst="rect">
          <a:avLst/>
        </a:prstGeom>
      </dgm:spPr>
      <dgm:t>
        <a:bodyPr/>
        <a:lstStyle/>
        <a:p>
          <a:endParaRPr lang="en-US"/>
        </a:p>
      </dgm:t>
    </dgm:pt>
    <dgm:pt modelId="{6E394DD4-4414-4012-A550-E0CB121D3B6C}" type="pres">
      <dgm:prSet presAssocID="{60C70F51-0CFA-4375-8FC3-3BD95CA16D09}" presName="base" presStyleLbl="dkBgShp" presStyleIdx="1" presStyleCnt="2"/>
      <dgm:spPr>
        <a:xfrm>
          <a:off x="0" y="3545514"/>
          <a:ext cx="8229600" cy="266866"/>
        </a:xfrm>
        <a:prstGeom prst="rect">
          <a:avLst/>
        </a:prstGeom>
        <a:solidFill>
          <a:srgbClr val="C0504D">
            <a:shade val="90000"/>
            <a:hueOff val="0"/>
            <a:satOff val="0"/>
            <a:lumOff val="0"/>
            <a:alphaOff val="0"/>
          </a:srgbClr>
        </a:solidFill>
        <a:ln>
          <a:noFill/>
        </a:ln>
        <a:effectLst>
          <a:outerShdw blurRad="40000" dist="20000" dir="5400000" rotWithShape="0">
            <a:srgbClr val="000000">
              <a:alpha val="38000"/>
            </a:srgbClr>
          </a:outerShdw>
        </a:effectLst>
      </dgm:spPr>
      <dgm:t>
        <a:bodyPr/>
        <a:lstStyle/>
        <a:p>
          <a:pPr rtl="1"/>
          <a:endParaRPr lang="ar-SA"/>
        </a:p>
      </dgm:t>
    </dgm:pt>
  </dgm:ptLst>
  <dgm:cxnLst>
    <dgm:cxn modelId="{5B389867-A134-4A9F-85BB-9C92405DFCE6}" type="presOf" srcId="{E7ED49E8-8EA0-4F52-9965-8A5E4C11746C}" destId="{EF26840A-F5A3-4CA7-ABD8-B5D97A6732E9}" srcOrd="0" destOrd="0" presId="urn:microsoft.com/office/officeart/2005/8/layout/hList3"/>
    <dgm:cxn modelId="{75502339-7EF0-4418-BB36-DD4ECBA58F2D}" type="presOf" srcId="{D6088EDF-3F23-4CDB-AF6D-5B1B9A425393}" destId="{CBC064C5-8EA1-413C-9C12-291667A512CF}" srcOrd="0" destOrd="0" presId="urn:microsoft.com/office/officeart/2005/8/layout/hList3"/>
    <dgm:cxn modelId="{7E6F324D-1FEE-40E4-8DF4-66D653966C20}" srcId="{60C70F51-0CFA-4375-8FC3-3BD95CA16D09}" destId="{6D5F3AE4-F029-4955-B583-56800EEBF5BB}" srcOrd="0" destOrd="0" parTransId="{067C2E37-0449-4707-9E44-C4B9CB3868F4}" sibTransId="{9E67A7CD-F81F-4D3E-A579-BECE099B2BCE}"/>
    <dgm:cxn modelId="{6B805CF3-162B-404E-9AB7-6EE22D06A0B4}" type="presOf" srcId="{DBBB980F-5849-42B2-ABFC-8345D0F3F99C}" destId="{C74D8110-A748-4108-995B-9C46733AE974}" srcOrd="0" destOrd="0" presId="urn:microsoft.com/office/officeart/2005/8/layout/hList3"/>
    <dgm:cxn modelId="{2A25559E-D47E-41ED-B1F1-977B8E095473}" srcId="{60C70F51-0CFA-4375-8FC3-3BD95CA16D09}" destId="{E7ED49E8-8EA0-4F52-9965-8A5E4C11746C}" srcOrd="2" destOrd="0" parTransId="{EEED83D2-3B87-4148-A100-0BADCDBE54BB}" sibTransId="{9C9F640F-A719-45A1-BE6F-56CD8F1E2EA3}"/>
    <dgm:cxn modelId="{8069767C-5FC0-425B-AF2C-7C8D3D891C05}" srcId="{DBBB980F-5849-42B2-ABFC-8345D0F3F99C}" destId="{60C70F51-0CFA-4375-8FC3-3BD95CA16D09}" srcOrd="0" destOrd="0" parTransId="{04C71A52-1E06-43AD-8516-0D33C2729A0B}" sibTransId="{B1EC60BC-C2F6-4068-BB82-1EB313D6DC32}"/>
    <dgm:cxn modelId="{0FCF8760-55E8-44F4-ADB3-6DCA32022605}" srcId="{60C70F51-0CFA-4375-8FC3-3BD95CA16D09}" destId="{D6088EDF-3F23-4CDB-AF6D-5B1B9A425393}" srcOrd="1" destOrd="0" parTransId="{F6527F95-27DF-4AE8-B34D-5D690E86785A}" sibTransId="{AE3BEEEF-5588-4BE4-B728-3817D68E7B21}"/>
    <dgm:cxn modelId="{FB83504E-19F7-402B-B6A0-31F1BF81A560}" type="presOf" srcId="{60C70F51-0CFA-4375-8FC3-3BD95CA16D09}" destId="{56738C2E-A27A-45A8-8CCC-5E749F6461B9}" srcOrd="0" destOrd="0" presId="urn:microsoft.com/office/officeart/2005/8/layout/hList3"/>
    <dgm:cxn modelId="{E64E65F7-4A85-4557-859D-3EDFA063614A}" type="presOf" srcId="{6D5F3AE4-F029-4955-B583-56800EEBF5BB}" destId="{BA9F9664-A8E1-4BEA-8665-86AFBCCAE3B9}" srcOrd="0" destOrd="0" presId="urn:microsoft.com/office/officeart/2005/8/layout/hList3"/>
    <dgm:cxn modelId="{42F69E34-AEC3-4519-974B-F9C3D22F4A95}" type="presParOf" srcId="{C74D8110-A748-4108-995B-9C46733AE974}" destId="{56738C2E-A27A-45A8-8CCC-5E749F6461B9}" srcOrd="0" destOrd="0" presId="urn:microsoft.com/office/officeart/2005/8/layout/hList3"/>
    <dgm:cxn modelId="{F02B0339-1B74-484B-8F33-E9A59C655875}" type="presParOf" srcId="{C74D8110-A748-4108-995B-9C46733AE974}" destId="{CCE28DCB-DA79-4AF5-82AF-B9646CBBA663}" srcOrd="1" destOrd="0" presId="urn:microsoft.com/office/officeart/2005/8/layout/hList3"/>
    <dgm:cxn modelId="{37231DA7-13DF-49FD-A245-E78093E2A580}" type="presParOf" srcId="{CCE28DCB-DA79-4AF5-82AF-B9646CBBA663}" destId="{BA9F9664-A8E1-4BEA-8665-86AFBCCAE3B9}" srcOrd="0" destOrd="0" presId="urn:microsoft.com/office/officeart/2005/8/layout/hList3"/>
    <dgm:cxn modelId="{A3684B11-34E5-423F-A090-8F25A20BE8D5}" type="presParOf" srcId="{CCE28DCB-DA79-4AF5-82AF-B9646CBBA663}" destId="{CBC064C5-8EA1-413C-9C12-291667A512CF}" srcOrd="1" destOrd="0" presId="urn:microsoft.com/office/officeart/2005/8/layout/hList3"/>
    <dgm:cxn modelId="{B4AC5C27-0143-4CC9-8A00-A75C53E1A12D}" type="presParOf" srcId="{CCE28DCB-DA79-4AF5-82AF-B9646CBBA663}" destId="{EF26840A-F5A3-4CA7-ABD8-B5D97A6732E9}" srcOrd="2" destOrd="0" presId="urn:microsoft.com/office/officeart/2005/8/layout/hList3"/>
    <dgm:cxn modelId="{B0C95211-24C5-479C-ACFC-91FAC63AD641}" type="presParOf" srcId="{C74D8110-A748-4108-995B-9C46733AE974}" destId="{6E394DD4-4414-4012-A550-E0CB121D3B6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BB980F-5849-42B2-ABFC-8345D0F3F99C}" type="doc">
      <dgm:prSet loTypeId="urn:microsoft.com/office/officeart/2005/8/layout/hList3" loCatId="list" qsTypeId="urn:microsoft.com/office/officeart/2005/8/quickstyle/simple3" qsCatId="simple" csTypeId="urn:microsoft.com/office/officeart/2005/8/colors/colorful2" csCatId="colorful" phldr="1"/>
      <dgm:spPr/>
      <dgm:t>
        <a:bodyPr/>
        <a:lstStyle/>
        <a:p>
          <a:endParaRPr lang="en-US"/>
        </a:p>
      </dgm:t>
    </dgm:pt>
    <dgm:pt modelId="{60C70F51-0CFA-4375-8FC3-3BD95CA16D09}">
      <dgm:prSet phldrT="[نص]" custT="1"/>
      <dgm:spPr>
        <a:xfrm>
          <a:off x="0" y="0"/>
          <a:ext cx="8229600" cy="1143714"/>
        </a:xfrm>
        <a:solidFill>
          <a:srgbClr val="C0504D">
            <a:shade val="90000"/>
            <a:hueOff val="0"/>
            <a:satOff val="0"/>
            <a:lumOff val="0"/>
            <a:alphaOff val="0"/>
          </a:srgbClr>
        </a:solidFill>
        <a:ln>
          <a:noFill/>
        </a:ln>
        <a:effectLst>
          <a:outerShdw blurRad="40000" dist="20000" dir="5400000" rotWithShape="0">
            <a:srgbClr val="000000">
              <a:alpha val="38000"/>
            </a:srgbClr>
          </a:outerShdw>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SA" sz="2800" dirty="0" smtClean="0">
              <a:solidFill>
                <a:sysClr val="window" lastClr="FFFFFF">
                  <a:hueOff val="0"/>
                  <a:satOff val="0"/>
                  <a:lumOff val="0"/>
                  <a:alphaOff val="0"/>
                </a:sysClr>
              </a:solidFill>
              <a:latin typeface="Calibri"/>
              <a:ea typeface="+mn-ea"/>
              <a:cs typeface="PT Bold Heading" panose="02010400000000000000" pitchFamily="2" charset="-78"/>
            </a:rPr>
            <a:t>الفرق بين الحكم التكليفي والحكم الوضعي</a:t>
          </a:r>
          <a:endParaRPr lang="en-US" sz="2800" dirty="0">
            <a:solidFill>
              <a:sysClr val="window" lastClr="FFFFFF">
                <a:hueOff val="0"/>
                <a:satOff val="0"/>
                <a:lumOff val="0"/>
                <a:alphaOff val="0"/>
              </a:sysClr>
            </a:solidFill>
            <a:latin typeface="Calibri"/>
            <a:ea typeface="+mn-ea"/>
            <a:cs typeface="+mn-cs"/>
          </a:endParaRPr>
        </a:p>
      </dgm:t>
    </dgm:pt>
    <dgm:pt modelId="{04C71A52-1E06-43AD-8516-0D33C2729A0B}" type="parTrans" cxnId="{8069767C-5FC0-425B-AF2C-7C8D3D891C05}">
      <dgm:prSet/>
      <dgm:spPr/>
      <dgm:t>
        <a:bodyPr/>
        <a:lstStyle/>
        <a:p>
          <a:endParaRPr lang="en-US"/>
        </a:p>
      </dgm:t>
    </dgm:pt>
    <dgm:pt modelId="{B1EC60BC-C2F6-4068-BB82-1EB313D6DC32}" type="sibTrans" cxnId="{8069767C-5FC0-425B-AF2C-7C8D3D891C05}">
      <dgm:prSet/>
      <dgm:spPr/>
      <dgm:t>
        <a:bodyPr/>
        <a:lstStyle/>
        <a:p>
          <a:endParaRPr lang="en-US"/>
        </a:p>
      </dgm:t>
    </dgm:pt>
    <dgm:pt modelId="{6D5F3AE4-F029-4955-B583-56800EEBF5BB}">
      <dgm:prSet phldrT="[نص]" custT="1"/>
      <dgm:spPr>
        <a:xfrm>
          <a:off x="4018" y="1143714"/>
          <a:ext cx="2740521" cy="2401800"/>
        </a:xfr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ar-SA" sz="2400" dirty="0" smtClean="0">
              <a:solidFill>
                <a:sysClr val="windowText" lastClr="000000"/>
              </a:solidFill>
              <a:latin typeface="Calibri"/>
              <a:ea typeface="+mn-ea"/>
              <a:cs typeface="PT Bold Heading" panose="02010400000000000000" pitchFamily="2" charset="-78"/>
            </a:rPr>
            <a:t>الحكم الوضعي</a:t>
          </a:r>
        </a:p>
        <a:p>
          <a:pPr rtl="1"/>
          <a:r>
            <a:rPr lang="ar-SA" sz="2400" b="0" dirty="0" smtClean="0">
              <a:solidFill>
                <a:sysClr val="windowText" lastClr="000000"/>
              </a:solidFill>
              <a:latin typeface="Calibri"/>
              <a:ea typeface="+mn-ea"/>
              <a:cs typeface="Arial"/>
            </a:rPr>
            <a:t>فقد يكون في مقدور المكلف كالسرقة فإن الشارع جعلها سبباً لقطع اليد </a:t>
          </a:r>
        </a:p>
        <a:p>
          <a:pPr rtl="1"/>
          <a:r>
            <a:rPr lang="ar-SA" sz="2400" b="0" dirty="0" smtClean="0">
              <a:solidFill>
                <a:sysClr val="windowText" lastClr="000000"/>
              </a:solidFill>
              <a:latin typeface="Calibri"/>
              <a:ea typeface="+mn-ea"/>
              <a:cs typeface="Arial"/>
            </a:rPr>
            <a:t>وقد يكون في غير مقدور المكلف ولا دخل للمكلف بإيجاده وذلك كدلوك الشمس فقد جعلها المشرع سببا في وجوب الصلاة (</a:t>
          </a:r>
          <a:r>
            <a:rPr lang="ar-SA" sz="2000" b="0" dirty="0" smtClean="0">
              <a:solidFill>
                <a:sysClr val="windowText" lastClr="000000"/>
              </a:solidFill>
              <a:latin typeface="Calibri"/>
              <a:ea typeface="+mn-ea"/>
              <a:cs typeface="Arial"/>
            </a:rPr>
            <a:t>وأقم الصلاة لدلوك الشمس)</a:t>
          </a:r>
          <a:r>
            <a:rPr lang="ar-SA" sz="2400" b="0" dirty="0" smtClean="0">
              <a:solidFill>
                <a:sysClr val="windowText" lastClr="000000"/>
              </a:solidFill>
              <a:latin typeface="Calibri"/>
              <a:ea typeface="+mn-ea"/>
              <a:cs typeface="Arial"/>
            </a:rPr>
            <a:t>ودلوك الشمس أمر ليس في مقدور المكلف</a:t>
          </a:r>
          <a:endParaRPr lang="en-US" sz="2400" b="0" dirty="0">
            <a:solidFill>
              <a:sysClr val="windowText" lastClr="000000"/>
            </a:solidFill>
            <a:latin typeface="Calibri"/>
            <a:ea typeface="+mn-ea"/>
            <a:cs typeface="Arial"/>
          </a:endParaRPr>
        </a:p>
      </dgm:t>
    </dgm:pt>
    <dgm:pt modelId="{067C2E37-0449-4707-9E44-C4B9CB3868F4}" type="parTrans" cxnId="{7E6F324D-1FEE-40E4-8DF4-66D653966C20}">
      <dgm:prSet/>
      <dgm:spPr/>
      <dgm:t>
        <a:bodyPr/>
        <a:lstStyle/>
        <a:p>
          <a:endParaRPr lang="en-US"/>
        </a:p>
      </dgm:t>
    </dgm:pt>
    <dgm:pt modelId="{9E67A7CD-F81F-4D3E-A579-BECE099B2BCE}" type="sibTrans" cxnId="{7E6F324D-1FEE-40E4-8DF4-66D653966C20}">
      <dgm:prSet/>
      <dgm:spPr/>
      <dgm:t>
        <a:bodyPr/>
        <a:lstStyle/>
        <a:p>
          <a:endParaRPr lang="en-US"/>
        </a:p>
      </dgm:t>
    </dgm:pt>
    <dgm:pt modelId="{D6088EDF-3F23-4CDB-AF6D-5B1B9A425393}">
      <dgm:prSet phldrT="[نص]" custT="1"/>
      <dgm:spPr>
        <a:xfrm>
          <a:off x="2744539" y="1143714"/>
          <a:ext cx="2740521" cy="2401800"/>
        </a:xfrm>
        <a:gradFill rotWithShape="0">
          <a:gsLst>
            <a:gs pos="0">
              <a:srgbClr val="C0504D">
                <a:hueOff val="2340759"/>
                <a:satOff val="-2919"/>
                <a:lumOff val="686"/>
                <a:alphaOff val="0"/>
                <a:tint val="50000"/>
                <a:satMod val="300000"/>
              </a:srgbClr>
            </a:gs>
            <a:gs pos="35000">
              <a:srgbClr val="C0504D">
                <a:hueOff val="2340759"/>
                <a:satOff val="-2919"/>
                <a:lumOff val="686"/>
                <a:alphaOff val="0"/>
                <a:tint val="37000"/>
                <a:satMod val="300000"/>
              </a:srgbClr>
            </a:gs>
            <a:gs pos="100000">
              <a:srgbClr val="C0504D">
                <a:hueOff val="2340759"/>
                <a:satOff val="-2919"/>
                <a:lumOff val="686"/>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rtl="1"/>
          <a:r>
            <a:rPr lang="ar-SA" sz="2000" dirty="0" smtClean="0">
              <a:solidFill>
                <a:sysClr val="windowText" lastClr="000000"/>
              </a:solidFill>
              <a:latin typeface="Calibri"/>
              <a:ea typeface="+mn-ea"/>
              <a:cs typeface="PT Bold Heading" panose="02010400000000000000" pitchFamily="2" charset="-78"/>
            </a:rPr>
            <a:t>الحكم التكليفي</a:t>
          </a:r>
        </a:p>
        <a:p>
          <a:r>
            <a:rPr lang="ar-SA" sz="2400" dirty="0" smtClean="0">
              <a:solidFill>
                <a:sysClr val="windowText" lastClr="000000"/>
              </a:solidFill>
              <a:latin typeface="Calibri"/>
              <a:ea typeface="+mn-ea"/>
              <a:cs typeface="Arial"/>
            </a:rPr>
            <a:t>في مقدر المكلف إما أن يفعله وإما أن لا يفعله كالصلاة</a:t>
          </a:r>
        </a:p>
        <a:p>
          <a:r>
            <a:rPr lang="ar-SA" sz="2400" dirty="0" smtClean="0">
              <a:solidFill>
                <a:sysClr val="windowText" lastClr="000000"/>
              </a:solidFill>
              <a:latin typeface="Calibri"/>
              <a:ea typeface="+mn-ea"/>
              <a:cs typeface="Arial"/>
            </a:rPr>
            <a:t> فهو داخل حدود قدرته واستطاعته لأن الغرض من التكليف الامتثال للأمر والنهي</a:t>
          </a:r>
        </a:p>
        <a:p>
          <a:r>
            <a:rPr lang="ar-SA" sz="2400" dirty="0" smtClean="0">
              <a:solidFill>
                <a:sysClr val="windowText" lastClr="000000"/>
              </a:solidFill>
              <a:latin typeface="Calibri"/>
              <a:ea typeface="+mn-ea"/>
              <a:cs typeface="Arial"/>
            </a:rPr>
            <a:t>فإن كان خارجاً عن استطاعة المكلف كان التكليف به عبثاً وهو محال على الله تعالى للقاعدة الشرعية </a:t>
          </a:r>
          <a:r>
            <a:rPr lang="ar-SA" sz="2000" b="1" dirty="0" smtClean="0">
              <a:solidFill>
                <a:sysClr val="windowText" lastClr="000000"/>
              </a:solidFill>
              <a:latin typeface="Calibri"/>
              <a:ea typeface="+mn-ea"/>
              <a:cs typeface="Arial"/>
            </a:rPr>
            <a:t>لا تكليف إلا بالمقدور</a:t>
          </a:r>
          <a:endParaRPr lang="en-US" sz="2000" b="1" dirty="0">
            <a:solidFill>
              <a:sysClr val="windowText" lastClr="000000"/>
            </a:solidFill>
            <a:latin typeface="Calibri"/>
            <a:ea typeface="+mn-ea"/>
            <a:cs typeface="Arial"/>
          </a:endParaRPr>
        </a:p>
      </dgm:t>
    </dgm:pt>
    <dgm:pt modelId="{F6527F95-27DF-4AE8-B34D-5D690E86785A}" type="parTrans" cxnId="{0FCF8760-55E8-44F4-ADB3-6DCA32022605}">
      <dgm:prSet/>
      <dgm:spPr/>
      <dgm:t>
        <a:bodyPr/>
        <a:lstStyle/>
        <a:p>
          <a:endParaRPr lang="en-US"/>
        </a:p>
      </dgm:t>
    </dgm:pt>
    <dgm:pt modelId="{AE3BEEEF-5588-4BE4-B728-3817D68E7B21}" type="sibTrans" cxnId="{0FCF8760-55E8-44F4-ADB3-6DCA32022605}">
      <dgm:prSet/>
      <dgm:spPr/>
      <dgm:t>
        <a:bodyPr/>
        <a:lstStyle/>
        <a:p>
          <a:endParaRPr lang="en-US"/>
        </a:p>
      </dgm:t>
    </dgm:pt>
    <dgm:pt modelId="{E7ED49E8-8EA0-4F52-9965-8A5E4C11746C}">
      <dgm:prSet phldrT="[نص]" custT="1"/>
      <dgm:spPr>
        <a:xfrm>
          <a:off x="5485060" y="1143714"/>
          <a:ext cx="2740521" cy="2401800"/>
        </a:xfrm>
        <a:gradFill rotWithShape="0">
          <a:gsLst>
            <a:gs pos="0">
              <a:srgbClr val="C0504D">
                <a:hueOff val="4681519"/>
                <a:satOff val="-5839"/>
                <a:lumOff val="1373"/>
                <a:alphaOff val="0"/>
                <a:tint val="50000"/>
                <a:satMod val="300000"/>
              </a:srgbClr>
            </a:gs>
            <a:gs pos="35000">
              <a:srgbClr val="C0504D">
                <a:hueOff val="4681519"/>
                <a:satOff val="-5839"/>
                <a:lumOff val="1373"/>
                <a:alphaOff val="0"/>
                <a:tint val="37000"/>
                <a:satMod val="300000"/>
              </a:srgbClr>
            </a:gs>
            <a:gs pos="100000">
              <a:srgbClr val="C0504D">
                <a:hueOff val="4681519"/>
                <a:satOff val="-5839"/>
                <a:lumOff val="137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ar-SA" sz="2400" dirty="0" smtClean="0">
              <a:solidFill>
                <a:sysClr val="windowText" lastClr="000000"/>
              </a:solidFill>
              <a:latin typeface="Calibri"/>
              <a:ea typeface="+mn-ea"/>
              <a:cs typeface="PT Bold Heading" panose="02010400000000000000" pitchFamily="2" charset="-78"/>
            </a:rPr>
            <a:t>من ناحية القدرة على الفعل</a:t>
          </a:r>
        </a:p>
      </dgm:t>
    </dgm:pt>
    <dgm:pt modelId="{EEED83D2-3B87-4148-A100-0BADCDBE54BB}" type="parTrans" cxnId="{2A25559E-D47E-41ED-B1F1-977B8E095473}">
      <dgm:prSet/>
      <dgm:spPr/>
      <dgm:t>
        <a:bodyPr/>
        <a:lstStyle/>
        <a:p>
          <a:endParaRPr lang="en-US"/>
        </a:p>
      </dgm:t>
    </dgm:pt>
    <dgm:pt modelId="{9C9F640F-A719-45A1-BE6F-56CD8F1E2EA3}" type="sibTrans" cxnId="{2A25559E-D47E-41ED-B1F1-977B8E095473}">
      <dgm:prSet/>
      <dgm:spPr/>
      <dgm:t>
        <a:bodyPr/>
        <a:lstStyle/>
        <a:p>
          <a:endParaRPr lang="en-US"/>
        </a:p>
      </dgm:t>
    </dgm:pt>
    <dgm:pt modelId="{C74D8110-A748-4108-995B-9C46733AE974}" type="pres">
      <dgm:prSet presAssocID="{DBBB980F-5849-42B2-ABFC-8345D0F3F99C}" presName="composite" presStyleCnt="0">
        <dgm:presLayoutVars>
          <dgm:chMax val="1"/>
          <dgm:dir/>
          <dgm:resizeHandles val="exact"/>
        </dgm:presLayoutVars>
      </dgm:prSet>
      <dgm:spPr/>
      <dgm:t>
        <a:bodyPr/>
        <a:lstStyle/>
        <a:p>
          <a:endParaRPr lang="en-US"/>
        </a:p>
      </dgm:t>
    </dgm:pt>
    <dgm:pt modelId="{56738C2E-A27A-45A8-8CCC-5E749F6461B9}" type="pres">
      <dgm:prSet presAssocID="{60C70F51-0CFA-4375-8FC3-3BD95CA16D09}" presName="roof" presStyleLbl="dkBgShp" presStyleIdx="0" presStyleCnt="2" custScaleY="67808" custLinFactNeighborX="105" custLinFactNeighborY="-8048"/>
      <dgm:spPr>
        <a:prstGeom prst="rect">
          <a:avLst/>
        </a:prstGeom>
      </dgm:spPr>
      <dgm:t>
        <a:bodyPr/>
        <a:lstStyle/>
        <a:p>
          <a:endParaRPr lang="en-US"/>
        </a:p>
      </dgm:t>
    </dgm:pt>
    <dgm:pt modelId="{CCE28DCB-DA79-4AF5-82AF-B9646CBBA663}" type="pres">
      <dgm:prSet presAssocID="{60C70F51-0CFA-4375-8FC3-3BD95CA16D09}" presName="pillars" presStyleCnt="0"/>
      <dgm:spPr/>
    </dgm:pt>
    <dgm:pt modelId="{BA9F9664-A8E1-4BEA-8665-86AFBCCAE3B9}" type="pres">
      <dgm:prSet presAssocID="{60C70F51-0CFA-4375-8FC3-3BD95CA16D09}" presName="pillar1" presStyleLbl="node1" presStyleIdx="0" presStyleCnt="3" custScaleY="118123" custLinFactNeighborY="-3204">
        <dgm:presLayoutVars>
          <dgm:bulletEnabled val="1"/>
        </dgm:presLayoutVars>
      </dgm:prSet>
      <dgm:spPr>
        <a:prstGeom prst="rect">
          <a:avLst/>
        </a:prstGeom>
      </dgm:spPr>
      <dgm:t>
        <a:bodyPr/>
        <a:lstStyle/>
        <a:p>
          <a:endParaRPr lang="en-US"/>
        </a:p>
      </dgm:t>
    </dgm:pt>
    <dgm:pt modelId="{CBC064C5-8EA1-413C-9C12-291667A512CF}" type="pres">
      <dgm:prSet presAssocID="{D6088EDF-3F23-4CDB-AF6D-5B1B9A425393}" presName="pillarX" presStyleLbl="node1" presStyleIdx="1" presStyleCnt="3" custScaleY="113576" custLinFactNeighborX="-773" custLinFactNeighborY="-5474">
        <dgm:presLayoutVars>
          <dgm:bulletEnabled val="1"/>
        </dgm:presLayoutVars>
      </dgm:prSet>
      <dgm:spPr>
        <a:prstGeom prst="rect">
          <a:avLst/>
        </a:prstGeom>
      </dgm:spPr>
      <dgm:t>
        <a:bodyPr/>
        <a:lstStyle/>
        <a:p>
          <a:endParaRPr lang="en-US"/>
        </a:p>
      </dgm:t>
    </dgm:pt>
    <dgm:pt modelId="{EF26840A-F5A3-4CA7-ABD8-B5D97A6732E9}" type="pres">
      <dgm:prSet presAssocID="{E7ED49E8-8EA0-4F52-9965-8A5E4C11746C}" presName="pillarX" presStyleLbl="node1" presStyleIdx="2" presStyleCnt="3" custScaleX="52497" custScaleY="115440" custLinFactNeighborX="-794" custLinFactNeighborY="-3204">
        <dgm:presLayoutVars>
          <dgm:bulletEnabled val="1"/>
        </dgm:presLayoutVars>
      </dgm:prSet>
      <dgm:spPr>
        <a:prstGeom prst="rect">
          <a:avLst/>
        </a:prstGeom>
      </dgm:spPr>
      <dgm:t>
        <a:bodyPr/>
        <a:lstStyle/>
        <a:p>
          <a:endParaRPr lang="en-US"/>
        </a:p>
      </dgm:t>
    </dgm:pt>
    <dgm:pt modelId="{6E394DD4-4414-4012-A550-E0CB121D3B6C}" type="pres">
      <dgm:prSet presAssocID="{60C70F51-0CFA-4375-8FC3-3BD95CA16D09}" presName="base" presStyleLbl="dkBgShp" presStyleIdx="1" presStyleCnt="2"/>
      <dgm:spPr>
        <a:xfrm>
          <a:off x="0" y="3545514"/>
          <a:ext cx="8229600" cy="266866"/>
        </a:xfrm>
        <a:prstGeom prst="rect">
          <a:avLst/>
        </a:prstGeom>
        <a:solidFill>
          <a:srgbClr val="C0504D">
            <a:shade val="90000"/>
            <a:hueOff val="0"/>
            <a:satOff val="0"/>
            <a:lumOff val="0"/>
            <a:alphaOff val="0"/>
          </a:srgbClr>
        </a:solidFill>
        <a:ln>
          <a:noFill/>
        </a:ln>
        <a:effectLst>
          <a:outerShdw blurRad="40000" dist="20000" dir="5400000" rotWithShape="0">
            <a:srgbClr val="000000">
              <a:alpha val="38000"/>
            </a:srgbClr>
          </a:outerShdw>
        </a:effectLst>
      </dgm:spPr>
      <dgm:t>
        <a:bodyPr/>
        <a:lstStyle/>
        <a:p>
          <a:pPr rtl="1"/>
          <a:endParaRPr lang="ar-SA"/>
        </a:p>
      </dgm:t>
    </dgm:pt>
  </dgm:ptLst>
  <dgm:cxnLst>
    <dgm:cxn modelId="{D8B9CDCB-08FF-4563-97C6-D7A69144A7C8}" type="presOf" srcId="{D6088EDF-3F23-4CDB-AF6D-5B1B9A425393}" destId="{CBC064C5-8EA1-413C-9C12-291667A512CF}" srcOrd="0" destOrd="0" presId="urn:microsoft.com/office/officeart/2005/8/layout/hList3"/>
    <dgm:cxn modelId="{94805B32-6DEC-4267-9145-47760DAE9717}" type="presOf" srcId="{6D5F3AE4-F029-4955-B583-56800EEBF5BB}" destId="{BA9F9664-A8E1-4BEA-8665-86AFBCCAE3B9}" srcOrd="0" destOrd="0" presId="urn:microsoft.com/office/officeart/2005/8/layout/hList3"/>
    <dgm:cxn modelId="{CC162D0E-BE79-44C5-96D5-CBD658E897CD}" type="presOf" srcId="{60C70F51-0CFA-4375-8FC3-3BD95CA16D09}" destId="{56738C2E-A27A-45A8-8CCC-5E749F6461B9}" srcOrd="0" destOrd="0" presId="urn:microsoft.com/office/officeart/2005/8/layout/hList3"/>
    <dgm:cxn modelId="{7E6F324D-1FEE-40E4-8DF4-66D653966C20}" srcId="{60C70F51-0CFA-4375-8FC3-3BD95CA16D09}" destId="{6D5F3AE4-F029-4955-B583-56800EEBF5BB}" srcOrd="0" destOrd="0" parTransId="{067C2E37-0449-4707-9E44-C4B9CB3868F4}" sibTransId="{9E67A7CD-F81F-4D3E-A579-BECE099B2BCE}"/>
    <dgm:cxn modelId="{8069767C-5FC0-425B-AF2C-7C8D3D891C05}" srcId="{DBBB980F-5849-42B2-ABFC-8345D0F3F99C}" destId="{60C70F51-0CFA-4375-8FC3-3BD95CA16D09}" srcOrd="0" destOrd="0" parTransId="{04C71A52-1E06-43AD-8516-0D33C2729A0B}" sibTransId="{B1EC60BC-C2F6-4068-BB82-1EB313D6DC32}"/>
    <dgm:cxn modelId="{2A25559E-D47E-41ED-B1F1-977B8E095473}" srcId="{60C70F51-0CFA-4375-8FC3-3BD95CA16D09}" destId="{E7ED49E8-8EA0-4F52-9965-8A5E4C11746C}" srcOrd="2" destOrd="0" parTransId="{EEED83D2-3B87-4148-A100-0BADCDBE54BB}" sibTransId="{9C9F640F-A719-45A1-BE6F-56CD8F1E2EA3}"/>
    <dgm:cxn modelId="{0FCF8760-55E8-44F4-ADB3-6DCA32022605}" srcId="{60C70F51-0CFA-4375-8FC3-3BD95CA16D09}" destId="{D6088EDF-3F23-4CDB-AF6D-5B1B9A425393}" srcOrd="1" destOrd="0" parTransId="{F6527F95-27DF-4AE8-B34D-5D690E86785A}" sibTransId="{AE3BEEEF-5588-4BE4-B728-3817D68E7B21}"/>
    <dgm:cxn modelId="{83297BB4-E1CF-414F-8569-D3931EFF009F}" type="presOf" srcId="{E7ED49E8-8EA0-4F52-9965-8A5E4C11746C}" destId="{EF26840A-F5A3-4CA7-ABD8-B5D97A6732E9}" srcOrd="0" destOrd="0" presId="urn:microsoft.com/office/officeart/2005/8/layout/hList3"/>
    <dgm:cxn modelId="{8F8D1741-1087-4424-A2A4-E9E866BBE274}" type="presOf" srcId="{DBBB980F-5849-42B2-ABFC-8345D0F3F99C}" destId="{C74D8110-A748-4108-995B-9C46733AE974}" srcOrd="0" destOrd="0" presId="urn:microsoft.com/office/officeart/2005/8/layout/hList3"/>
    <dgm:cxn modelId="{B6EEAA0D-A15A-4B9A-92E5-87A06A586AD4}" type="presParOf" srcId="{C74D8110-A748-4108-995B-9C46733AE974}" destId="{56738C2E-A27A-45A8-8CCC-5E749F6461B9}" srcOrd="0" destOrd="0" presId="urn:microsoft.com/office/officeart/2005/8/layout/hList3"/>
    <dgm:cxn modelId="{76065057-56A6-4784-9B7E-E730AC37D01E}" type="presParOf" srcId="{C74D8110-A748-4108-995B-9C46733AE974}" destId="{CCE28DCB-DA79-4AF5-82AF-B9646CBBA663}" srcOrd="1" destOrd="0" presId="urn:microsoft.com/office/officeart/2005/8/layout/hList3"/>
    <dgm:cxn modelId="{1A068F5A-8685-4CA7-B5D6-D2CD5E63628E}" type="presParOf" srcId="{CCE28DCB-DA79-4AF5-82AF-B9646CBBA663}" destId="{BA9F9664-A8E1-4BEA-8665-86AFBCCAE3B9}" srcOrd="0" destOrd="0" presId="urn:microsoft.com/office/officeart/2005/8/layout/hList3"/>
    <dgm:cxn modelId="{F096E731-5D8F-451D-A9B8-EAB2A5C1885F}" type="presParOf" srcId="{CCE28DCB-DA79-4AF5-82AF-B9646CBBA663}" destId="{CBC064C5-8EA1-413C-9C12-291667A512CF}" srcOrd="1" destOrd="0" presId="urn:microsoft.com/office/officeart/2005/8/layout/hList3"/>
    <dgm:cxn modelId="{4176B880-C843-493B-884A-BB7C7CC02BC3}" type="presParOf" srcId="{CCE28DCB-DA79-4AF5-82AF-B9646CBBA663}" destId="{EF26840A-F5A3-4CA7-ABD8-B5D97A6732E9}" srcOrd="2" destOrd="0" presId="urn:microsoft.com/office/officeart/2005/8/layout/hList3"/>
    <dgm:cxn modelId="{E6D18AB9-81FD-4D4B-874B-D7E89130C7E6}" type="presParOf" srcId="{C74D8110-A748-4108-995B-9C46733AE974}" destId="{6E394DD4-4414-4012-A550-E0CB121D3B6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7A714665-A957-4883-B7C2-CD931449A5A5}">
      <dgm:prSet phldrT="[نص]" custT="1">
        <dgm:style>
          <a:lnRef idx="0">
            <a:schemeClr val="accent1"/>
          </a:lnRef>
          <a:fillRef idx="3">
            <a:schemeClr val="accent1"/>
          </a:fillRef>
          <a:effectRef idx="3">
            <a:schemeClr val="accent1"/>
          </a:effectRef>
          <a:fontRef idx="minor">
            <a:schemeClr val="lt1"/>
          </a:fontRef>
        </dgm:style>
      </dgm:prSet>
      <dgm:spPr>
        <a:solidFill>
          <a:srgbClr val="CBFA9C"/>
        </a:solidFill>
        <a:ln/>
      </dgm:spPr>
      <dgm:t>
        <a:bodyPr/>
        <a:lstStyle/>
        <a:p>
          <a:pPr rtl="1"/>
          <a:r>
            <a:rPr lang="ar-SA" sz="3600" b="1"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تعريف الحكــم الــوضعـــي</a:t>
          </a:r>
          <a:endParaRPr lang="ar-SA" sz="36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BC4B82CF-A181-4A8D-AA0B-67A3BA935B99}" type="pres">
      <dgm:prSet presAssocID="{7A714665-A957-4883-B7C2-CD931449A5A5}" presName="circ1TxSh" presStyleLbl="vennNode1" presStyleIdx="0" presStyleCnt="1" custScaleX="78158" custLinFactNeighborX="-2679" custLinFactNeighborY="8571"/>
      <dgm:spPr/>
      <dgm:t>
        <a:bodyPr/>
        <a:lstStyle/>
        <a:p>
          <a:pPr rtl="1"/>
          <a:endParaRPr lang="ar-SA"/>
        </a:p>
      </dgm:t>
    </dgm:pt>
  </dgm:ptLst>
  <dgm:cxnLst>
    <dgm:cxn modelId="{14B7CAF1-BEA3-4ED5-843B-1799846676C4}" srcId="{83A81AD3-1F86-46AF-A86F-B916518D8DCA}" destId="{7A714665-A957-4883-B7C2-CD931449A5A5}" srcOrd="0" destOrd="0" parTransId="{B0417128-AD32-4D9C-97F1-3E69889572D2}" sibTransId="{447B9787-01A6-43A9-9047-72A7885265A4}"/>
    <dgm:cxn modelId="{6F89A506-FBDD-448A-84CF-85152E059A38}" type="presOf" srcId="{83A81AD3-1F86-46AF-A86F-B916518D8DCA}" destId="{63F7D56B-43A0-4E1F-8CA7-5151C635C7EC}" srcOrd="0" destOrd="0" presId="urn:microsoft.com/office/officeart/2005/8/layout/venn1"/>
    <dgm:cxn modelId="{6E50EA19-3967-4630-80A0-91AD6E890DBA}" type="presOf" srcId="{7A714665-A957-4883-B7C2-CD931449A5A5}" destId="{BC4B82CF-A181-4A8D-AA0B-67A3BA935B99}" srcOrd="0" destOrd="0" presId="urn:microsoft.com/office/officeart/2005/8/layout/venn1"/>
    <dgm:cxn modelId="{69AB1CFD-40F9-40E3-B963-EFE557008BB9}" type="presParOf" srcId="{63F7D56B-43A0-4E1F-8CA7-5151C635C7EC}" destId="{BC4B82CF-A181-4A8D-AA0B-67A3BA935B99}"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A6E13-ECBB-4F27-814C-703D7717D04E}">
      <dsp:nvSpPr>
        <dsp:cNvPr id="0" name=""/>
        <dsp:cNvSpPr/>
      </dsp:nvSpPr>
      <dsp:spPr>
        <a:xfrm>
          <a:off x="576738" y="269558"/>
          <a:ext cx="5086350" cy="271272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955800" rtl="1">
            <a:lnSpc>
              <a:spcPct val="90000"/>
            </a:lnSpc>
            <a:spcBef>
              <a:spcPct val="0"/>
            </a:spcBef>
            <a:spcAft>
              <a:spcPct val="35000"/>
            </a:spcAft>
          </a:pPr>
          <a:r>
            <a:rPr lang="ar-SA" sz="4400" b="1" kern="1200" dirty="0" smtClean="0">
              <a:solidFill>
                <a:srgbClr val="FF0000"/>
              </a:solidFill>
            </a:rPr>
            <a:t>الحكم الشرعي</a:t>
          </a:r>
          <a:endParaRPr lang="ar-SA" sz="4400" b="1" kern="1200" dirty="0">
            <a:solidFill>
              <a:srgbClr val="FF0000"/>
            </a:solidFill>
          </a:endParaRPr>
        </a:p>
      </dsp:txBody>
      <dsp:txXfrm>
        <a:off x="1254918" y="744284"/>
        <a:ext cx="3729990" cy="1220724"/>
      </dsp:txXfrm>
    </dsp:sp>
    <dsp:sp modelId="{B601DE5B-CD7E-4ECC-AB1D-7BC7F0FC8FDC}">
      <dsp:nvSpPr>
        <dsp:cNvPr id="0" name=""/>
        <dsp:cNvSpPr/>
      </dsp:nvSpPr>
      <dsp:spPr>
        <a:xfrm>
          <a:off x="2195332" y="2391095"/>
          <a:ext cx="3806841" cy="186054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الحكم التكليفي</a:t>
          </a:r>
          <a:endParaRPr lang="ar-SA" sz="2400" b="1" kern="1200"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3359591" y="2871736"/>
        <a:ext cx="2284104" cy="1023300"/>
      </dsp:txXfrm>
    </dsp:sp>
    <dsp:sp modelId="{AFA5E78F-2AAD-436A-8BF0-7A15D0F1C87A}">
      <dsp:nvSpPr>
        <dsp:cNvPr id="0" name=""/>
        <dsp:cNvSpPr/>
      </dsp:nvSpPr>
      <dsp:spPr>
        <a:xfrm>
          <a:off x="322425" y="2391095"/>
          <a:ext cx="3637296" cy="1860546"/>
        </a:xfrm>
        <a:prstGeom prst="ellipse">
          <a:avLst/>
        </a:prstGeom>
        <a:solidFill>
          <a:srgbClr val="00B0F0">
            <a:alpha val="50000"/>
          </a:srgb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003300"/>
              </a:solidFill>
              <a:latin typeface="Arial Unicode MS" panose="020B0604020202020204" pitchFamily="34" charset="-128"/>
              <a:ea typeface="Arial Unicode MS" panose="020B0604020202020204" pitchFamily="34" charset="-128"/>
              <a:cs typeface="Arial Unicode MS" panose="020B0604020202020204" pitchFamily="34" charset="-128"/>
            </a:rPr>
            <a:t>الحكم الوضعي</a:t>
          </a:r>
          <a:endParaRPr lang="ar-SA" sz="2400" b="1" kern="1200" dirty="0">
            <a:solidFill>
              <a:srgbClr val="003300"/>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664937" y="2871736"/>
        <a:ext cx="2182377" cy="1023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82CF-A181-4A8D-AA0B-67A3BA935B99}">
      <dsp:nvSpPr>
        <dsp:cNvPr id="0" name=""/>
        <dsp:cNvSpPr/>
      </dsp:nvSpPr>
      <dsp:spPr>
        <a:xfrm>
          <a:off x="0" y="0"/>
          <a:ext cx="7915309" cy="2667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الحكــم الــوضعـــي</a:t>
          </a:r>
          <a:endParaRPr lang="ar-SA" sz="3600" b="1" kern="1200"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1159170" y="390573"/>
        <a:ext cx="5596969" cy="18858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82CF-A181-4A8D-AA0B-67A3BA935B99}">
      <dsp:nvSpPr>
        <dsp:cNvPr id="0" name=""/>
        <dsp:cNvSpPr/>
      </dsp:nvSpPr>
      <dsp:spPr>
        <a:xfrm>
          <a:off x="238102" y="0"/>
          <a:ext cx="5476897" cy="2667000"/>
        </a:xfrm>
        <a:prstGeom prst="ellipse">
          <a:avLst/>
        </a:prstGeom>
        <a:solidFill>
          <a:schemeClr val="accent1">
            <a:alpha val="5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ما الفرق بين الحكم التكليفي والحكم الوضعي؟</a:t>
          </a:r>
          <a:endParaRPr lang="ar-SA" sz="3600" b="1" kern="1200"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1040175" y="390573"/>
        <a:ext cx="3872751" cy="18858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738C2E-A27A-45A8-8CCC-5E749F6461B9}">
      <dsp:nvSpPr>
        <dsp:cNvPr id="0" name=""/>
        <dsp:cNvSpPr/>
      </dsp:nvSpPr>
      <dsp:spPr>
        <a:xfrm>
          <a:off x="0" y="0"/>
          <a:ext cx="8545606" cy="1083164"/>
        </a:xfrm>
        <a:prstGeom prst="rect">
          <a:avLst/>
        </a:prstGeom>
        <a:solidFill>
          <a:srgbClr val="C0504D">
            <a:shade val="90000"/>
            <a:hueOff val="0"/>
            <a:satOff val="0"/>
            <a:lumOff val="0"/>
            <a:alphaOff val="0"/>
          </a:srgb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SA" sz="2800" kern="1200" dirty="0" smtClean="0">
              <a:solidFill>
                <a:sysClr val="window" lastClr="FFFFFF">
                  <a:hueOff val="0"/>
                  <a:satOff val="0"/>
                  <a:lumOff val="0"/>
                  <a:alphaOff val="0"/>
                </a:sysClr>
              </a:solidFill>
              <a:latin typeface="Calibri"/>
              <a:ea typeface="+mn-ea"/>
              <a:cs typeface="PT Bold Heading" panose="02010400000000000000" pitchFamily="2" charset="-78"/>
            </a:rPr>
            <a:t>الفرق بين الحكم التكليفي والحكم الوضعي</a:t>
          </a:r>
          <a:endParaRPr lang="en-US" sz="2800" kern="1200" dirty="0">
            <a:solidFill>
              <a:sysClr val="window" lastClr="FFFFFF">
                <a:hueOff val="0"/>
                <a:satOff val="0"/>
                <a:lumOff val="0"/>
                <a:alphaOff val="0"/>
              </a:sysClr>
            </a:solidFill>
            <a:latin typeface="Calibri"/>
            <a:ea typeface="+mn-ea"/>
            <a:cs typeface="+mn-cs"/>
          </a:endParaRPr>
        </a:p>
      </dsp:txBody>
      <dsp:txXfrm>
        <a:off x="0" y="0"/>
        <a:ext cx="8545606" cy="1083164"/>
      </dsp:txXfrm>
    </dsp:sp>
    <dsp:sp modelId="{BA9F9664-A8E1-4BEA-8665-86AFBCCAE3B9}">
      <dsp:nvSpPr>
        <dsp:cNvPr id="0" name=""/>
        <dsp:cNvSpPr/>
      </dsp:nvSpPr>
      <dsp:spPr>
        <a:xfrm>
          <a:off x="9" y="1097878"/>
          <a:ext cx="3350645" cy="3693378"/>
        </a:xfrm>
        <a:prstGeom prst="rect">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kern="1200" dirty="0" smtClean="0">
              <a:solidFill>
                <a:sysClr val="windowText" lastClr="000000"/>
              </a:solidFill>
              <a:latin typeface="Calibri"/>
              <a:ea typeface="+mn-ea"/>
              <a:cs typeface="PT Bold Heading" panose="02010400000000000000" pitchFamily="2" charset="-78"/>
            </a:rPr>
            <a:t>الحكم الوضعي</a:t>
          </a:r>
        </a:p>
        <a:p>
          <a:pPr lvl="0" algn="ctr" defTabSz="1066800" rtl="1">
            <a:lnSpc>
              <a:spcPct val="90000"/>
            </a:lnSpc>
            <a:spcBef>
              <a:spcPct val="0"/>
            </a:spcBef>
            <a:spcAft>
              <a:spcPct val="35000"/>
            </a:spcAft>
          </a:pPr>
          <a:r>
            <a:rPr lang="ar-SA" sz="2800" b="0" kern="1200" dirty="0" smtClean="0">
              <a:solidFill>
                <a:sysClr val="windowText" lastClr="000000"/>
              </a:solidFill>
              <a:latin typeface="Calibri"/>
              <a:ea typeface="+mn-ea"/>
              <a:cs typeface="Arial"/>
            </a:rPr>
            <a:t>ليس فيه طلب أو تخيير</a:t>
          </a:r>
        </a:p>
        <a:p>
          <a:pPr lvl="0" algn="ctr" defTabSz="1066800" rtl="1">
            <a:lnSpc>
              <a:spcPct val="90000"/>
            </a:lnSpc>
            <a:spcBef>
              <a:spcPct val="0"/>
            </a:spcBef>
            <a:spcAft>
              <a:spcPct val="35000"/>
            </a:spcAft>
          </a:pPr>
          <a:r>
            <a:rPr lang="ar-SA" sz="3200" b="0" kern="1200" dirty="0" smtClean="0">
              <a:solidFill>
                <a:sysClr val="windowText" lastClr="000000"/>
              </a:solidFill>
              <a:latin typeface="Calibri"/>
              <a:ea typeface="+mn-ea"/>
              <a:cs typeface="Arial"/>
            </a:rPr>
            <a:t> </a:t>
          </a:r>
          <a:r>
            <a:rPr lang="ar-SA" sz="3300" b="0" kern="1200" dirty="0" smtClean="0">
              <a:solidFill>
                <a:sysClr val="windowText" lastClr="000000"/>
              </a:solidFill>
              <a:latin typeface="Calibri"/>
              <a:ea typeface="+mn-ea"/>
              <a:cs typeface="Arial"/>
            </a:rPr>
            <a:t>إنما هو </a:t>
          </a:r>
        </a:p>
        <a:p>
          <a:pPr lvl="0" algn="ctr" defTabSz="1066800" rtl="1">
            <a:lnSpc>
              <a:spcPct val="90000"/>
            </a:lnSpc>
            <a:spcBef>
              <a:spcPct val="0"/>
            </a:spcBef>
            <a:spcAft>
              <a:spcPct val="35000"/>
            </a:spcAft>
          </a:pPr>
          <a:r>
            <a:rPr lang="ar-SA" sz="3200" b="0" kern="1200" dirty="0" smtClean="0">
              <a:solidFill>
                <a:sysClr val="windowText" lastClr="000000"/>
              </a:solidFill>
              <a:latin typeface="Calibri"/>
              <a:ea typeface="+mn-ea"/>
              <a:cs typeface="Arial"/>
            </a:rPr>
            <a:t> </a:t>
          </a:r>
          <a:r>
            <a:rPr lang="ar-SA" sz="2800" b="1" kern="1200" dirty="0" smtClean="0">
              <a:solidFill>
                <a:sysClr val="windowText" lastClr="000000"/>
              </a:solidFill>
              <a:latin typeface="Calibri"/>
              <a:ea typeface="+mn-ea"/>
              <a:cs typeface="Arial"/>
            </a:rPr>
            <a:t>ربط شرعي بين أمرين </a:t>
          </a:r>
          <a:r>
            <a:rPr lang="ar-SA" sz="2800" b="0" kern="1200" dirty="0" smtClean="0">
              <a:solidFill>
                <a:sysClr val="windowText" lastClr="000000"/>
              </a:solidFill>
              <a:latin typeface="Calibri"/>
              <a:ea typeface="+mn-ea"/>
              <a:cs typeface="Arial"/>
            </a:rPr>
            <a:t>سبب ومسبب</a:t>
          </a:r>
        </a:p>
        <a:p>
          <a:pPr lvl="0" algn="ctr" defTabSz="1066800" rtl="1">
            <a:lnSpc>
              <a:spcPct val="90000"/>
            </a:lnSpc>
            <a:spcBef>
              <a:spcPct val="0"/>
            </a:spcBef>
            <a:spcAft>
              <a:spcPct val="35000"/>
            </a:spcAft>
          </a:pPr>
          <a:r>
            <a:rPr lang="ar-SA" sz="2800" b="0" kern="1200" dirty="0" smtClean="0">
              <a:solidFill>
                <a:sysClr val="windowText" lastClr="000000"/>
              </a:solidFill>
              <a:latin typeface="Calibri"/>
              <a:ea typeface="+mn-ea"/>
              <a:cs typeface="Arial"/>
            </a:rPr>
            <a:t> </a:t>
          </a:r>
          <a:r>
            <a:rPr lang="ar-SA" sz="2400" b="0" kern="1200" dirty="0" smtClean="0">
              <a:solidFill>
                <a:sysClr val="windowText" lastClr="000000"/>
              </a:solidFill>
              <a:latin typeface="Calibri"/>
              <a:ea typeface="+mn-ea"/>
              <a:cs typeface="Arial"/>
            </a:rPr>
            <a:t>شرط ومشروط، مانع وممنوع </a:t>
          </a:r>
          <a:endParaRPr lang="en-US" sz="2400" b="0" kern="1200" dirty="0">
            <a:solidFill>
              <a:sysClr val="windowText" lastClr="000000"/>
            </a:solidFill>
            <a:latin typeface="Calibri"/>
            <a:ea typeface="+mn-ea"/>
            <a:cs typeface="+mn-cs"/>
          </a:endParaRPr>
        </a:p>
      </dsp:txBody>
      <dsp:txXfrm>
        <a:off x="9" y="1097878"/>
        <a:ext cx="3350645" cy="3693378"/>
      </dsp:txXfrm>
    </dsp:sp>
    <dsp:sp modelId="{CBC064C5-8EA1-413C-9C12-291667A512CF}">
      <dsp:nvSpPr>
        <dsp:cNvPr id="0" name=""/>
        <dsp:cNvSpPr/>
      </dsp:nvSpPr>
      <dsp:spPr>
        <a:xfrm>
          <a:off x="3354642" y="1102390"/>
          <a:ext cx="3350645" cy="3872477"/>
        </a:xfrm>
        <a:prstGeom prst="rect">
          <a:avLst/>
        </a:prstGeom>
        <a:gradFill rotWithShape="0">
          <a:gsLst>
            <a:gs pos="0">
              <a:srgbClr val="C0504D">
                <a:hueOff val="2340759"/>
                <a:satOff val="-2919"/>
                <a:lumOff val="686"/>
                <a:alphaOff val="0"/>
                <a:tint val="50000"/>
                <a:satMod val="300000"/>
              </a:srgbClr>
            </a:gs>
            <a:gs pos="35000">
              <a:srgbClr val="C0504D">
                <a:hueOff val="2340759"/>
                <a:satOff val="-2919"/>
                <a:lumOff val="686"/>
                <a:alphaOff val="0"/>
                <a:tint val="37000"/>
                <a:satMod val="300000"/>
              </a:srgbClr>
            </a:gs>
            <a:gs pos="100000">
              <a:srgbClr val="C0504D">
                <a:hueOff val="2340759"/>
                <a:satOff val="-2919"/>
                <a:lumOff val="686"/>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solidFill>
                <a:sysClr val="windowText" lastClr="000000"/>
              </a:solidFill>
              <a:latin typeface="Calibri"/>
              <a:ea typeface="+mn-ea"/>
              <a:cs typeface="PT Bold Heading" panose="02010400000000000000" pitchFamily="2" charset="-78"/>
            </a:rPr>
            <a:t>الحكم التكليفي</a:t>
          </a:r>
        </a:p>
        <a:p>
          <a:pPr lvl="0" algn="ctr" defTabSz="1066800">
            <a:lnSpc>
              <a:spcPct val="90000"/>
            </a:lnSpc>
            <a:spcBef>
              <a:spcPct val="0"/>
            </a:spcBef>
            <a:spcAft>
              <a:spcPct val="35000"/>
            </a:spcAft>
          </a:pPr>
          <a:r>
            <a:rPr lang="ar-SA" sz="3200" kern="1200" dirty="0" smtClean="0">
              <a:solidFill>
                <a:sysClr val="windowText" lastClr="000000"/>
              </a:solidFill>
              <a:latin typeface="Calibri"/>
              <a:ea typeface="+mn-ea"/>
              <a:cs typeface="Arial"/>
            </a:rPr>
            <a:t>يقصد منه طلب الفعل أو طلب الترك </a:t>
          </a:r>
          <a:r>
            <a:rPr lang="ar-SA" sz="3200" kern="1200" dirty="0" err="1" smtClean="0">
              <a:solidFill>
                <a:sysClr val="windowText" lastClr="000000"/>
              </a:solidFill>
              <a:latin typeface="Calibri"/>
              <a:ea typeface="+mn-ea"/>
              <a:cs typeface="Arial"/>
            </a:rPr>
            <a:t>أوالتخيير</a:t>
          </a:r>
          <a:r>
            <a:rPr lang="ar-SA" sz="3200" kern="1200" dirty="0" smtClean="0">
              <a:solidFill>
                <a:sysClr val="windowText" lastClr="000000"/>
              </a:solidFill>
              <a:latin typeface="Calibri"/>
              <a:ea typeface="+mn-ea"/>
              <a:cs typeface="Arial"/>
            </a:rPr>
            <a:t> بين الفعل والترك</a:t>
          </a:r>
          <a:endParaRPr lang="en-US" sz="3200" kern="1200" dirty="0">
            <a:solidFill>
              <a:sysClr val="windowText" lastClr="000000"/>
            </a:solidFill>
            <a:latin typeface="Calibri"/>
            <a:ea typeface="+mn-ea"/>
            <a:cs typeface="+mn-cs"/>
          </a:endParaRPr>
        </a:p>
      </dsp:txBody>
      <dsp:txXfrm>
        <a:off x="3354642" y="1102390"/>
        <a:ext cx="3350645" cy="3872477"/>
      </dsp:txXfrm>
    </dsp:sp>
    <dsp:sp modelId="{EF26840A-F5A3-4CA7-ABD8-B5D97A6732E9}">
      <dsp:nvSpPr>
        <dsp:cNvPr id="0" name=""/>
        <dsp:cNvSpPr/>
      </dsp:nvSpPr>
      <dsp:spPr>
        <a:xfrm>
          <a:off x="6678683" y="1102390"/>
          <a:ext cx="1836321" cy="3872477"/>
        </a:xfrm>
        <a:prstGeom prst="rect">
          <a:avLst/>
        </a:prstGeom>
        <a:gradFill rotWithShape="0">
          <a:gsLst>
            <a:gs pos="0">
              <a:srgbClr val="C0504D">
                <a:hueOff val="4681519"/>
                <a:satOff val="-5839"/>
                <a:lumOff val="1373"/>
                <a:alphaOff val="0"/>
                <a:tint val="50000"/>
                <a:satMod val="300000"/>
              </a:srgbClr>
            </a:gs>
            <a:gs pos="35000">
              <a:srgbClr val="C0504D">
                <a:hueOff val="4681519"/>
                <a:satOff val="-5839"/>
                <a:lumOff val="1373"/>
                <a:alphaOff val="0"/>
                <a:tint val="37000"/>
                <a:satMod val="300000"/>
              </a:srgbClr>
            </a:gs>
            <a:gs pos="100000">
              <a:srgbClr val="C0504D">
                <a:hueOff val="4681519"/>
                <a:satOff val="-5839"/>
                <a:lumOff val="137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SA" sz="3200" kern="1200" dirty="0" smtClean="0">
              <a:solidFill>
                <a:sysClr val="windowText" lastClr="000000"/>
              </a:solidFill>
              <a:latin typeface="Calibri"/>
              <a:ea typeface="+mn-ea"/>
              <a:cs typeface="PT Bold Heading" panose="02010400000000000000" pitchFamily="2" charset="-78"/>
            </a:rPr>
            <a:t>من ناحية الطلب</a:t>
          </a:r>
        </a:p>
      </dsp:txBody>
      <dsp:txXfrm>
        <a:off x="6678683" y="1102390"/>
        <a:ext cx="1836321" cy="3872477"/>
      </dsp:txXfrm>
    </dsp:sp>
    <dsp:sp modelId="{6E394DD4-4414-4012-A550-E0CB121D3B6C}">
      <dsp:nvSpPr>
        <dsp:cNvPr id="0" name=""/>
        <dsp:cNvSpPr/>
      </dsp:nvSpPr>
      <dsp:spPr>
        <a:xfrm>
          <a:off x="0" y="4823377"/>
          <a:ext cx="8545606" cy="372726"/>
        </a:xfrm>
        <a:prstGeom prst="rect">
          <a:avLst/>
        </a:prstGeom>
        <a:solidFill>
          <a:srgbClr val="C0504D">
            <a:shade val="90000"/>
            <a:hueOff val="0"/>
            <a:satOff val="0"/>
            <a:lumOff val="0"/>
            <a:alphaOff val="0"/>
          </a:srgb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738C2E-A27A-45A8-8CCC-5E749F6461B9}">
      <dsp:nvSpPr>
        <dsp:cNvPr id="0" name=""/>
        <dsp:cNvSpPr/>
      </dsp:nvSpPr>
      <dsp:spPr>
        <a:xfrm>
          <a:off x="0" y="0"/>
          <a:ext cx="8545606" cy="1083164"/>
        </a:xfrm>
        <a:prstGeom prst="rect">
          <a:avLst/>
        </a:prstGeom>
        <a:solidFill>
          <a:srgbClr val="C0504D">
            <a:shade val="90000"/>
            <a:hueOff val="0"/>
            <a:satOff val="0"/>
            <a:lumOff val="0"/>
            <a:alphaOff val="0"/>
          </a:srgb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SA" sz="2800" kern="1200" dirty="0" smtClean="0">
              <a:solidFill>
                <a:sysClr val="window" lastClr="FFFFFF">
                  <a:hueOff val="0"/>
                  <a:satOff val="0"/>
                  <a:lumOff val="0"/>
                  <a:alphaOff val="0"/>
                </a:sysClr>
              </a:solidFill>
              <a:latin typeface="Calibri"/>
              <a:ea typeface="+mn-ea"/>
              <a:cs typeface="PT Bold Heading" panose="02010400000000000000" pitchFamily="2" charset="-78"/>
            </a:rPr>
            <a:t>الفرق بين الحكم التكليفي والحكم الوضعي</a:t>
          </a:r>
          <a:endParaRPr lang="en-US" sz="2800" kern="1200" dirty="0">
            <a:solidFill>
              <a:sysClr val="window" lastClr="FFFFFF">
                <a:hueOff val="0"/>
                <a:satOff val="0"/>
                <a:lumOff val="0"/>
                <a:alphaOff val="0"/>
              </a:sysClr>
            </a:solidFill>
            <a:latin typeface="Calibri"/>
            <a:ea typeface="+mn-ea"/>
            <a:cs typeface="+mn-cs"/>
          </a:endParaRPr>
        </a:p>
      </dsp:txBody>
      <dsp:txXfrm>
        <a:off x="0" y="0"/>
        <a:ext cx="8545606" cy="1083164"/>
      </dsp:txXfrm>
    </dsp:sp>
    <dsp:sp modelId="{BA9F9664-A8E1-4BEA-8665-86AFBCCAE3B9}">
      <dsp:nvSpPr>
        <dsp:cNvPr id="0" name=""/>
        <dsp:cNvSpPr/>
      </dsp:nvSpPr>
      <dsp:spPr>
        <a:xfrm>
          <a:off x="520" y="1057389"/>
          <a:ext cx="3384026" cy="3962479"/>
        </a:xfrm>
        <a:prstGeom prst="rect">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kern="1200" dirty="0" smtClean="0">
              <a:solidFill>
                <a:sysClr val="windowText" lastClr="000000"/>
              </a:solidFill>
              <a:latin typeface="Calibri"/>
              <a:ea typeface="+mn-ea"/>
              <a:cs typeface="PT Bold Heading" panose="02010400000000000000" pitchFamily="2" charset="-78"/>
            </a:rPr>
            <a:t>الحكم الوضعي</a:t>
          </a:r>
        </a:p>
        <a:p>
          <a:pPr lvl="0" algn="ctr" defTabSz="1066800" rtl="1">
            <a:lnSpc>
              <a:spcPct val="90000"/>
            </a:lnSpc>
            <a:spcBef>
              <a:spcPct val="0"/>
            </a:spcBef>
            <a:spcAft>
              <a:spcPct val="35000"/>
            </a:spcAft>
          </a:pPr>
          <a:r>
            <a:rPr lang="ar-SA" sz="2400" b="0" kern="1200" dirty="0" smtClean="0">
              <a:solidFill>
                <a:sysClr val="windowText" lastClr="000000"/>
              </a:solidFill>
              <a:latin typeface="Calibri"/>
              <a:ea typeface="+mn-ea"/>
              <a:cs typeface="Arial"/>
            </a:rPr>
            <a:t>فقد يكون في مقدور المكلف كالسرقة فإن الشارع جعلها سبباً لقطع اليد </a:t>
          </a:r>
        </a:p>
        <a:p>
          <a:pPr lvl="0" algn="ctr" defTabSz="1066800" rtl="1">
            <a:lnSpc>
              <a:spcPct val="90000"/>
            </a:lnSpc>
            <a:spcBef>
              <a:spcPct val="0"/>
            </a:spcBef>
            <a:spcAft>
              <a:spcPct val="35000"/>
            </a:spcAft>
          </a:pPr>
          <a:r>
            <a:rPr lang="ar-SA" sz="2400" b="0" kern="1200" dirty="0" smtClean="0">
              <a:solidFill>
                <a:sysClr val="windowText" lastClr="000000"/>
              </a:solidFill>
              <a:latin typeface="Calibri"/>
              <a:ea typeface="+mn-ea"/>
              <a:cs typeface="Arial"/>
            </a:rPr>
            <a:t>وقد يكون في غير مقدور المكلف ولا دخل للمكلف بإيجاده وذلك كدلوك الشمس فقد جعلها المشرع سببا في وجوب الصلاة (</a:t>
          </a:r>
          <a:r>
            <a:rPr lang="ar-SA" sz="2000" b="0" kern="1200" dirty="0" smtClean="0">
              <a:solidFill>
                <a:sysClr val="windowText" lastClr="000000"/>
              </a:solidFill>
              <a:latin typeface="Calibri"/>
              <a:ea typeface="+mn-ea"/>
              <a:cs typeface="Arial"/>
            </a:rPr>
            <a:t>وأقم الصلاة لدلوك الشمس)</a:t>
          </a:r>
          <a:r>
            <a:rPr lang="ar-SA" sz="2400" b="0" kern="1200" dirty="0" smtClean="0">
              <a:solidFill>
                <a:sysClr val="windowText" lastClr="000000"/>
              </a:solidFill>
              <a:latin typeface="Calibri"/>
              <a:ea typeface="+mn-ea"/>
              <a:cs typeface="Arial"/>
            </a:rPr>
            <a:t>ودلوك الشمس أمر ليس في مقدور المكلف</a:t>
          </a:r>
          <a:endParaRPr lang="en-US" sz="2400" b="0" kern="1200" dirty="0">
            <a:solidFill>
              <a:sysClr val="windowText" lastClr="000000"/>
            </a:solidFill>
            <a:latin typeface="Calibri"/>
            <a:ea typeface="+mn-ea"/>
            <a:cs typeface="Arial"/>
          </a:endParaRPr>
        </a:p>
      </dsp:txBody>
      <dsp:txXfrm>
        <a:off x="520" y="1057389"/>
        <a:ext cx="3384026" cy="3962479"/>
      </dsp:txXfrm>
    </dsp:sp>
    <dsp:sp modelId="{CBC064C5-8EA1-413C-9C12-291667A512CF}">
      <dsp:nvSpPr>
        <dsp:cNvPr id="0" name=""/>
        <dsp:cNvSpPr/>
      </dsp:nvSpPr>
      <dsp:spPr>
        <a:xfrm>
          <a:off x="3358388" y="1057506"/>
          <a:ext cx="3384026" cy="3809949"/>
        </a:xfrm>
        <a:prstGeom prst="rect">
          <a:avLst/>
        </a:prstGeom>
        <a:gradFill rotWithShape="0">
          <a:gsLst>
            <a:gs pos="0">
              <a:srgbClr val="C0504D">
                <a:hueOff val="2340759"/>
                <a:satOff val="-2919"/>
                <a:lumOff val="686"/>
                <a:alphaOff val="0"/>
                <a:tint val="50000"/>
                <a:satMod val="300000"/>
              </a:srgbClr>
            </a:gs>
            <a:gs pos="35000">
              <a:srgbClr val="C0504D">
                <a:hueOff val="2340759"/>
                <a:satOff val="-2919"/>
                <a:lumOff val="686"/>
                <a:alphaOff val="0"/>
                <a:tint val="37000"/>
                <a:satMod val="300000"/>
              </a:srgbClr>
            </a:gs>
            <a:gs pos="100000">
              <a:srgbClr val="C0504D">
                <a:hueOff val="2340759"/>
                <a:satOff val="-2919"/>
                <a:lumOff val="686"/>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solidFill>
                <a:sysClr val="windowText" lastClr="000000"/>
              </a:solidFill>
              <a:latin typeface="Calibri"/>
              <a:ea typeface="+mn-ea"/>
              <a:cs typeface="PT Bold Heading" panose="02010400000000000000" pitchFamily="2" charset="-78"/>
            </a:rPr>
            <a:t>الحكم التكليفي</a:t>
          </a:r>
        </a:p>
        <a:p>
          <a:pPr lvl="0" algn="ctr" defTabSz="889000">
            <a:lnSpc>
              <a:spcPct val="90000"/>
            </a:lnSpc>
            <a:spcBef>
              <a:spcPct val="0"/>
            </a:spcBef>
            <a:spcAft>
              <a:spcPct val="35000"/>
            </a:spcAft>
          </a:pPr>
          <a:r>
            <a:rPr lang="ar-SA" sz="2400" kern="1200" dirty="0" smtClean="0">
              <a:solidFill>
                <a:sysClr val="windowText" lastClr="000000"/>
              </a:solidFill>
              <a:latin typeface="Calibri"/>
              <a:ea typeface="+mn-ea"/>
              <a:cs typeface="Arial"/>
            </a:rPr>
            <a:t>في مقدر المكلف إما أن يفعله وإما أن لا يفعله كالصلاة</a:t>
          </a:r>
        </a:p>
        <a:p>
          <a:pPr lvl="0" algn="ctr" defTabSz="889000">
            <a:lnSpc>
              <a:spcPct val="90000"/>
            </a:lnSpc>
            <a:spcBef>
              <a:spcPct val="0"/>
            </a:spcBef>
            <a:spcAft>
              <a:spcPct val="35000"/>
            </a:spcAft>
          </a:pPr>
          <a:r>
            <a:rPr lang="ar-SA" sz="2400" kern="1200" dirty="0" smtClean="0">
              <a:solidFill>
                <a:sysClr val="windowText" lastClr="000000"/>
              </a:solidFill>
              <a:latin typeface="Calibri"/>
              <a:ea typeface="+mn-ea"/>
              <a:cs typeface="Arial"/>
            </a:rPr>
            <a:t> فهو داخل حدود قدرته واستطاعته لأن الغرض من التكليف الامتثال للأمر والنهي</a:t>
          </a:r>
        </a:p>
        <a:p>
          <a:pPr lvl="0" algn="ctr" defTabSz="889000">
            <a:lnSpc>
              <a:spcPct val="90000"/>
            </a:lnSpc>
            <a:spcBef>
              <a:spcPct val="0"/>
            </a:spcBef>
            <a:spcAft>
              <a:spcPct val="35000"/>
            </a:spcAft>
          </a:pPr>
          <a:r>
            <a:rPr lang="ar-SA" sz="2400" kern="1200" dirty="0" smtClean="0">
              <a:solidFill>
                <a:sysClr val="windowText" lastClr="000000"/>
              </a:solidFill>
              <a:latin typeface="Calibri"/>
              <a:ea typeface="+mn-ea"/>
              <a:cs typeface="Arial"/>
            </a:rPr>
            <a:t>فإن كان خارجاً عن استطاعة المكلف كان التكليف به عبثاً وهو محال على الله تعالى للقاعدة الشرعية </a:t>
          </a:r>
          <a:r>
            <a:rPr lang="ar-SA" sz="2000" b="1" kern="1200" dirty="0" smtClean="0">
              <a:solidFill>
                <a:sysClr val="windowText" lastClr="000000"/>
              </a:solidFill>
              <a:latin typeface="Calibri"/>
              <a:ea typeface="+mn-ea"/>
              <a:cs typeface="Arial"/>
            </a:rPr>
            <a:t>لا تكليف إلا بالمقدور</a:t>
          </a:r>
          <a:endParaRPr lang="en-US" sz="2000" b="1" kern="1200" dirty="0">
            <a:solidFill>
              <a:sysClr val="windowText" lastClr="000000"/>
            </a:solidFill>
            <a:latin typeface="Calibri"/>
            <a:ea typeface="+mn-ea"/>
            <a:cs typeface="Arial"/>
          </a:endParaRPr>
        </a:p>
      </dsp:txBody>
      <dsp:txXfrm>
        <a:off x="3358388" y="1057506"/>
        <a:ext cx="3384026" cy="3809949"/>
      </dsp:txXfrm>
    </dsp:sp>
    <dsp:sp modelId="{EF26840A-F5A3-4CA7-ABD8-B5D97A6732E9}">
      <dsp:nvSpPr>
        <dsp:cNvPr id="0" name=""/>
        <dsp:cNvSpPr/>
      </dsp:nvSpPr>
      <dsp:spPr>
        <a:xfrm>
          <a:off x="6741704" y="1102390"/>
          <a:ext cx="1776512" cy="3872477"/>
        </a:xfrm>
        <a:prstGeom prst="rect">
          <a:avLst/>
        </a:prstGeom>
        <a:gradFill rotWithShape="0">
          <a:gsLst>
            <a:gs pos="0">
              <a:srgbClr val="C0504D">
                <a:hueOff val="4681519"/>
                <a:satOff val="-5839"/>
                <a:lumOff val="1373"/>
                <a:alphaOff val="0"/>
                <a:tint val="50000"/>
                <a:satMod val="300000"/>
              </a:srgbClr>
            </a:gs>
            <a:gs pos="35000">
              <a:srgbClr val="C0504D">
                <a:hueOff val="4681519"/>
                <a:satOff val="-5839"/>
                <a:lumOff val="1373"/>
                <a:alphaOff val="0"/>
                <a:tint val="37000"/>
                <a:satMod val="300000"/>
              </a:srgbClr>
            </a:gs>
            <a:gs pos="100000">
              <a:srgbClr val="C0504D">
                <a:hueOff val="4681519"/>
                <a:satOff val="-5839"/>
                <a:lumOff val="137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kern="1200" dirty="0" smtClean="0">
              <a:solidFill>
                <a:sysClr val="windowText" lastClr="000000"/>
              </a:solidFill>
              <a:latin typeface="Calibri"/>
              <a:ea typeface="+mn-ea"/>
              <a:cs typeface="PT Bold Heading" panose="02010400000000000000" pitchFamily="2" charset="-78"/>
            </a:rPr>
            <a:t>من ناحية القدرة على الفعل</a:t>
          </a:r>
        </a:p>
      </dsp:txBody>
      <dsp:txXfrm>
        <a:off x="6741704" y="1102390"/>
        <a:ext cx="1776512" cy="3872477"/>
      </dsp:txXfrm>
    </dsp:sp>
    <dsp:sp modelId="{6E394DD4-4414-4012-A550-E0CB121D3B6C}">
      <dsp:nvSpPr>
        <dsp:cNvPr id="0" name=""/>
        <dsp:cNvSpPr/>
      </dsp:nvSpPr>
      <dsp:spPr>
        <a:xfrm>
          <a:off x="0" y="4823377"/>
          <a:ext cx="8545606" cy="372726"/>
        </a:xfrm>
        <a:prstGeom prst="rect">
          <a:avLst/>
        </a:prstGeom>
        <a:solidFill>
          <a:srgbClr val="C0504D">
            <a:shade val="90000"/>
            <a:hueOff val="0"/>
            <a:satOff val="0"/>
            <a:lumOff val="0"/>
            <a:alphaOff val="0"/>
          </a:srgb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82CF-A181-4A8D-AA0B-67A3BA935B99}">
      <dsp:nvSpPr>
        <dsp:cNvPr id="0" name=""/>
        <dsp:cNvSpPr/>
      </dsp:nvSpPr>
      <dsp:spPr>
        <a:xfrm>
          <a:off x="1624912" y="0"/>
          <a:ext cx="3305379" cy="4229100"/>
        </a:xfrm>
        <a:prstGeom prst="ellipse">
          <a:avLst/>
        </a:prstGeom>
        <a:solidFill>
          <a:srgbClr val="CBFA9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0" tIns="0" rIns="0" bIns="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تعريف الحكــم الــوضعـــي</a:t>
          </a:r>
          <a:endParaRPr lang="ar-SA" sz="3600" b="1" kern="1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2108974" y="619337"/>
        <a:ext cx="2337255" cy="299042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4018595-C5AF-4E1D-9883-AC119C5AB6C0}" type="datetimeFigureOut">
              <a:rPr lang="ar-SA" smtClean="0"/>
              <a:t>01/04/1440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BF66859-A4FA-4CAB-9A61-A718978068E0}" type="slidenum">
              <a:rPr lang="ar-SA" smtClean="0"/>
              <a:t>‹#›</a:t>
            </a:fld>
            <a:endParaRPr lang="ar-SA"/>
          </a:p>
        </p:txBody>
      </p:sp>
    </p:spTree>
    <p:extLst>
      <p:ext uri="{BB962C8B-B14F-4D97-AF65-F5344CB8AC3E}">
        <p14:creationId xmlns:p14="http://schemas.microsoft.com/office/powerpoint/2010/main" val="38141124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5600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044E82C4-6957-488B-8F7D-C6A4E70450EB}" type="slidenum">
              <a:rPr lang="ar-SA" altLang="ar-SA">
                <a:solidFill>
                  <a:prstClr val="black"/>
                </a:solidFill>
                <a:latin typeface="Arial" pitchFamily="34" charset="0"/>
              </a:rPr>
              <a:pPr eaLnBrk="1" hangingPunct="1">
                <a:spcBef>
                  <a:spcPct val="0"/>
                </a:spcBef>
              </a:pPr>
              <a:t>2</a:t>
            </a:fld>
            <a:endParaRPr lang="ar-SA" altLang="ar-SA">
              <a:solidFill>
                <a:prstClr val="black"/>
              </a:solidFill>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1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ar-SA" altLang="ar-SA" smtClean="0"/>
              <a:t>ملاحظة: تتوقف صحة الحكم على وجود الشرط</a:t>
            </a:r>
          </a:p>
        </p:txBody>
      </p:sp>
      <p:sp>
        <p:nvSpPr>
          <p:cNvPr id="26522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F50FA30-5148-4696-95F6-822258EB3BDE}" type="slidenum">
              <a:rPr lang="ar-SA" altLang="ar-SA">
                <a:solidFill>
                  <a:prstClr val="black"/>
                </a:solidFill>
              </a:rPr>
              <a:pPr eaLnBrk="1" hangingPunct="1"/>
              <a:t>14</a:t>
            </a:fld>
            <a:endParaRPr lang="ar-SA" altLang="ar-SA">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5702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61C249D-1294-41D9-A6BF-67FC0B9E1E15}" type="slidenum">
              <a:rPr lang="ar-SA" altLang="ar-SA">
                <a:solidFill>
                  <a:prstClr val="black"/>
                </a:solidFill>
                <a:latin typeface="Arial" pitchFamily="34" charset="0"/>
              </a:rPr>
              <a:pPr eaLnBrk="1" hangingPunct="1">
                <a:spcBef>
                  <a:spcPct val="0"/>
                </a:spcBef>
              </a:pPr>
              <a:t>3</a:t>
            </a:fld>
            <a:endParaRPr lang="ar-SA" altLang="ar-SA">
              <a:solidFill>
                <a:prstClr val="black"/>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1"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58052"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DE655C95-9AE0-4B3D-8155-AD8042A9CC9D}" type="slidenum">
              <a:rPr lang="ar-SA" altLang="ar-SA">
                <a:solidFill>
                  <a:prstClr val="black"/>
                </a:solidFill>
                <a:latin typeface="Arial" pitchFamily="34" charset="0"/>
              </a:rPr>
              <a:pPr eaLnBrk="1" hangingPunct="1">
                <a:spcBef>
                  <a:spcPct val="0"/>
                </a:spcBef>
              </a:pPr>
              <a:t>4</a:t>
            </a:fld>
            <a:endParaRPr lang="ar-SA" altLang="ar-SA">
              <a:solidFill>
                <a:prstClr val="black"/>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907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5907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99F9CF9-EE5C-4BB0-904A-16C70A851A0F}" type="slidenum">
              <a:rPr lang="ar-SA" altLang="ar-SA">
                <a:solidFill>
                  <a:prstClr val="black"/>
                </a:solidFill>
                <a:latin typeface="Arial" pitchFamily="34" charset="0"/>
              </a:rPr>
              <a:pPr eaLnBrk="1" hangingPunct="1">
                <a:spcBef>
                  <a:spcPct val="0"/>
                </a:spcBef>
              </a:pPr>
              <a:t>5</a:t>
            </a:fld>
            <a:endParaRPr lang="ar-SA" altLang="ar-SA">
              <a:solidFill>
                <a:prstClr val="black"/>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09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6010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31B4436-7FBD-4EAE-8131-603A5A8B572D}" type="slidenum">
              <a:rPr lang="ar-SA" altLang="ar-SA">
                <a:solidFill>
                  <a:prstClr val="black"/>
                </a:solidFill>
                <a:latin typeface="Arial" pitchFamily="34" charset="0"/>
              </a:rPr>
              <a:pPr eaLnBrk="1" hangingPunct="1">
                <a:spcBef>
                  <a:spcPct val="0"/>
                </a:spcBef>
              </a:pPr>
              <a:t>6</a:t>
            </a:fld>
            <a:endParaRPr lang="ar-SA" altLang="ar-SA">
              <a:solidFill>
                <a:prstClr val="black"/>
              </a:solidFill>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6112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650D7798-9B42-4C68-9094-2F0FBCFD270A}" type="slidenum">
              <a:rPr lang="ar-SA" altLang="ar-SA">
                <a:solidFill>
                  <a:prstClr val="black"/>
                </a:solidFill>
                <a:latin typeface="Arial" pitchFamily="34" charset="0"/>
              </a:rPr>
              <a:pPr eaLnBrk="1" hangingPunct="1">
                <a:spcBef>
                  <a:spcPct val="0"/>
                </a:spcBef>
              </a:pPr>
              <a:t>7</a:t>
            </a:fld>
            <a:endParaRPr lang="ar-SA" altLang="ar-SA">
              <a:solidFill>
                <a:prstClr val="black"/>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6214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9685C88-5FF5-4CB2-A294-ED4F4D368E3D}" type="slidenum">
              <a:rPr lang="ar-SA" altLang="ar-SA">
                <a:solidFill>
                  <a:prstClr val="black"/>
                </a:solidFill>
                <a:latin typeface="Arial" pitchFamily="34" charset="0"/>
              </a:rPr>
              <a:pPr eaLnBrk="1" hangingPunct="1">
                <a:spcBef>
                  <a:spcPct val="0"/>
                </a:spcBef>
              </a:pPr>
              <a:t>8</a:t>
            </a:fld>
            <a:endParaRPr lang="ar-SA" altLang="ar-SA">
              <a:solidFill>
                <a:prstClr val="black"/>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1"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63172"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FD3D99FB-485E-4747-9589-F79A88B36E72}" type="slidenum">
              <a:rPr lang="ar-SA" altLang="ar-SA">
                <a:solidFill>
                  <a:prstClr val="black"/>
                </a:solidFill>
                <a:latin typeface="Arial" pitchFamily="34" charset="0"/>
              </a:rPr>
              <a:pPr eaLnBrk="1" hangingPunct="1">
                <a:spcBef>
                  <a:spcPct val="0"/>
                </a:spcBef>
              </a:pPr>
              <a:t>10</a:t>
            </a:fld>
            <a:endParaRPr lang="ar-SA" altLang="ar-SA">
              <a:solidFill>
                <a:prstClr val="black"/>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419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6419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59BE1B87-A0C9-4D00-A738-EA4973E959A5}" type="slidenum">
              <a:rPr lang="ar-SA" altLang="ar-SA">
                <a:solidFill>
                  <a:prstClr val="black"/>
                </a:solidFill>
                <a:latin typeface="Arial" pitchFamily="34" charset="0"/>
              </a:rPr>
              <a:pPr eaLnBrk="1" hangingPunct="1">
                <a:spcBef>
                  <a:spcPct val="0"/>
                </a:spcBef>
              </a:pPr>
              <a:t>11</a:t>
            </a:fld>
            <a:endParaRPr lang="ar-SA" altLang="ar-SA">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A3915D-52B8-4C52-8FFA-6A766C67538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297556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B1A30E-D278-454B-B856-55D57536CC4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2325913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14D567-AF14-4F12-B969-5850FB92448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8400511"/>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4722489"/>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67375806"/>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460805"/>
      </p:ext>
    </p:extLst>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7860767"/>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9377043"/>
      </p:ext>
    </p:extLst>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4846329"/>
      </p:ext>
    </p:extLst>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7835961"/>
      </p:ext>
    </p:extLst>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549774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882A89-5C98-405B-ABC7-01D5BDC91E9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9329827"/>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4365451"/>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1925508"/>
      </p:ext>
    </p:extLst>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249236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FFA88B-ECAC-4A83-812B-E73D5713761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7634706"/>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733B67-2C26-4765-A0FF-583EF845E37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673612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429C1-BD0C-4772-84A0-28DF9940A27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380842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D2D81E7-D84B-4763-BFF2-74C2D085626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091140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922C6C7-8840-4246-876B-455A1B54C04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777761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8B2C382-004D-4031-95DB-55240113692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351538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81DFEAE-1DFC-4E8B-9F0C-F0C2AE52616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146629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27846907-50B2-479C-BF38-8C6FB197C93E}"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732716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30842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0.jpeg"/><Relationship Id="rId5" Type="http://schemas.openxmlformats.org/officeDocument/2006/relationships/image" Target="../media/image9.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0.jpeg"/><Relationship Id="rId5" Type="http://schemas.openxmlformats.org/officeDocument/2006/relationships/image" Target="../media/image9.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0.jpeg"/><Relationship Id="rId5" Type="http://schemas.openxmlformats.org/officeDocument/2006/relationships/image" Target="../media/image9.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0.jpeg"/><Relationship Id="rId5" Type="http://schemas.openxmlformats.org/officeDocument/2006/relationships/image" Target="../media/image9.wmf"/><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0.jpeg"/><Relationship Id="rId5" Type="http://schemas.openxmlformats.org/officeDocument/2006/relationships/image" Target="../media/image9.wmf"/><Relationship Id="rId4" Type="http://schemas.openxmlformats.org/officeDocument/2006/relationships/oleObject" Target="../embeddings/oleObject5.bin"/></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jpe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jpe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jpeg"/><Relationship Id="rId7" Type="http://schemas.openxmlformats.org/officeDocument/2006/relationships/diagramColors" Target="../diagrams/colors6.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dirty="0" smtClean="0">
                <a:solidFill>
                  <a:srgbClr val="FF0000"/>
                </a:solidFill>
                <a:cs typeface="PT Bold Dusky" pitchFamily="2" charset="-78"/>
              </a:rPr>
              <a:t>محاضرات</a:t>
            </a:r>
            <a:br>
              <a:rPr lang="ar-IQ" sz="2400" dirty="0" smtClean="0">
                <a:solidFill>
                  <a:srgbClr val="FF0000"/>
                </a:solidFill>
                <a:cs typeface="PT Bold Dusky" pitchFamily="2" charset="-78"/>
              </a:rPr>
            </a:br>
            <a:r>
              <a:rPr lang="ar-IQ" sz="2400" dirty="0" smtClean="0">
                <a:solidFill>
                  <a:srgbClr val="FF0000"/>
                </a:solidFill>
                <a:cs typeface="PT Bold Dusky" pitchFamily="2" charset="-78"/>
              </a:rPr>
              <a:t>في </a:t>
            </a:r>
            <a:br>
              <a:rPr lang="ar-IQ" sz="2400" dirty="0" smtClean="0">
                <a:solidFill>
                  <a:srgbClr val="FF0000"/>
                </a:solidFill>
                <a:cs typeface="PT Bold Dusky" pitchFamily="2" charset="-78"/>
              </a:rPr>
            </a:br>
            <a:r>
              <a:rPr lang="ar-IQ" sz="2400" dirty="0" smtClean="0">
                <a:solidFill>
                  <a:srgbClr val="FF0000"/>
                </a:solidFill>
                <a:cs typeface="PT Bold Dusky" pitchFamily="2" charset="-78"/>
              </a:rPr>
              <a:t>مدخل دراسة الشريعة الاسلامية</a:t>
            </a:r>
            <a:endParaRPr lang="ar-IQ" sz="2400" dirty="0">
              <a:solidFill>
                <a:srgbClr val="FF000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dirty="0" smtClean="0">
                <a:solidFill>
                  <a:srgbClr val="FFFF00"/>
                </a:solidFill>
                <a:cs typeface="PT Bold Dusky" pitchFamily="2" charset="-78"/>
              </a:rPr>
              <a:t>الاستاذ المساعد الدكتور</a:t>
            </a:r>
          </a:p>
          <a:p>
            <a:r>
              <a:rPr lang="ar-IQ" dirty="0" smtClean="0">
                <a:solidFill>
                  <a:srgbClr val="FFFF00"/>
                </a:solidFill>
                <a:cs typeface="PT Bold Dusky" pitchFamily="2" charset="-78"/>
              </a:rPr>
              <a:t>إسماعيل محمود محمد الجبوري</a:t>
            </a:r>
          </a:p>
          <a:p>
            <a:r>
              <a:rPr lang="ar-IQ" dirty="0" smtClean="0">
                <a:solidFill>
                  <a:srgbClr val="FFFF00"/>
                </a:solidFill>
                <a:cs typeface="PT Bold Dusky" pitchFamily="2" charset="-78"/>
              </a:rPr>
              <a:t>كلية القانون</a:t>
            </a:r>
          </a:p>
          <a:p>
            <a:r>
              <a:rPr lang="ar-IQ" dirty="0" smtClean="0">
                <a:solidFill>
                  <a:srgbClr val="FFFF0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4"/>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9468451"/>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ctrTitle"/>
          </p:nvPr>
        </p:nvSpPr>
        <p:spPr/>
        <p:txBody>
          <a:bodyPr/>
          <a:lstStyle/>
          <a:p>
            <a:pPr eaLnBrk="1" hangingPunct="1"/>
            <a:endParaRPr lang="en-US" altLang="ar-SA" smtClean="0"/>
          </a:p>
        </p:txBody>
      </p:sp>
      <p:sp>
        <p:nvSpPr>
          <p:cNvPr id="183299" name="Rectangle 3"/>
          <p:cNvSpPr>
            <a:spLocks noGrp="1" noChangeArrowheads="1"/>
          </p:cNvSpPr>
          <p:nvPr>
            <p:ph type="subTitle" idx="1"/>
          </p:nvPr>
        </p:nvSpPr>
        <p:spPr/>
        <p:txBody>
          <a:bodyPr/>
          <a:lstStyle/>
          <a:p>
            <a:pPr eaLnBrk="1" hangingPunct="1"/>
            <a:endParaRPr lang="en-US" altLang="ar-SA" smtClean="0"/>
          </a:p>
        </p:txBody>
      </p:sp>
      <p:pic>
        <p:nvPicPr>
          <p:cNvPr id="183300"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127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3301" name="Text Box 5"/>
          <p:cNvSpPr txBox="1">
            <a:spLocks noChangeArrowheads="1"/>
          </p:cNvSpPr>
          <p:nvPr/>
        </p:nvSpPr>
        <p:spPr bwMode="auto">
          <a:xfrm>
            <a:off x="5715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21510" name="Rectangle 6"/>
          <p:cNvSpPr>
            <a:spLocks noChangeArrowheads="1"/>
          </p:cNvSpPr>
          <p:nvPr/>
        </p:nvSpPr>
        <p:spPr bwMode="auto">
          <a:xfrm>
            <a:off x="571500" y="1706563"/>
            <a:ext cx="8039100" cy="423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Bef>
                <a:spcPct val="0"/>
              </a:spcBef>
              <a:spcAft>
                <a:spcPct val="0"/>
              </a:spcAft>
              <a:buFontTx/>
              <a:buNone/>
            </a:pPr>
            <a:r>
              <a:rPr lang="ar-SA" altLang="ar-SA" sz="2400" b="1">
                <a:solidFill>
                  <a:srgbClr val="FF0000"/>
                </a:solidFill>
              </a:rPr>
              <a:t>هذا وقد ثار الخلاف بين الأصوليين في اندراج الرخصة والعزيمة في الحكم التكليفي، أو في الحكم الوضعي على قولين:</a:t>
            </a:r>
          </a:p>
          <a:p>
            <a:pPr algn="ctr" eaLnBrk="1" fontAlgn="base" hangingPunct="1">
              <a:spcBef>
                <a:spcPct val="0"/>
              </a:spcBef>
              <a:spcAft>
                <a:spcPct val="0"/>
              </a:spcAft>
              <a:buFontTx/>
              <a:buNone/>
            </a:pPr>
            <a:r>
              <a:rPr lang="ar-SA" altLang="ar-SA" sz="2400" b="1">
                <a:solidFill>
                  <a:srgbClr val="000066"/>
                </a:solidFill>
              </a:rPr>
              <a:t>1. ففريق من الأصوليين يرى أن الرخصة والعزيمة من الحكم التكليفي.</a:t>
            </a:r>
          </a:p>
          <a:p>
            <a:pPr algn="ctr" eaLnBrk="1" fontAlgn="base" hangingPunct="1">
              <a:spcBef>
                <a:spcPct val="0"/>
              </a:spcBef>
              <a:spcAft>
                <a:spcPct val="0"/>
              </a:spcAft>
              <a:buFontTx/>
              <a:buNone/>
            </a:pPr>
            <a:r>
              <a:rPr lang="ar-SA" altLang="ar-SA" sz="2400" b="1">
                <a:solidFill>
                  <a:srgbClr val="003300"/>
                </a:solidFill>
              </a:rPr>
              <a:t>وعللوا ذلك بأن العزيمة تحمل معنى الاقتضاء، </a:t>
            </a:r>
            <a:r>
              <a:rPr lang="ar-SA" altLang="ar-SA" sz="2400" b="1">
                <a:solidFill>
                  <a:srgbClr val="C00000"/>
                </a:solidFill>
              </a:rPr>
              <a:t>والرخصة تحمل معنى التخيير </a:t>
            </a:r>
            <a:r>
              <a:rPr lang="ar-SA" altLang="ar-SA" sz="2400" b="1">
                <a:solidFill>
                  <a:srgbClr val="FF0000"/>
                </a:solidFill>
              </a:rPr>
              <a:t>والاقتضاء والتخيير، من الحكم الشرعي التكليفي.</a:t>
            </a:r>
          </a:p>
          <a:p>
            <a:pPr algn="ctr" eaLnBrk="1" fontAlgn="base" hangingPunct="1">
              <a:spcBef>
                <a:spcPct val="0"/>
              </a:spcBef>
              <a:spcAft>
                <a:spcPct val="0"/>
              </a:spcAft>
              <a:buFontTx/>
              <a:buNone/>
            </a:pPr>
            <a:r>
              <a:rPr lang="ar-SA" altLang="ar-SA" sz="2400" b="1">
                <a:solidFill>
                  <a:srgbClr val="000066"/>
                </a:solidFill>
              </a:rPr>
              <a:t>2. ويرى فريق آخر: أنهما من الحكم الوضعي. </a:t>
            </a:r>
          </a:p>
          <a:p>
            <a:pPr algn="ctr" eaLnBrk="1" fontAlgn="base" hangingPunct="1">
              <a:spcBef>
                <a:spcPct val="0"/>
              </a:spcBef>
              <a:spcAft>
                <a:spcPct val="0"/>
              </a:spcAft>
              <a:buFontTx/>
              <a:buNone/>
            </a:pPr>
            <a:r>
              <a:rPr lang="ar-SA" altLang="ar-SA" sz="2400" b="1">
                <a:solidFill>
                  <a:srgbClr val="000066"/>
                </a:solidFill>
              </a:rPr>
              <a:t>وحجتهم في ذلك</a:t>
            </a:r>
          </a:p>
          <a:p>
            <a:pPr algn="ctr" eaLnBrk="1" fontAlgn="base" hangingPunct="1">
              <a:spcBef>
                <a:spcPct val="0"/>
              </a:spcBef>
              <a:spcAft>
                <a:spcPct val="0"/>
              </a:spcAft>
              <a:buFontTx/>
              <a:buNone/>
            </a:pPr>
            <a:r>
              <a:rPr lang="ar-SA" altLang="ar-SA" sz="2400" b="1">
                <a:solidFill>
                  <a:srgbClr val="000066"/>
                </a:solidFill>
              </a:rPr>
              <a:t> </a:t>
            </a:r>
            <a:r>
              <a:rPr lang="ar-SA" altLang="ar-SA" sz="2400" b="1">
                <a:solidFill>
                  <a:srgbClr val="FF0000"/>
                </a:solidFill>
              </a:rPr>
              <a:t>أن العزيمة ترجع إلى جعل الشارع الحالة العادية سبباً لاستمرار الأحكام الأصلية العامة</a:t>
            </a:r>
            <a:endParaRPr lang="ar-SA" altLang="ar-SA" sz="2400" b="1">
              <a:solidFill>
                <a:srgbClr val="000066"/>
              </a:solidFill>
            </a:endParaRPr>
          </a:p>
          <a:p>
            <a:pPr algn="ctr" eaLnBrk="1" fontAlgn="base" hangingPunct="1">
              <a:spcBef>
                <a:spcPct val="0"/>
              </a:spcBef>
              <a:spcAft>
                <a:spcPct val="0"/>
              </a:spcAft>
              <a:buFontTx/>
              <a:buNone/>
            </a:pPr>
            <a:r>
              <a:rPr lang="ar-SA" altLang="ar-SA" sz="2400" b="1">
                <a:solidFill>
                  <a:srgbClr val="000066"/>
                </a:solidFill>
              </a:rPr>
              <a:t>وأن الرخصة ترجع إلى جعل الشارع الأحوال الطارئة سبباً للتخفيف على الناس والسبب من الحكم الوضعي. </a:t>
            </a:r>
          </a:p>
          <a:p>
            <a:pPr algn="ctr" eaLnBrk="1" fontAlgn="base" hangingPunct="1">
              <a:spcBef>
                <a:spcPct val="0"/>
              </a:spcBef>
              <a:spcAft>
                <a:spcPct val="0"/>
              </a:spcAft>
              <a:buFontTx/>
              <a:buNone/>
            </a:pPr>
            <a:endParaRPr lang="ar-SA" altLang="ar-SA" sz="2400" b="1">
              <a:solidFill>
                <a:srgbClr val="000000"/>
              </a:solidFill>
            </a:endParaRPr>
          </a:p>
        </p:txBody>
      </p:sp>
      <p:sp>
        <p:nvSpPr>
          <p:cNvPr id="21511"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sz="2800" b="1">
                <a:solidFill>
                  <a:srgbClr val="C00000"/>
                </a:solidFill>
              </a:rPr>
              <a:t>تعريف الحكم الوضعي</a:t>
            </a:r>
            <a:endParaRPr lang="ar-SA" altLang="ar-SA" sz="2800">
              <a:solidFill>
                <a:srgbClr val="000000"/>
              </a:solidFill>
            </a:endParaRPr>
          </a:p>
        </p:txBody>
      </p:sp>
      <p:sp>
        <p:nvSpPr>
          <p:cNvPr id="183304"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3305"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3306"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8228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725" y="334963"/>
            <a:ext cx="155416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45438" y="2286000"/>
            <a:ext cx="881062" cy="88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1800" y="3416300"/>
            <a:ext cx="881063" cy="88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71276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21510">
                                            <p:txEl>
                                              <p:pRg st="0" end="0"/>
                                            </p:txEl>
                                          </p:spTgt>
                                        </p:tgtEl>
                                        <p:attrNameLst>
                                          <p:attrName>style.visibility</p:attrName>
                                        </p:attrNameLst>
                                      </p:cBhvr>
                                      <p:to>
                                        <p:strVal val="visible"/>
                                      </p:to>
                                    </p:set>
                                    <p:anim calcmode="lin" valueType="num">
                                      <p:cBhvr>
                                        <p:cTn id="12" dur="1000" fill="hold"/>
                                        <p:tgtEl>
                                          <p:spTgt spid="21510">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1510">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151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1510">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42" presetClass="entr" presetSubtype="0" fill="hold" nodeType="withEffect">
                                  <p:stCondLst>
                                    <p:cond delay="0"/>
                                  </p:stCondLst>
                                  <p:childTnLst>
                                    <p:set>
                                      <p:cBhvr>
                                        <p:cTn id="17" dur="1" fill="hold">
                                          <p:stCondLst>
                                            <p:cond delay="0"/>
                                          </p:stCondLst>
                                        </p:cTn>
                                        <p:tgtEl>
                                          <p:spTgt spid="182283"/>
                                        </p:tgtEl>
                                        <p:attrNameLst>
                                          <p:attrName>style.visibility</p:attrName>
                                        </p:attrNameLst>
                                      </p:cBhvr>
                                      <p:to>
                                        <p:strVal val="visible"/>
                                      </p:to>
                                    </p:set>
                                    <p:animEffect transition="in" filter="fade">
                                      <p:cBhvr>
                                        <p:cTn id="18" dur="1000"/>
                                        <p:tgtEl>
                                          <p:spTgt spid="182283"/>
                                        </p:tgtEl>
                                      </p:cBhvr>
                                    </p:animEffect>
                                    <p:anim calcmode="lin" valueType="num">
                                      <p:cBhvr>
                                        <p:cTn id="19" dur="1000" fill="hold"/>
                                        <p:tgtEl>
                                          <p:spTgt spid="182283"/>
                                        </p:tgtEl>
                                        <p:attrNameLst>
                                          <p:attrName>ppt_x</p:attrName>
                                        </p:attrNameLst>
                                      </p:cBhvr>
                                      <p:tavLst>
                                        <p:tav tm="0">
                                          <p:val>
                                            <p:strVal val="#ppt_x"/>
                                          </p:val>
                                        </p:tav>
                                        <p:tav tm="100000">
                                          <p:val>
                                            <p:strVal val="#ppt_x"/>
                                          </p:val>
                                        </p:tav>
                                      </p:tavLst>
                                    </p:anim>
                                    <p:anim calcmode="lin" valueType="num">
                                      <p:cBhvr>
                                        <p:cTn id="20" dur="1000" fill="hold"/>
                                        <p:tgtEl>
                                          <p:spTgt spid="182283"/>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5" presetClass="entr" presetSubtype="0" fill="hold" nodeType="clickEffect">
                                  <p:stCondLst>
                                    <p:cond delay="0"/>
                                  </p:stCondLst>
                                  <p:childTnLst>
                                    <p:set>
                                      <p:cBhvr>
                                        <p:cTn id="24" dur="1" fill="hold">
                                          <p:stCondLst>
                                            <p:cond delay="0"/>
                                          </p:stCondLst>
                                        </p:cTn>
                                        <p:tgtEl>
                                          <p:spTgt spid="21510">
                                            <p:txEl>
                                              <p:pRg st="1" end="1"/>
                                            </p:txEl>
                                          </p:spTgt>
                                        </p:tgtEl>
                                        <p:attrNameLst>
                                          <p:attrName>style.visibility</p:attrName>
                                        </p:attrNameLst>
                                      </p:cBhvr>
                                      <p:to>
                                        <p:strVal val="visible"/>
                                      </p:to>
                                    </p:set>
                                    <p:anim calcmode="lin" valueType="num">
                                      <p:cBhvr>
                                        <p:cTn id="25" dur="1000" fill="hold"/>
                                        <p:tgtEl>
                                          <p:spTgt spid="21510">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21510">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2151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21510">
                                            <p:txEl>
                                              <p:pRg st="1" end="1"/>
                                            </p:txEl>
                                          </p:spTgt>
                                        </p:tgtEl>
                                        <p:attrNameLst>
                                          <p:attrName>ppt_y</p:attrName>
                                        </p:attrNameLst>
                                      </p:cBhvr>
                                      <p:tavLst>
                                        <p:tav tm="0" fmla="#ppt_y+(sin(-2*pi*(1-$))*-#ppt_x+cos(-2*pi*(1-$))*(1-#ppt_y))*(1-$)">
                                          <p:val>
                                            <p:fltVal val="0"/>
                                          </p:val>
                                        </p:tav>
                                        <p:tav tm="100000">
                                          <p:val>
                                            <p:fltVal val="1"/>
                                          </p:val>
                                        </p:tav>
                                      </p:tavLst>
                                    </p:anim>
                                  </p:childTnLst>
                                </p:cTn>
                              </p:par>
                              <p:par>
                                <p:cTn id="29" presetID="21" presetClass="entr" presetSubtype="1"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heel(1)">
                                      <p:cBhvr>
                                        <p:cTn id="31" dur="2000"/>
                                        <p:tgtEl>
                                          <p:spTgt spid="1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nodeType="clickEffect">
                                  <p:stCondLst>
                                    <p:cond delay="0"/>
                                  </p:stCondLst>
                                  <p:childTnLst>
                                    <p:set>
                                      <p:cBhvr>
                                        <p:cTn id="35" dur="1" fill="hold">
                                          <p:stCondLst>
                                            <p:cond delay="0"/>
                                          </p:stCondLst>
                                        </p:cTn>
                                        <p:tgtEl>
                                          <p:spTgt spid="21510">
                                            <p:txEl>
                                              <p:pRg st="2" end="2"/>
                                            </p:txEl>
                                          </p:spTgt>
                                        </p:tgtEl>
                                        <p:attrNameLst>
                                          <p:attrName>style.visibility</p:attrName>
                                        </p:attrNameLst>
                                      </p:cBhvr>
                                      <p:to>
                                        <p:strVal val="visible"/>
                                      </p:to>
                                    </p:set>
                                    <p:anim calcmode="lin" valueType="num">
                                      <p:cBhvr>
                                        <p:cTn id="36" dur="1000" fill="hold"/>
                                        <p:tgtEl>
                                          <p:spTgt spid="21510">
                                            <p:txEl>
                                              <p:pRg st="2" end="2"/>
                                            </p:txEl>
                                          </p:spTgt>
                                        </p:tgtEl>
                                        <p:attrNameLst>
                                          <p:attrName>ppt_w</p:attrName>
                                        </p:attrNameLst>
                                      </p:cBhvr>
                                      <p:tavLst>
                                        <p:tav tm="0">
                                          <p:val>
                                            <p:fltVal val="0"/>
                                          </p:val>
                                        </p:tav>
                                        <p:tav tm="100000">
                                          <p:val>
                                            <p:strVal val="#ppt_w"/>
                                          </p:val>
                                        </p:tav>
                                      </p:tavLst>
                                    </p:anim>
                                    <p:anim calcmode="lin" valueType="num">
                                      <p:cBhvr>
                                        <p:cTn id="37" dur="1000" fill="hold"/>
                                        <p:tgtEl>
                                          <p:spTgt spid="21510">
                                            <p:txEl>
                                              <p:pRg st="2" end="2"/>
                                            </p:txEl>
                                          </p:spTgt>
                                        </p:tgtEl>
                                        <p:attrNameLst>
                                          <p:attrName>ppt_h</p:attrName>
                                        </p:attrNameLst>
                                      </p:cBhvr>
                                      <p:tavLst>
                                        <p:tav tm="0">
                                          <p:val>
                                            <p:fltVal val="0"/>
                                          </p:val>
                                        </p:tav>
                                        <p:tav tm="100000">
                                          <p:val>
                                            <p:strVal val="#ppt_h"/>
                                          </p:val>
                                        </p:tav>
                                      </p:tavLst>
                                    </p:anim>
                                    <p:anim calcmode="lin" valueType="num">
                                      <p:cBhvr>
                                        <p:cTn id="38" dur="1000" fill="hold"/>
                                        <p:tgtEl>
                                          <p:spTgt spid="2151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2151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nodeType="clickEffect">
                                  <p:stCondLst>
                                    <p:cond delay="0"/>
                                  </p:stCondLst>
                                  <p:childTnLst>
                                    <p:set>
                                      <p:cBhvr>
                                        <p:cTn id="43" dur="1" fill="hold">
                                          <p:stCondLst>
                                            <p:cond delay="0"/>
                                          </p:stCondLst>
                                        </p:cTn>
                                        <p:tgtEl>
                                          <p:spTgt spid="21510">
                                            <p:txEl>
                                              <p:pRg st="3" end="3"/>
                                            </p:txEl>
                                          </p:spTgt>
                                        </p:tgtEl>
                                        <p:attrNameLst>
                                          <p:attrName>style.visibility</p:attrName>
                                        </p:attrNameLst>
                                      </p:cBhvr>
                                      <p:to>
                                        <p:strVal val="visible"/>
                                      </p:to>
                                    </p:set>
                                    <p:anim calcmode="lin" valueType="num">
                                      <p:cBhvr>
                                        <p:cTn id="44" dur="1000" fill="hold"/>
                                        <p:tgtEl>
                                          <p:spTgt spid="21510">
                                            <p:txEl>
                                              <p:pRg st="3" end="3"/>
                                            </p:txEl>
                                          </p:spTgt>
                                        </p:tgtEl>
                                        <p:attrNameLst>
                                          <p:attrName>ppt_w</p:attrName>
                                        </p:attrNameLst>
                                      </p:cBhvr>
                                      <p:tavLst>
                                        <p:tav tm="0">
                                          <p:val>
                                            <p:fltVal val="0"/>
                                          </p:val>
                                        </p:tav>
                                        <p:tav tm="100000">
                                          <p:val>
                                            <p:strVal val="#ppt_w"/>
                                          </p:val>
                                        </p:tav>
                                      </p:tavLst>
                                    </p:anim>
                                    <p:anim calcmode="lin" valueType="num">
                                      <p:cBhvr>
                                        <p:cTn id="45" dur="1000" fill="hold"/>
                                        <p:tgtEl>
                                          <p:spTgt spid="21510">
                                            <p:txEl>
                                              <p:pRg st="3" end="3"/>
                                            </p:txEl>
                                          </p:spTgt>
                                        </p:tgtEl>
                                        <p:attrNameLst>
                                          <p:attrName>ppt_h</p:attrName>
                                        </p:attrNameLst>
                                      </p:cBhvr>
                                      <p:tavLst>
                                        <p:tav tm="0">
                                          <p:val>
                                            <p:fltVal val="0"/>
                                          </p:val>
                                        </p:tav>
                                        <p:tav tm="100000">
                                          <p:val>
                                            <p:strVal val="#ppt_h"/>
                                          </p:val>
                                        </p:tav>
                                      </p:tavLst>
                                    </p:anim>
                                    <p:anim calcmode="lin" valueType="num">
                                      <p:cBhvr>
                                        <p:cTn id="46" dur="1000" fill="hold"/>
                                        <p:tgtEl>
                                          <p:spTgt spid="21510">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21510">
                                            <p:txEl>
                                              <p:pRg st="3" end="3"/>
                                            </p:txEl>
                                          </p:spTgt>
                                        </p:tgtEl>
                                        <p:attrNameLst>
                                          <p:attrName>ppt_y</p:attrName>
                                        </p:attrNameLst>
                                      </p:cBhvr>
                                      <p:tavLst>
                                        <p:tav tm="0" fmla="#ppt_y+(sin(-2*pi*(1-$))*-#ppt_x+cos(-2*pi*(1-$))*(1-#ppt_y))*(1-$)">
                                          <p:val>
                                            <p:fltVal val="0"/>
                                          </p:val>
                                        </p:tav>
                                        <p:tav tm="100000">
                                          <p:val>
                                            <p:fltVal val="1"/>
                                          </p:val>
                                        </p:tav>
                                      </p:tavLst>
                                    </p:anim>
                                  </p:childTnLst>
                                </p:cTn>
                              </p:par>
                              <p:par>
                                <p:cTn id="48" presetID="21" presetClass="entr" presetSubtype="1"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heel(1)">
                                      <p:cBhvr>
                                        <p:cTn id="50" dur="2000"/>
                                        <p:tgtEl>
                                          <p:spTgt spid="1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nodeType="clickEffect">
                                  <p:stCondLst>
                                    <p:cond delay="0"/>
                                  </p:stCondLst>
                                  <p:childTnLst>
                                    <p:set>
                                      <p:cBhvr>
                                        <p:cTn id="54" dur="1" fill="hold">
                                          <p:stCondLst>
                                            <p:cond delay="0"/>
                                          </p:stCondLst>
                                        </p:cTn>
                                        <p:tgtEl>
                                          <p:spTgt spid="21510">
                                            <p:txEl>
                                              <p:pRg st="4" end="4"/>
                                            </p:txEl>
                                          </p:spTgt>
                                        </p:tgtEl>
                                        <p:attrNameLst>
                                          <p:attrName>style.visibility</p:attrName>
                                        </p:attrNameLst>
                                      </p:cBhvr>
                                      <p:to>
                                        <p:strVal val="visible"/>
                                      </p:to>
                                    </p:set>
                                    <p:anim calcmode="lin" valueType="num">
                                      <p:cBhvr>
                                        <p:cTn id="55" dur="1000" fill="hold"/>
                                        <p:tgtEl>
                                          <p:spTgt spid="21510">
                                            <p:txEl>
                                              <p:pRg st="4" end="4"/>
                                            </p:txEl>
                                          </p:spTgt>
                                        </p:tgtEl>
                                        <p:attrNameLst>
                                          <p:attrName>ppt_w</p:attrName>
                                        </p:attrNameLst>
                                      </p:cBhvr>
                                      <p:tavLst>
                                        <p:tav tm="0">
                                          <p:val>
                                            <p:fltVal val="0"/>
                                          </p:val>
                                        </p:tav>
                                        <p:tav tm="100000">
                                          <p:val>
                                            <p:strVal val="#ppt_w"/>
                                          </p:val>
                                        </p:tav>
                                      </p:tavLst>
                                    </p:anim>
                                    <p:anim calcmode="lin" valueType="num">
                                      <p:cBhvr>
                                        <p:cTn id="56" dur="1000" fill="hold"/>
                                        <p:tgtEl>
                                          <p:spTgt spid="21510">
                                            <p:txEl>
                                              <p:pRg st="4" end="4"/>
                                            </p:txEl>
                                          </p:spTgt>
                                        </p:tgtEl>
                                        <p:attrNameLst>
                                          <p:attrName>ppt_h</p:attrName>
                                        </p:attrNameLst>
                                      </p:cBhvr>
                                      <p:tavLst>
                                        <p:tav tm="0">
                                          <p:val>
                                            <p:fltVal val="0"/>
                                          </p:val>
                                        </p:tav>
                                        <p:tav tm="100000">
                                          <p:val>
                                            <p:strVal val="#ppt_h"/>
                                          </p:val>
                                        </p:tav>
                                      </p:tavLst>
                                    </p:anim>
                                    <p:anim calcmode="lin" valueType="num">
                                      <p:cBhvr>
                                        <p:cTn id="57" dur="1000" fill="hold"/>
                                        <p:tgtEl>
                                          <p:spTgt spid="21510">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21510">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nodeType="clickEffect">
                                  <p:stCondLst>
                                    <p:cond delay="0"/>
                                  </p:stCondLst>
                                  <p:childTnLst>
                                    <p:set>
                                      <p:cBhvr>
                                        <p:cTn id="62" dur="1" fill="hold">
                                          <p:stCondLst>
                                            <p:cond delay="0"/>
                                          </p:stCondLst>
                                        </p:cTn>
                                        <p:tgtEl>
                                          <p:spTgt spid="21510">
                                            <p:txEl>
                                              <p:pRg st="5" end="5"/>
                                            </p:txEl>
                                          </p:spTgt>
                                        </p:tgtEl>
                                        <p:attrNameLst>
                                          <p:attrName>style.visibility</p:attrName>
                                        </p:attrNameLst>
                                      </p:cBhvr>
                                      <p:to>
                                        <p:strVal val="visible"/>
                                      </p:to>
                                    </p:set>
                                    <p:anim calcmode="lin" valueType="num">
                                      <p:cBhvr>
                                        <p:cTn id="63" dur="1000" fill="hold"/>
                                        <p:tgtEl>
                                          <p:spTgt spid="21510">
                                            <p:txEl>
                                              <p:pRg st="5" end="5"/>
                                            </p:txEl>
                                          </p:spTgt>
                                        </p:tgtEl>
                                        <p:attrNameLst>
                                          <p:attrName>ppt_w</p:attrName>
                                        </p:attrNameLst>
                                      </p:cBhvr>
                                      <p:tavLst>
                                        <p:tav tm="0">
                                          <p:val>
                                            <p:fltVal val="0"/>
                                          </p:val>
                                        </p:tav>
                                        <p:tav tm="100000">
                                          <p:val>
                                            <p:strVal val="#ppt_w"/>
                                          </p:val>
                                        </p:tav>
                                      </p:tavLst>
                                    </p:anim>
                                    <p:anim calcmode="lin" valueType="num">
                                      <p:cBhvr>
                                        <p:cTn id="64" dur="1000" fill="hold"/>
                                        <p:tgtEl>
                                          <p:spTgt spid="21510">
                                            <p:txEl>
                                              <p:pRg st="5" end="5"/>
                                            </p:txEl>
                                          </p:spTgt>
                                        </p:tgtEl>
                                        <p:attrNameLst>
                                          <p:attrName>ppt_h</p:attrName>
                                        </p:attrNameLst>
                                      </p:cBhvr>
                                      <p:tavLst>
                                        <p:tav tm="0">
                                          <p:val>
                                            <p:fltVal val="0"/>
                                          </p:val>
                                        </p:tav>
                                        <p:tav tm="100000">
                                          <p:val>
                                            <p:strVal val="#ppt_h"/>
                                          </p:val>
                                        </p:tav>
                                      </p:tavLst>
                                    </p:anim>
                                    <p:anim calcmode="lin" valueType="num">
                                      <p:cBhvr>
                                        <p:cTn id="65" dur="1000" fill="hold"/>
                                        <p:tgtEl>
                                          <p:spTgt spid="21510">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21510">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5" presetClass="entr" presetSubtype="0" fill="hold" nodeType="clickEffect">
                                  <p:stCondLst>
                                    <p:cond delay="0"/>
                                  </p:stCondLst>
                                  <p:childTnLst>
                                    <p:set>
                                      <p:cBhvr>
                                        <p:cTn id="70" dur="1" fill="hold">
                                          <p:stCondLst>
                                            <p:cond delay="0"/>
                                          </p:stCondLst>
                                        </p:cTn>
                                        <p:tgtEl>
                                          <p:spTgt spid="21510">
                                            <p:txEl>
                                              <p:pRg st="6" end="6"/>
                                            </p:txEl>
                                          </p:spTgt>
                                        </p:tgtEl>
                                        <p:attrNameLst>
                                          <p:attrName>style.visibility</p:attrName>
                                        </p:attrNameLst>
                                      </p:cBhvr>
                                      <p:to>
                                        <p:strVal val="visible"/>
                                      </p:to>
                                    </p:set>
                                    <p:anim calcmode="lin" valueType="num">
                                      <p:cBhvr>
                                        <p:cTn id="71" dur="1000" fill="hold"/>
                                        <p:tgtEl>
                                          <p:spTgt spid="21510">
                                            <p:txEl>
                                              <p:pRg st="6" end="6"/>
                                            </p:txEl>
                                          </p:spTgt>
                                        </p:tgtEl>
                                        <p:attrNameLst>
                                          <p:attrName>ppt_w</p:attrName>
                                        </p:attrNameLst>
                                      </p:cBhvr>
                                      <p:tavLst>
                                        <p:tav tm="0">
                                          <p:val>
                                            <p:fltVal val="0"/>
                                          </p:val>
                                        </p:tav>
                                        <p:tav tm="100000">
                                          <p:val>
                                            <p:strVal val="#ppt_w"/>
                                          </p:val>
                                        </p:tav>
                                      </p:tavLst>
                                    </p:anim>
                                    <p:anim calcmode="lin" valueType="num">
                                      <p:cBhvr>
                                        <p:cTn id="72" dur="1000" fill="hold"/>
                                        <p:tgtEl>
                                          <p:spTgt spid="21510">
                                            <p:txEl>
                                              <p:pRg st="6" end="6"/>
                                            </p:txEl>
                                          </p:spTgt>
                                        </p:tgtEl>
                                        <p:attrNameLst>
                                          <p:attrName>ppt_h</p:attrName>
                                        </p:attrNameLst>
                                      </p:cBhvr>
                                      <p:tavLst>
                                        <p:tav tm="0">
                                          <p:val>
                                            <p:fltVal val="0"/>
                                          </p:val>
                                        </p:tav>
                                        <p:tav tm="100000">
                                          <p:val>
                                            <p:strVal val="#ppt_h"/>
                                          </p:val>
                                        </p:tav>
                                      </p:tavLst>
                                    </p:anim>
                                    <p:anim calcmode="lin" valueType="num">
                                      <p:cBhvr>
                                        <p:cTn id="73" dur="1000" fill="hold"/>
                                        <p:tgtEl>
                                          <p:spTgt spid="21510">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21510">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p:txBody>
          <a:bodyPr/>
          <a:lstStyle/>
          <a:p>
            <a:pPr eaLnBrk="1" hangingPunct="1"/>
            <a:endParaRPr lang="en-US" altLang="ar-SA" smtClean="0"/>
          </a:p>
        </p:txBody>
      </p:sp>
      <p:sp>
        <p:nvSpPr>
          <p:cNvPr id="184323" name="Rectangle 3"/>
          <p:cNvSpPr>
            <a:spLocks noGrp="1" noChangeArrowheads="1"/>
          </p:cNvSpPr>
          <p:nvPr>
            <p:ph type="subTitle" idx="1"/>
          </p:nvPr>
        </p:nvSpPr>
        <p:spPr/>
        <p:txBody>
          <a:bodyPr/>
          <a:lstStyle/>
          <a:p>
            <a:pPr eaLnBrk="1" hangingPunct="1"/>
            <a:endParaRPr lang="en-US" altLang="ar-SA" smtClean="0"/>
          </a:p>
        </p:txBody>
      </p:sp>
      <p:pic>
        <p:nvPicPr>
          <p:cNvPr id="184324"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25" name="Text Box 5"/>
          <p:cNvSpPr txBox="1">
            <a:spLocks noChangeArrowheads="1"/>
          </p:cNvSpPr>
          <p:nvPr/>
        </p:nvSpPr>
        <p:spPr bwMode="auto">
          <a:xfrm>
            <a:off x="5715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21510" name="Rectangle 6"/>
          <p:cNvSpPr>
            <a:spLocks noChangeArrowheads="1"/>
          </p:cNvSpPr>
          <p:nvPr/>
        </p:nvSpPr>
        <p:spPr bwMode="auto">
          <a:xfrm>
            <a:off x="457200" y="1219200"/>
            <a:ext cx="8185150" cy="523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Bef>
                <a:spcPct val="0"/>
              </a:spcBef>
              <a:spcAft>
                <a:spcPct val="0"/>
              </a:spcAft>
              <a:buFontTx/>
              <a:buNone/>
            </a:pPr>
            <a:r>
              <a:rPr lang="ar-SA" altLang="ar-SA" sz="2400" b="1">
                <a:solidFill>
                  <a:srgbClr val="FF0000"/>
                </a:solidFill>
              </a:rPr>
              <a:t>وسنسير في دراستنا ـ إن شاء الله تعالى ـ على اعتبارهما من الحكم الوضعي وذلك: </a:t>
            </a:r>
          </a:p>
          <a:p>
            <a:pPr eaLnBrk="1" fontAlgn="base" hangingPunct="1">
              <a:spcBef>
                <a:spcPct val="0"/>
              </a:spcBef>
              <a:spcAft>
                <a:spcPct val="0"/>
              </a:spcAft>
              <a:buFontTx/>
              <a:buNone/>
            </a:pPr>
            <a:r>
              <a:rPr lang="ar-SA" altLang="ar-SA" sz="2400" b="1">
                <a:solidFill>
                  <a:srgbClr val="003300"/>
                </a:solidFill>
              </a:rPr>
              <a:t>1. لأن الحكم المشروع هو جعل الضرورة مثلاً سبباً في إباحة المحظور.</a:t>
            </a:r>
          </a:p>
          <a:p>
            <a:pPr eaLnBrk="1" fontAlgn="base" hangingPunct="1">
              <a:spcBef>
                <a:spcPct val="0"/>
              </a:spcBef>
              <a:spcAft>
                <a:spcPct val="0"/>
              </a:spcAft>
              <a:buFontTx/>
              <a:buNone/>
            </a:pPr>
            <a:r>
              <a:rPr lang="ar-SA" altLang="ar-SA" sz="2400" b="1">
                <a:solidFill>
                  <a:srgbClr val="003300"/>
                </a:solidFill>
              </a:rPr>
              <a:t>2. وطروء الضرر سبب في التخفيف بترك الواجب.</a:t>
            </a:r>
          </a:p>
          <a:p>
            <a:pPr algn="ctr" eaLnBrk="1" fontAlgn="base" hangingPunct="1">
              <a:spcBef>
                <a:spcPct val="0"/>
              </a:spcBef>
              <a:spcAft>
                <a:spcPct val="0"/>
              </a:spcAft>
              <a:buFontTx/>
              <a:buNone/>
            </a:pPr>
            <a:r>
              <a:rPr lang="ar-SA" altLang="ar-SA" sz="2400" b="1">
                <a:solidFill>
                  <a:srgbClr val="FF0000"/>
                </a:solidFill>
              </a:rPr>
              <a:t>من هنا يتضح لنا ومن خلال التعريف أن أقسام الحكم الوضعي سبعة</a:t>
            </a:r>
          </a:p>
          <a:p>
            <a:pPr algn="ctr" eaLnBrk="1" fontAlgn="base" hangingPunct="1">
              <a:spcBef>
                <a:spcPct val="0"/>
              </a:spcBef>
              <a:spcAft>
                <a:spcPct val="0"/>
              </a:spcAft>
              <a:buFontTx/>
              <a:buNone/>
            </a:pPr>
            <a:r>
              <a:rPr lang="ar-SA" altLang="ar-SA" sz="2400" b="1">
                <a:solidFill>
                  <a:srgbClr val="FF0000"/>
                </a:solidFill>
              </a:rPr>
              <a:t> </a:t>
            </a:r>
            <a:r>
              <a:rPr lang="ar-SA" altLang="ar-SA" sz="2400" b="1">
                <a:solidFill>
                  <a:srgbClr val="000066"/>
                </a:solidFill>
              </a:rPr>
              <a:t>السببية، </a:t>
            </a:r>
            <a:r>
              <a:rPr lang="ar-SA" altLang="ar-SA" sz="2400" b="1">
                <a:solidFill>
                  <a:srgbClr val="C00000"/>
                </a:solidFill>
              </a:rPr>
              <a:t>الشرطية</a:t>
            </a:r>
            <a:r>
              <a:rPr lang="ar-SA" altLang="ar-SA" sz="2400" b="1">
                <a:solidFill>
                  <a:srgbClr val="000066"/>
                </a:solidFill>
              </a:rPr>
              <a:t>، </a:t>
            </a:r>
            <a:r>
              <a:rPr lang="ar-SA" altLang="ar-SA" sz="2400" b="1">
                <a:solidFill>
                  <a:srgbClr val="7030A0"/>
                </a:solidFill>
              </a:rPr>
              <a:t>المانعية،</a:t>
            </a:r>
            <a:r>
              <a:rPr lang="ar-SA" altLang="ar-SA" sz="2400" b="1">
                <a:solidFill>
                  <a:srgbClr val="000066"/>
                </a:solidFill>
              </a:rPr>
              <a:t> </a:t>
            </a:r>
            <a:r>
              <a:rPr lang="ar-SA" altLang="ar-SA" sz="2400" b="1">
                <a:solidFill>
                  <a:srgbClr val="003300"/>
                </a:solidFill>
              </a:rPr>
              <a:t>الصحة، </a:t>
            </a:r>
            <a:r>
              <a:rPr lang="ar-SA" altLang="ar-SA" sz="2400" b="1">
                <a:solidFill>
                  <a:srgbClr val="FF0000"/>
                </a:solidFill>
              </a:rPr>
              <a:t>الفساد، </a:t>
            </a:r>
            <a:r>
              <a:rPr lang="ar-SA" altLang="ar-SA" sz="2400" b="1">
                <a:solidFill>
                  <a:srgbClr val="4B754B"/>
                </a:solidFill>
              </a:rPr>
              <a:t>العزيمة</a:t>
            </a:r>
            <a:r>
              <a:rPr lang="ar-SA" altLang="ar-SA" sz="2400" b="1">
                <a:solidFill>
                  <a:srgbClr val="C00000"/>
                </a:solidFill>
              </a:rPr>
              <a:t>، الرخصة.</a:t>
            </a:r>
          </a:p>
          <a:p>
            <a:pPr algn="ctr" eaLnBrk="1" fontAlgn="base" hangingPunct="1">
              <a:spcBef>
                <a:spcPct val="0"/>
              </a:spcBef>
              <a:spcAft>
                <a:spcPct val="0"/>
              </a:spcAft>
              <a:buFontTx/>
              <a:buNone/>
            </a:pPr>
            <a:r>
              <a:rPr lang="ar-SA" altLang="ar-SA" sz="2400" b="1">
                <a:solidFill>
                  <a:srgbClr val="C00000"/>
                </a:solidFill>
                <a:latin typeface="Arial Unicode MS" pitchFamily="34" charset="-128"/>
                <a:ea typeface="Arial Unicode MS" pitchFamily="34" charset="-128"/>
                <a:cs typeface="Arial Unicode MS" pitchFamily="34" charset="-128"/>
              </a:rPr>
              <a:t>وسمي هذا الحكم بالوضعي:</a:t>
            </a:r>
          </a:p>
          <a:p>
            <a:pPr algn="ctr" eaLnBrk="1" fontAlgn="base" hangingPunct="1">
              <a:spcBef>
                <a:spcPct val="0"/>
              </a:spcBef>
              <a:spcAft>
                <a:spcPct val="0"/>
              </a:spcAft>
              <a:buFontTx/>
              <a:buNone/>
            </a:pPr>
            <a:r>
              <a:rPr lang="ar-SA" altLang="ar-SA" sz="2400" b="1">
                <a:solidFill>
                  <a:srgbClr val="000066"/>
                </a:solidFill>
              </a:rPr>
              <a:t> لأن</a:t>
            </a:r>
          </a:p>
          <a:p>
            <a:pPr algn="ctr" eaLnBrk="1" fontAlgn="base" hangingPunct="1">
              <a:spcBef>
                <a:spcPct val="0"/>
              </a:spcBef>
              <a:spcAft>
                <a:spcPct val="0"/>
              </a:spcAft>
              <a:buFontTx/>
              <a:buNone/>
            </a:pPr>
            <a:r>
              <a:rPr lang="ar-SA" altLang="ar-SA" sz="2400" b="1">
                <a:solidFill>
                  <a:srgbClr val="000066"/>
                </a:solidFill>
              </a:rPr>
              <a:t> الله تعالى وضعه علامة على الأحكام التكليفية المتعلقة بفعل المكلف.</a:t>
            </a:r>
          </a:p>
          <a:p>
            <a:pPr algn="ctr" eaLnBrk="1" fontAlgn="base" hangingPunct="1">
              <a:spcBef>
                <a:spcPct val="0"/>
              </a:spcBef>
              <a:spcAft>
                <a:spcPct val="0"/>
              </a:spcAft>
              <a:buFontTx/>
              <a:buNone/>
            </a:pPr>
            <a:r>
              <a:rPr lang="ar-SA" altLang="ar-SA" sz="2400" b="1">
                <a:solidFill>
                  <a:srgbClr val="C00000"/>
                </a:solidFill>
              </a:rPr>
              <a:t>وذلك كجعله زوال الشمس عن كبد السماء علامة على وجوب الظهر على المكلف</a:t>
            </a:r>
          </a:p>
          <a:p>
            <a:pPr algn="ctr" eaLnBrk="1" fontAlgn="base" hangingPunct="1">
              <a:spcBef>
                <a:spcPct val="0"/>
              </a:spcBef>
              <a:spcAft>
                <a:spcPct val="0"/>
              </a:spcAft>
              <a:buFontTx/>
              <a:buNone/>
            </a:pPr>
            <a:r>
              <a:rPr lang="ar-SA" altLang="ar-SA" sz="2400" b="1">
                <a:solidFill>
                  <a:srgbClr val="FF0000"/>
                </a:solidFill>
              </a:rPr>
              <a:t>وكجعله النجاسة في الثوب علامة على بطلان الصلاة</a:t>
            </a:r>
            <a:r>
              <a:rPr lang="ar-SA" altLang="ar-SA" sz="2400" b="1">
                <a:solidFill>
                  <a:srgbClr val="000066"/>
                </a:solidFill>
              </a:rPr>
              <a:t>.</a:t>
            </a:r>
          </a:p>
          <a:p>
            <a:pPr algn="ctr" eaLnBrk="1" fontAlgn="base" hangingPunct="1">
              <a:spcBef>
                <a:spcPct val="0"/>
              </a:spcBef>
              <a:spcAft>
                <a:spcPct val="0"/>
              </a:spcAft>
              <a:buFontTx/>
              <a:buNone/>
            </a:pPr>
            <a:r>
              <a:rPr lang="ar-SA" altLang="ar-SA" sz="2400" b="1">
                <a:solidFill>
                  <a:srgbClr val="003300"/>
                </a:solidFill>
              </a:rPr>
              <a:t>فوجوب الظهر بالزوال، وفساد الصلاة بالنجاسة، حكمان شرعيان، والزوال والنجاسة علامتان عليهما.</a:t>
            </a:r>
          </a:p>
          <a:p>
            <a:pPr algn="ctr" eaLnBrk="1" fontAlgn="base" hangingPunct="1">
              <a:spcBef>
                <a:spcPct val="0"/>
              </a:spcBef>
              <a:spcAft>
                <a:spcPct val="0"/>
              </a:spcAft>
              <a:buFontTx/>
              <a:buNone/>
            </a:pPr>
            <a:endParaRPr lang="ar-SA" altLang="ar-SA" sz="2400" b="1">
              <a:solidFill>
                <a:srgbClr val="003300"/>
              </a:solidFill>
            </a:endParaRPr>
          </a:p>
        </p:txBody>
      </p:sp>
      <p:sp>
        <p:nvSpPr>
          <p:cNvPr id="21511"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sz="2800" b="1">
                <a:solidFill>
                  <a:srgbClr val="C00000"/>
                </a:solidFill>
              </a:rPr>
              <a:t>تعريف الحكم الوضعي</a:t>
            </a:r>
            <a:endParaRPr lang="ar-SA" altLang="ar-SA" sz="2800">
              <a:solidFill>
                <a:srgbClr val="000000"/>
              </a:solidFill>
            </a:endParaRPr>
          </a:p>
        </p:txBody>
      </p:sp>
      <p:sp>
        <p:nvSpPr>
          <p:cNvPr id="184328"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4329"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4330"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1" name="Picture 11"/>
          <p:cNvPicPr>
            <a:picLocks noChangeAspect="1" noChangeArrowheads="1"/>
          </p:cNvPicPr>
          <p:nvPr/>
        </p:nvPicPr>
        <p:blipFill>
          <a:blip r:embed="rId4"/>
          <a:srcRect/>
          <a:stretch>
            <a:fillRect/>
          </a:stretch>
        </p:blipFill>
        <p:spPr bwMode="auto">
          <a:xfrm>
            <a:off x="1311275" y="355600"/>
            <a:ext cx="957263" cy="1208088"/>
          </a:xfrm>
          <a:prstGeom prst="rect">
            <a:avLst/>
          </a:prstGeom>
          <a:noFill/>
          <a:ln w="3175">
            <a:noFill/>
            <a:miter lim="800000"/>
            <a:headEnd/>
            <a:tailEnd/>
          </a:ln>
          <a:effectLst>
            <a:outerShdw blurRad="50800" dist="38100" dir="13500000" algn="br"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868015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21510">
                                            <p:txEl>
                                              <p:pRg st="0" end="0"/>
                                            </p:txEl>
                                          </p:spTgt>
                                        </p:tgtEl>
                                        <p:attrNameLst>
                                          <p:attrName>style.visibility</p:attrName>
                                        </p:attrNameLst>
                                      </p:cBhvr>
                                      <p:to>
                                        <p:strVal val="visible"/>
                                      </p:to>
                                    </p:set>
                                    <p:anim calcmode="lin" valueType="num">
                                      <p:cBhvr>
                                        <p:cTn id="12" dur="1000" fill="hold"/>
                                        <p:tgtEl>
                                          <p:spTgt spid="21510">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1510">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151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1510">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21" presetClass="entr" presetSubtype="1"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heel(1)">
                                      <p:cBhvr>
                                        <p:cTn id="18" dur="20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21510">
                                            <p:txEl>
                                              <p:pRg st="1" end="1"/>
                                            </p:txEl>
                                          </p:spTgt>
                                        </p:tgtEl>
                                        <p:attrNameLst>
                                          <p:attrName>style.visibility</p:attrName>
                                        </p:attrNameLst>
                                      </p:cBhvr>
                                      <p:to>
                                        <p:strVal val="visible"/>
                                      </p:to>
                                    </p:set>
                                    <p:anim calcmode="lin" valueType="num">
                                      <p:cBhvr>
                                        <p:cTn id="23" dur="1000" fill="hold"/>
                                        <p:tgtEl>
                                          <p:spTgt spid="21510">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1510">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151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151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21510">
                                            <p:txEl>
                                              <p:pRg st="2" end="2"/>
                                            </p:txEl>
                                          </p:spTgt>
                                        </p:tgtEl>
                                        <p:attrNameLst>
                                          <p:attrName>style.visibility</p:attrName>
                                        </p:attrNameLst>
                                      </p:cBhvr>
                                      <p:to>
                                        <p:strVal val="visible"/>
                                      </p:to>
                                    </p:set>
                                    <p:anim calcmode="lin" valueType="num">
                                      <p:cBhvr>
                                        <p:cTn id="31" dur="1000" fill="hold"/>
                                        <p:tgtEl>
                                          <p:spTgt spid="21510">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21510">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2151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151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21510">
                                            <p:txEl>
                                              <p:pRg st="3" end="3"/>
                                            </p:txEl>
                                          </p:spTgt>
                                        </p:tgtEl>
                                        <p:attrNameLst>
                                          <p:attrName>style.visibility</p:attrName>
                                        </p:attrNameLst>
                                      </p:cBhvr>
                                      <p:to>
                                        <p:strVal val="visible"/>
                                      </p:to>
                                    </p:set>
                                    <p:anim calcmode="lin" valueType="num">
                                      <p:cBhvr>
                                        <p:cTn id="39" dur="1000" fill="hold"/>
                                        <p:tgtEl>
                                          <p:spTgt spid="21510">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21510">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21510">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1510">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nodeType="clickEffect">
                                  <p:stCondLst>
                                    <p:cond delay="0"/>
                                  </p:stCondLst>
                                  <p:childTnLst>
                                    <p:set>
                                      <p:cBhvr>
                                        <p:cTn id="46" dur="1" fill="hold">
                                          <p:stCondLst>
                                            <p:cond delay="0"/>
                                          </p:stCondLst>
                                        </p:cTn>
                                        <p:tgtEl>
                                          <p:spTgt spid="21510">
                                            <p:txEl>
                                              <p:pRg st="4" end="4"/>
                                            </p:txEl>
                                          </p:spTgt>
                                        </p:tgtEl>
                                        <p:attrNameLst>
                                          <p:attrName>style.visibility</p:attrName>
                                        </p:attrNameLst>
                                      </p:cBhvr>
                                      <p:to>
                                        <p:strVal val="visible"/>
                                      </p:to>
                                    </p:set>
                                    <p:anim calcmode="lin" valueType="num">
                                      <p:cBhvr>
                                        <p:cTn id="47" dur="1000" fill="hold"/>
                                        <p:tgtEl>
                                          <p:spTgt spid="21510">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21510">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21510">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1510">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nodeType="clickEffect">
                                  <p:stCondLst>
                                    <p:cond delay="0"/>
                                  </p:stCondLst>
                                  <p:childTnLst>
                                    <p:set>
                                      <p:cBhvr>
                                        <p:cTn id="54" dur="1" fill="hold">
                                          <p:stCondLst>
                                            <p:cond delay="0"/>
                                          </p:stCondLst>
                                        </p:cTn>
                                        <p:tgtEl>
                                          <p:spTgt spid="21510">
                                            <p:txEl>
                                              <p:pRg st="5" end="5"/>
                                            </p:txEl>
                                          </p:spTgt>
                                        </p:tgtEl>
                                        <p:attrNameLst>
                                          <p:attrName>style.visibility</p:attrName>
                                        </p:attrNameLst>
                                      </p:cBhvr>
                                      <p:to>
                                        <p:strVal val="visible"/>
                                      </p:to>
                                    </p:set>
                                    <p:anim calcmode="lin" valueType="num">
                                      <p:cBhvr>
                                        <p:cTn id="55" dur="1000" fill="hold"/>
                                        <p:tgtEl>
                                          <p:spTgt spid="21510">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21510">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21510">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21510">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nodeType="clickEffect">
                                  <p:stCondLst>
                                    <p:cond delay="0"/>
                                  </p:stCondLst>
                                  <p:childTnLst>
                                    <p:set>
                                      <p:cBhvr>
                                        <p:cTn id="62" dur="1" fill="hold">
                                          <p:stCondLst>
                                            <p:cond delay="0"/>
                                          </p:stCondLst>
                                        </p:cTn>
                                        <p:tgtEl>
                                          <p:spTgt spid="21510">
                                            <p:txEl>
                                              <p:pRg st="6" end="6"/>
                                            </p:txEl>
                                          </p:spTgt>
                                        </p:tgtEl>
                                        <p:attrNameLst>
                                          <p:attrName>style.visibility</p:attrName>
                                        </p:attrNameLst>
                                      </p:cBhvr>
                                      <p:to>
                                        <p:strVal val="visible"/>
                                      </p:to>
                                    </p:set>
                                    <p:anim calcmode="lin" valueType="num">
                                      <p:cBhvr>
                                        <p:cTn id="63" dur="1000" fill="hold"/>
                                        <p:tgtEl>
                                          <p:spTgt spid="21510">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21510">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21510">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21510">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5" presetClass="entr" presetSubtype="0" fill="hold" nodeType="clickEffect">
                                  <p:stCondLst>
                                    <p:cond delay="0"/>
                                  </p:stCondLst>
                                  <p:childTnLst>
                                    <p:set>
                                      <p:cBhvr>
                                        <p:cTn id="70" dur="1" fill="hold">
                                          <p:stCondLst>
                                            <p:cond delay="0"/>
                                          </p:stCondLst>
                                        </p:cTn>
                                        <p:tgtEl>
                                          <p:spTgt spid="21510">
                                            <p:txEl>
                                              <p:pRg st="7" end="7"/>
                                            </p:txEl>
                                          </p:spTgt>
                                        </p:tgtEl>
                                        <p:attrNameLst>
                                          <p:attrName>style.visibility</p:attrName>
                                        </p:attrNameLst>
                                      </p:cBhvr>
                                      <p:to>
                                        <p:strVal val="visible"/>
                                      </p:to>
                                    </p:set>
                                    <p:anim calcmode="lin" valueType="num">
                                      <p:cBhvr>
                                        <p:cTn id="71" dur="1000" fill="hold"/>
                                        <p:tgtEl>
                                          <p:spTgt spid="21510">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21510">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21510">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21510">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5" presetClass="entr" presetSubtype="0" fill="hold" nodeType="clickEffect">
                                  <p:stCondLst>
                                    <p:cond delay="0"/>
                                  </p:stCondLst>
                                  <p:childTnLst>
                                    <p:set>
                                      <p:cBhvr>
                                        <p:cTn id="78" dur="1" fill="hold">
                                          <p:stCondLst>
                                            <p:cond delay="0"/>
                                          </p:stCondLst>
                                        </p:cTn>
                                        <p:tgtEl>
                                          <p:spTgt spid="21510">
                                            <p:txEl>
                                              <p:pRg st="8" end="8"/>
                                            </p:txEl>
                                          </p:spTgt>
                                        </p:tgtEl>
                                        <p:attrNameLst>
                                          <p:attrName>style.visibility</p:attrName>
                                        </p:attrNameLst>
                                      </p:cBhvr>
                                      <p:to>
                                        <p:strVal val="visible"/>
                                      </p:to>
                                    </p:set>
                                    <p:anim calcmode="lin" valueType="num">
                                      <p:cBhvr>
                                        <p:cTn id="79" dur="1000" fill="hold"/>
                                        <p:tgtEl>
                                          <p:spTgt spid="21510">
                                            <p:txEl>
                                              <p:pRg st="8" end="8"/>
                                            </p:txEl>
                                          </p:spTgt>
                                        </p:tgtEl>
                                        <p:attrNameLst>
                                          <p:attrName>ppt_w</p:attrName>
                                        </p:attrNameLst>
                                      </p:cBhvr>
                                      <p:tavLst>
                                        <p:tav tm="0">
                                          <p:val>
                                            <p:fltVal val="0"/>
                                          </p:val>
                                        </p:tav>
                                        <p:tav tm="100000">
                                          <p:val>
                                            <p:strVal val="#ppt_w"/>
                                          </p:val>
                                        </p:tav>
                                      </p:tavLst>
                                    </p:anim>
                                    <p:anim calcmode="lin" valueType="num">
                                      <p:cBhvr>
                                        <p:cTn id="80" dur="1000" fill="hold"/>
                                        <p:tgtEl>
                                          <p:spTgt spid="21510">
                                            <p:txEl>
                                              <p:pRg st="8" end="8"/>
                                            </p:txEl>
                                          </p:spTgt>
                                        </p:tgtEl>
                                        <p:attrNameLst>
                                          <p:attrName>ppt_h</p:attrName>
                                        </p:attrNameLst>
                                      </p:cBhvr>
                                      <p:tavLst>
                                        <p:tav tm="0">
                                          <p:val>
                                            <p:fltVal val="0"/>
                                          </p:val>
                                        </p:tav>
                                        <p:tav tm="100000">
                                          <p:val>
                                            <p:strVal val="#ppt_h"/>
                                          </p:val>
                                        </p:tav>
                                      </p:tavLst>
                                    </p:anim>
                                    <p:anim calcmode="lin" valueType="num">
                                      <p:cBhvr>
                                        <p:cTn id="81" dur="1000" fill="hold"/>
                                        <p:tgtEl>
                                          <p:spTgt spid="21510">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21510">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5" presetClass="entr" presetSubtype="0" fill="hold" nodeType="clickEffect">
                                  <p:stCondLst>
                                    <p:cond delay="0"/>
                                  </p:stCondLst>
                                  <p:childTnLst>
                                    <p:set>
                                      <p:cBhvr>
                                        <p:cTn id="86" dur="1" fill="hold">
                                          <p:stCondLst>
                                            <p:cond delay="0"/>
                                          </p:stCondLst>
                                        </p:cTn>
                                        <p:tgtEl>
                                          <p:spTgt spid="21510">
                                            <p:txEl>
                                              <p:pRg st="9" end="9"/>
                                            </p:txEl>
                                          </p:spTgt>
                                        </p:tgtEl>
                                        <p:attrNameLst>
                                          <p:attrName>style.visibility</p:attrName>
                                        </p:attrNameLst>
                                      </p:cBhvr>
                                      <p:to>
                                        <p:strVal val="visible"/>
                                      </p:to>
                                    </p:set>
                                    <p:anim calcmode="lin" valueType="num">
                                      <p:cBhvr>
                                        <p:cTn id="87" dur="1000" fill="hold"/>
                                        <p:tgtEl>
                                          <p:spTgt spid="21510">
                                            <p:txEl>
                                              <p:pRg st="9" end="9"/>
                                            </p:txEl>
                                          </p:spTgt>
                                        </p:tgtEl>
                                        <p:attrNameLst>
                                          <p:attrName>ppt_w</p:attrName>
                                        </p:attrNameLst>
                                      </p:cBhvr>
                                      <p:tavLst>
                                        <p:tav tm="0">
                                          <p:val>
                                            <p:fltVal val="0"/>
                                          </p:val>
                                        </p:tav>
                                        <p:tav tm="100000">
                                          <p:val>
                                            <p:strVal val="#ppt_w"/>
                                          </p:val>
                                        </p:tav>
                                      </p:tavLst>
                                    </p:anim>
                                    <p:anim calcmode="lin" valueType="num">
                                      <p:cBhvr>
                                        <p:cTn id="88" dur="1000" fill="hold"/>
                                        <p:tgtEl>
                                          <p:spTgt spid="21510">
                                            <p:txEl>
                                              <p:pRg st="9" end="9"/>
                                            </p:txEl>
                                          </p:spTgt>
                                        </p:tgtEl>
                                        <p:attrNameLst>
                                          <p:attrName>ppt_h</p:attrName>
                                        </p:attrNameLst>
                                      </p:cBhvr>
                                      <p:tavLst>
                                        <p:tav tm="0">
                                          <p:val>
                                            <p:fltVal val="0"/>
                                          </p:val>
                                        </p:tav>
                                        <p:tav tm="100000">
                                          <p:val>
                                            <p:strVal val="#ppt_h"/>
                                          </p:val>
                                        </p:tav>
                                      </p:tavLst>
                                    </p:anim>
                                    <p:anim calcmode="lin" valueType="num">
                                      <p:cBhvr>
                                        <p:cTn id="89" dur="1000" fill="hold"/>
                                        <p:tgtEl>
                                          <p:spTgt spid="21510">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21510">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15" presetClass="entr" presetSubtype="0" fill="hold" nodeType="clickEffect">
                                  <p:stCondLst>
                                    <p:cond delay="0"/>
                                  </p:stCondLst>
                                  <p:childTnLst>
                                    <p:set>
                                      <p:cBhvr>
                                        <p:cTn id="94" dur="1" fill="hold">
                                          <p:stCondLst>
                                            <p:cond delay="0"/>
                                          </p:stCondLst>
                                        </p:cTn>
                                        <p:tgtEl>
                                          <p:spTgt spid="21510">
                                            <p:txEl>
                                              <p:pRg st="10" end="10"/>
                                            </p:txEl>
                                          </p:spTgt>
                                        </p:tgtEl>
                                        <p:attrNameLst>
                                          <p:attrName>style.visibility</p:attrName>
                                        </p:attrNameLst>
                                      </p:cBhvr>
                                      <p:to>
                                        <p:strVal val="visible"/>
                                      </p:to>
                                    </p:set>
                                    <p:anim calcmode="lin" valueType="num">
                                      <p:cBhvr>
                                        <p:cTn id="95" dur="1000" fill="hold"/>
                                        <p:tgtEl>
                                          <p:spTgt spid="21510">
                                            <p:txEl>
                                              <p:pRg st="10" end="10"/>
                                            </p:txEl>
                                          </p:spTgt>
                                        </p:tgtEl>
                                        <p:attrNameLst>
                                          <p:attrName>ppt_w</p:attrName>
                                        </p:attrNameLst>
                                      </p:cBhvr>
                                      <p:tavLst>
                                        <p:tav tm="0">
                                          <p:val>
                                            <p:fltVal val="0"/>
                                          </p:val>
                                        </p:tav>
                                        <p:tav tm="100000">
                                          <p:val>
                                            <p:strVal val="#ppt_w"/>
                                          </p:val>
                                        </p:tav>
                                      </p:tavLst>
                                    </p:anim>
                                    <p:anim calcmode="lin" valueType="num">
                                      <p:cBhvr>
                                        <p:cTn id="96" dur="1000" fill="hold"/>
                                        <p:tgtEl>
                                          <p:spTgt spid="21510">
                                            <p:txEl>
                                              <p:pRg st="10" end="10"/>
                                            </p:txEl>
                                          </p:spTgt>
                                        </p:tgtEl>
                                        <p:attrNameLst>
                                          <p:attrName>ppt_h</p:attrName>
                                        </p:attrNameLst>
                                      </p:cBhvr>
                                      <p:tavLst>
                                        <p:tav tm="0">
                                          <p:val>
                                            <p:fltVal val="0"/>
                                          </p:val>
                                        </p:tav>
                                        <p:tav tm="100000">
                                          <p:val>
                                            <p:strVal val="#ppt_h"/>
                                          </p:val>
                                        </p:tav>
                                      </p:tavLst>
                                    </p:anim>
                                    <p:anim calcmode="lin" valueType="num">
                                      <p:cBhvr>
                                        <p:cTn id="97" dur="1000" fill="hold"/>
                                        <p:tgtEl>
                                          <p:spTgt spid="21510">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21510">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6"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22225"/>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339792" y="106146"/>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4000" b="1" dirty="0">
                <a:solidFill>
                  <a:srgbClr val="C00000"/>
                </a:solidFill>
                <a:effectLst>
                  <a:outerShdw blurRad="38100" dist="38100" dir="2700000" algn="tl">
                    <a:srgbClr val="000000">
                      <a:alpha val="43137"/>
                    </a:srgbClr>
                  </a:outerShdw>
                </a:effectLst>
              </a:rPr>
              <a:t>أقسام الحكم الوضعي </a:t>
            </a:r>
            <a:r>
              <a:rPr lang="ar-SA" sz="4000" b="1" dirty="0" err="1">
                <a:solidFill>
                  <a:srgbClr val="C00000"/>
                </a:solidFill>
                <a:effectLst>
                  <a:outerShdw blurRad="38100" dist="38100" dir="2700000" algn="tl">
                    <a:srgbClr val="000000">
                      <a:alpha val="43137"/>
                    </a:srgbClr>
                  </a:outerShdw>
                </a:effectLst>
              </a:rPr>
              <a:t>ومتعلقاته</a:t>
            </a:r>
            <a:endParaRPr lang="ar-SA" sz="40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48753" y="1211233"/>
            <a:ext cx="1857404" cy="584064"/>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السببية</a:t>
            </a:r>
            <a:endParaRPr lang="ar-SA" dirty="0">
              <a:solidFill>
                <a:srgbClr val="C00000"/>
              </a:solidFill>
            </a:endParaRPr>
          </a:p>
        </p:txBody>
      </p:sp>
      <p:sp>
        <p:nvSpPr>
          <p:cNvPr id="7" name="مستطيل مستدير الزوايا 6"/>
          <p:cNvSpPr/>
          <p:nvPr/>
        </p:nvSpPr>
        <p:spPr>
          <a:xfrm>
            <a:off x="2706688" y="1228725"/>
            <a:ext cx="3784600" cy="5143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السبب</a:t>
            </a:r>
          </a:p>
        </p:txBody>
      </p:sp>
      <p:sp>
        <p:nvSpPr>
          <p:cNvPr id="15" name="سهم إلى اليسار 14"/>
          <p:cNvSpPr/>
          <p:nvPr/>
        </p:nvSpPr>
        <p:spPr>
          <a:xfrm>
            <a:off x="6848753" y="1982677"/>
            <a:ext cx="1857404" cy="652947"/>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الشرطية</a:t>
            </a:r>
            <a:endParaRPr lang="ar-SA" dirty="0">
              <a:solidFill>
                <a:srgbClr val="FFFFFF"/>
              </a:solidFill>
            </a:endParaRPr>
          </a:p>
        </p:txBody>
      </p:sp>
      <p:sp>
        <p:nvSpPr>
          <p:cNvPr id="16" name="سهم إلى اليسار 15"/>
          <p:cNvSpPr/>
          <p:nvPr/>
        </p:nvSpPr>
        <p:spPr>
          <a:xfrm>
            <a:off x="6848753" y="2810153"/>
            <a:ext cx="1857404" cy="64541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err="1">
                <a:solidFill>
                  <a:srgbClr val="003300"/>
                </a:solidFill>
                <a:cs typeface="Monotype Koufi" pitchFamily="2" charset="-78"/>
              </a:rPr>
              <a:t>المانعية</a:t>
            </a:r>
            <a:endParaRPr lang="ar-SA" dirty="0">
              <a:solidFill>
                <a:srgbClr val="003300"/>
              </a:solidFill>
            </a:endParaRPr>
          </a:p>
        </p:txBody>
      </p:sp>
      <p:sp>
        <p:nvSpPr>
          <p:cNvPr id="17" name="سهم إلى اليسار 16"/>
          <p:cNvSpPr/>
          <p:nvPr/>
        </p:nvSpPr>
        <p:spPr>
          <a:xfrm>
            <a:off x="6866965" y="3565600"/>
            <a:ext cx="2045386" cy="70160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FF0000"/>
                </a:solidFill>
                <a:cs typeface="Monotype Koufi" pitchFamily="2" charset="-78"/>
              </a:rPr>
              <a:t>الصحة</a:t>
            </a:r>
            <a:endParaRPr lang="ar-SA" dirty="0">
              <a:solidFill>
                <a:srgbClr val="7030A0"/>
              </a:solidFill>
            </a:endParaRPr>
          </a:p>
        </p:txBody>
      </p:sp>
      <p:sp>
        <p:nvSpPr>
          <p:cNvPr id="18" name="سهم إلى اليسار 17"/>
          <p:cNvSpPr/>
          <p:nvPr/>
        </p:nvSpPr>
        <p:spPr>
          <a:xfrm>
            <a:off x="6705600" y="4343400"/>
            <a:ext cx="2206751" cy="68580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 </a:t>
            </a:r>
            <a:r>
              <a:rPr lang="ar-SA" sz="2000" b="1" dirty="0">
                <a:solidFill>
                  <a:srgbClr val="000099"/>
                </a:solidFill>
                <a:cs typeface="Monotype Koufi" pitchFamily="2" charset="-78"/>
              </a:rPr>
              <a:t>البطلان أو الفساد</a:t>
            </a:r>
          </a:p>
        </p:txBody>
      </p:sp>
      <p:sp>
        <p:nvSpPr>
          <p:cNvPr id="19" name="مستطيل مستدير الزوايا 18"/>
          <p:cNvSpPr/>
          <p:nvPr/>
        </p:nvSpPr>
        <p:spPr>
          <a:xfrm>
            <a:off x="2706688" y="2036763"/>
            <a:ext cx="3784600" cy="5143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2060"/>
                </a:solidFill>
                <a:cs typeface="Arabic Transparent" pitchFamily="2" charset="-78"/>
              </a:rPr>
              <a:t>الشرط</a:t>
            </a:r>
          </a:p>
        </p:txBody>
      </p:sp>
      <p:sp>
        <p:nvSpPr>
          <p:cNvPr id="20" name="مستطيل مستدير الزوايا 19"/>
          <p:cNvSpPr/>
          <p:nvPr/>
        </p:nvSpPr>
        <p:spPr>
          <a:xfrm>
            <a:off x="2778125" y="2846388"/>
            <a:ext cx="3784600" cy="5143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3300"/>
                </a:solidFill>
                <a:cs typeface="Arabic Transparent" pitchFamily="2" charset="-78"/>
              </a:rPr>
              <a:t>المانع</a:t>
            </a:r>
          </a:p>
        </p:txBody>
      </p:sp>
      <p:sp>
        <p:nvSpPr>
          <p:cNvPr id="21" name="مستطيل مستدير الزوايا 20"/>
          <p:cNvSpPr/>
          <p:nvPr/>
        </p:nvSpPr>
        <p:spPr>
          <a:xfrm>
            <a:off x="2778125" y="3619500"/>
            <a:ext cx="3784600" cy="5842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FF0000"/>
                </a:solidFill>
                <a:cs typeface="Arabic Transparent" pitchFamily="2" charset="-78"/>
              </a:rPr>
              <a:t>الصحيح</a:t>
            </a:r>
          </a:p>
        </p:txBody>
      </p:sp>
      <p:sp>
        <p:nvSpPr>
          <p:cNvPr id="22" name="مستطيل مستدير الزوايا 21"/>
          <p:cNvSpPr/>
          <p:nvPr/>
        </p:nvSpPr>
        <p:spPr>
          <a:xfrm>
            <a:off x="2778125" y="4394200"/>
            <a:ext cx="3784600" cy="587375"/>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Arabic Transparent" pitchFamily="2" charset="-78"/>
              </a:rPr>
              <a:t>الباطل أو الفاسد</a:t>
            </a:r>
          </a:p>
        </p:txBody>
      </p:sp>
      <p:sp>
        <p:nvSpPr>
          <p:cNvPr id="24" name="سهم إلى اليسار 23"/>
          <p:cNvSpPr/>
          <p:nvPr/>
        </p:nvSpPr>
        <p:spPr>
          <a:xfrm>
            <a:off x="6781800" y="5257800"/>
            <a:ext cx="2130551" cy="129540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العزيمة</a:t>
            </a:r>
            <a:endParaRPr lang="ar-SA" sz="3200" dirty="0">
              <a:solidFill>
                <a:srgbClr val="FFFFFF"/>
              </a:solidFill>
            </a:endParaRPr>
          </a:p>
          <a:p>
            <a:pPr algn="ctr" fontAlgn="base">
              <a:spcBef>
                <a:spcPct val="0"/>
              </a:spcBef>
              <a:spcAft>
                <a:spcPct val="0"/>
              </a:spcAft>
              <a:defRPr/>
            </a:pPr>
            <a:r>
              <a:rPr lang="ar-SA" sz="3200" b="1" dirty="0">
                <a:solidFill>
                  <a:srgbClr val="FF0000"/>
                </a:solidFill>
                <a:cs typeface="Monotype Koufi" pitchFamily="2" charset="-78"/>
              </a:rPr>
              <a:t>الرخصة</a:t>
            </a:r>
            <a:r>
              <a:rPr lang="ar-SA" sz="3200" b="1" dirty="0">
                <a:solidFill>
                  <a:srgbClr val="000099"/>
                </a:solidFill>
                <a:cs typeface="Monotype Koufi" pitchFamily="2" charset="-78"/>
              </a:rPr>
              <a:t> </a:t>
            </a:r>
            <a:endParaRPr lang="ar-SA" sz="3200" dirty="0">
              <a:solidFill>
                <a:srgbClr val="FFFFFF"/>
              </a:solidFill>
            </a:endParaRPr>
          </a:p>
        </p:txBody>
      </p:sp>
      <p:sp>
        <p:nvSpPr>
          <p:cNvPr id="26" name="مستطيل مستدير الزوايا 25"/>
          <p:cNvSpPr/>
          <p:nvPr/>
        </p:nvSpPr>
        <p:spPr>
          <a:xfrm>
            <a:off x="2770188" y="5257800"/>
            <a:ext cx="3784600" cy="12065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7030A0"/>
                </a:solidFill>
                <a:cs typeface="Arabic Transparent" pitchFamily="2" charset="-78"/>
              </a:rPr>
              <a:t>تُلحقان بالحكم الوضعي</a:t>
            </a:r>
            <a:endParaRPr lang="ar-SA" sz="3600" b="1" dirty="0">
              <a:solidFill>
                <a:srgbClr val="FF0000"/>
              </a:solidFill>
              <a:cs typeface="Arabic Transparent" pitchFamily="2" charset="-78"/>
            </a:endParaRPr>
          </a:p>
        </p:txBody>
      </p:sp>
      <p:sp>
        <p:nvSpPr>
          <p:cNvPr id="27" name="مستطيل مستدير الزوايا 26"/>
          <p:cNvSpPr/>
          <p:nvPr/>
        </p:nvSpPr>
        <p:spPr>
          <a:xfrm>
            <a:off x="321580" y="109883"/>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600" b="1" dirty="0">
                <a:solidFill>
                  <a:srgbClr val="C00000"/>
                </a:solidFill>
                <a:effectLst>
                  <a:outerShdw blurRad="38100" dist="38100" dir="2700000" algn="tl">
                    <a:srgbClr val="000000">
                      <a:alpha val="43137"/>
                    </a:srgbClr>
                  </a:outerShdw>
                </a:effectLst>
              </a:rPr>
              <a:t>أقسام الحكم الوضعي </a:t>
            </a:r>
            <a:r>
              <a:rPr lang="ar-SA" sz="3600" b="1" dirty="0" err="1">
                <a:solidFill>
                  <a:srgbClr val="C00000"/>
                </a:solidFill>
                <a:effectLst>
                  <a:outerShdw blurRad="38100" dist="38100" dir="2700000" algn="tl">
                    <a:srgbClr val="000000">
                      <a:alpha val="43137"/>
                    </a:srgbClr>
                  </a:outerShdw>
                </a:effectLst>
              </a:rPr>
              <a:t>ومتعلقاته</a:t>
            </a:r>
            <a:endParaRPr lang="ar-SA" sz="3600" b="1" dirty="0">
              <a:solidFill>
                <a:srgbClr val="C00000"/>
              </a:solidFill>
              <a:effectLst>
                <a:outerShdw blurRad="38100" dist="38100" dir="2700000" algn="tl">
                  <a:srgbClr val="000000">
                    <a:alpha val="43137"/>
                  </a:srgbClr>
                </a:outerShdw>
              </a:effectLst>
            </a:endParaRPr>
          </a:p>
        </p:txBody>
      </p:sp>
      <p:sp>
        <p:nvSpPr>
          <p:cNvPr id="28" name="مستطيل مستدير الزوايا 27"/>
          <p:cNvSpPr/>
          <p:nvPr/>
        </p:nvSpPr>
        <p:spPr>
          <a:xfrm>
            <a:off x="2689225" y="1231900"/>
            <a:ext cx="3784600" cy="5143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السبب</a:t>
            </a:r>
          </a:p>
        </p:txBody>
      </p:sp>
      <p:sp>
        <p:nvSpPr>
          <p:cNvPr id="29" name="سهم إلى اليسار 28"/>
          <p:cNvSpPr/>
          <p:nvPr/>
        </p:nvSpPr>
        <p:spPr>
          <a:xfrm>
            <a:off x="6848753" y="3569337"/>
            <a:ext cx="2045386" cy="70160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FF0000"/>
                </a:solidFill>
                <a:cs typeface="Monotype Koufi" pitchFamily="2" charset="-78"/>
              </a:rPr>
              <a:t>الصحة</a:t>
            </a:r>
            <a:endParaRPr lang="ar-SA" dirty="0">
              <a:solidFill>
                <a:srgbClr val="7030A0"/>
              </a:solidFill>
            </a:endParaRPr>
          </a:p>
        </p:txBody>
      </p:sp>
      <p:sp>
        <p:nvSpPr>
          <p:cNvPr id="30" name="سهم إلى اليسار 29"/>
          <p:cNvSpPr/>
          <p:nvPr/>
        </p:nvSpPr>
        <p:spPr>
          <a:xfrm>
            <a:off x="6687388" y="4347137"/>
            <a:ext cx="2206751" cy="68580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 </a:t>
            </a:r>
            <a:r>
              <a:rPr lang="ar-SA" sz="2000" b="1" dirty="0">
                <a:solidFill>
                  <a:srgbClr val="000099"/>
                </a:solidFill>
                <a:cs typeface="Monotype Koufi" pitchFamily="2" charset="-78"/>
              </a:rPr>
              <a:t>البطلان أو الفساد</a:t>
            </a:r>
          </a:p>
        </p:txBody>
      </p:sp>
      <p:sp>
        <p:nvSpPr>
          <p:cNvPr id="31" name="مستطيل مستدير الزوايا 30"/>
          <p:cNvSpPr/>
          <p:nvPr/>
        </p:nvSpPr>
        <p:spPr>
          <a:xfrm>
            <a:off x="2689225" y="2039938"/>
            <a:ext cx="3784600" cy="5143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2060"/>
                </a:solidFill>
                <a:cs typeface="Arabic Transparent" pitchFamily="2" charset="-78"/>
              </a:rPr>
              <a:t>الشرط</a:t>
            </a:r>
          </a:p>
        </p:txBody>
      </p:sp>
      <p:sp>
        <p:nvSpPr>
          <p:cNvPr id="32" name="مستطيل مستدير الزوايا 31"/>
          <p:cNvSpPr/>
          <p:nvPr/>
        </p:nvSpPr>
        <p:spPr>
          <a:xfrm>
            <a:off x="2760663" y="2849563"/>
            <a:ext cx="3784600" cy="5143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3300"/>
                </a:solidFill>
                <a:cs typeface="Arabic Transparent" pitchFamily="2" charset="-78"/>
              </a:rPr>
              <a:t>المانع</a:t>
            </a:r>
          </a:p>
        </p:txBody>
      </p:sp>
      <p:sp>
        <p:nvSpPr>
          <p:cNvPr id="33" name="مستطيل مستدير الزوايا 32"/>
          <p:cNvSpPr/>
          <p:nvPr/>
        </p:nvSpPr>
        <p:spPr>
          <a:xfrm>
            <a:off x="2760663" y="3622675"/>
            <a:ext cx="3784600" cy="5842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FF0000"/>
                </a:solidFill>
                <a:cs typeface="Arabic Transparent" pitchFamily="2" charset="-78"/>
              </a:rPr>
              <a:t>الصحيح</a:t>
            </a:r>
          </a:p>
        </p:txBody>
      </p:sp>
      <p:sp>
        <p:nvSpPr>
          <p:cNvPr id="34" name="مستطيل مستدير الزوايا 33"/>
          <p:cNvSpPr/>
          <p:nvPr/>
        </p:nvSpPr>
        <p:spPr>
          <a:xfrm>
            <a:off x="2760663" y="4397375"/>
            <a:ext cx="3784600" cy="587375"/>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Arabic Transparent" pitchFamily="2" charset="-78"/>
              </a:rPr>
              <a:t>الباطل أو الفاسد</a:t>
            </a:r>
          </a:p>
        </p:txBody>
      </p:sp>
      <p:sp>
        <p:nvSpPr>
          <p:cNvPr id="35" name="سهم إلى اليسار 34"/>
          <p:cNvSpPr/>
          <p:nvPr/>
        </p:nvSpPr>
        <p:spPr>
          <a:xfrm>
            <a:off x="6763588" y="5261537"/>
            <a:ext cx="2130551" cy="129540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العزيمة</a:t>
            </a:r>
            <a:endParaRPr lang="ar-SA" sz="3200" dirty="0">
              <a:solidFill>
                <a:srgbClr val="FFFFFF"/>
              </a:solidFill>
            </a:endParaRPr>
          </a:p>
          <a:p>
            <a:pPr algn="ctr" fontAlgn="base">
              <a:spcBef>
                <a:spcPct val="0"/>
              </a:spcBef>
              <a:spcAft>
                <a:spcPct val="0"/>
              </a:spcAft>
              <a:defRPr/>
            </a:pPr>
            <a:r>
              <a:rPr lang="ar-SA" sz="3200" b="1" dirty="0">
                <a:solidFill>
                  <a:srgbClr val="FF0000"/>
                </a:solidFill>
                <a:cs typeface="Monotype Koufi" pitchFamily="2" charset="-78"/>
              </a:rPr>
              <a:t>الرخصة</a:t>
            </a:r>
            <a:r>
              <a:rPr lang="ar-SA" sz="3200" b="1" dirty="0">
                <a:solidFill>
                  <a:srgbClr val="000099"/>
                </a:solidFill>
                <a:cs typeface="Monotype Koufi" pitchFamily="2" charset="-78"/>
              </a:rPr>
              <a:t> </a:t>
            </a:r>
            <a:endParaRPr lang="ar-SA" sz="3200" dirty="0">
              <a:solidFill>
                <a:srgbClr val="FFFFFF"/>
              </a:solidFill>
            </a:endParaRPr>
          </a:p>
        </p:txBody>
      </p:sp>
      <p:sp>
        <p:nvSpPr>
          <p:cNvPr id="36" name="مستطيل مستدير الزوايا 35"/>
          <p:cNvSpPr/>
          <p:nvPr/>
        </p:nvSpPr>
        <p:spPr>
          <a:xfrm>
            <a:off x="2752725" y="5260975"/>
            <a:ext cx="3784600" cy="12065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7030A0"/>
                </a:solidFill>
                <a:cs typeface="Arabic Transparent" pitchFamily="2" charset="-78"/>
              </a:rPr>
              <a:t>تُلحقان بالحكم الوضعي</a:t>
            </a:r>
            <a:endParaRPr lang="ar-SA" sz="3600" b="1" dirty="0">
              <a:solidFill>
                <a:srgbClr val="FF0000"/>
              </a:solidFill>
              <a:cs typeface="Arabic Transparent" pitchFamily="2" charset="-78"/>
            </a:endParaRPr>
          </a:p>
        </p:txBody>
      </p:sp>
    </p:spTree>
    <p:extLst>
      <p:ext uri="{BB962C8B-B14F-4D97-AF65-F5344CB8AC3E}">
        <p14:creationId xmlns:p14="http://schemas.microsoft.com/office/powerpoint/2010/main" val="414993938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2"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fill="hold"/>
                                        <p:tgtEl>
                                          <p:spTgt spid="18"/>
                                        </p:tgtEl>
                                        <p:attrNameLst>
                                          <p:attrName>ppt_x</p:attrName>
                                        </p:attrNameLst>
                                      </p:cBhvr>
                                      <p:tavLst>
                                        <p:tav tm="0">
                                          <p:val>
                                            <p:strVal val="1+#ppt_w/2"/>
                                          </p:val>
                                        </p:tav>
                                        <p:tav tm="100000">
                                          <p:val>
                                            <p:strVal val="#ppt_x"/>
                                          </p:val>
                                        </p:tav>
                                      </p:tavLst>
                                    </p:anim>
                                    <p:anim calcmode="lin" valueType="num">
                                      <p:cBhvr additive="base">
                                        <p:cTn id="57"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circle(in)">
                                      <p:cBhvr>
                                        <p:cTn id="62" dur="2000"/>
                                        <p:tgtEl>
                                          <p:spTgt spid="2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1+#ppt_w/2"/>
                                          </p:val>
                                        </p:tav>
                                        <p:tav tm="100000">
                                          <p:val>
                                            <p:strVal val="#ppt_x"/>
                                          </p:val>
                                        </p:tav>
                                      </p:tavLst>
                                    </p:anim>
                                    <p:anim calcmode="lin" valueType="num">
                                      <p:cBhvr additive="base">
                                        <p:cTn id="6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circle(in)">
                                      <p:cBhvr>
                                        <p:cTn id="73" dur="2000"/>
                                        <p:tgtEl>
                                          <p:spTgt spid="26"/>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4" fill="hold" nodeType="click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wipe(down)">
                                      <p:cBhvr>
                                        <p:cTn id="78" dur="500"/>
                                        <p:tgtEl>
                                          <p:spTgt spid="27"/>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circle(in)">
                                      <p:cBhvr>
                                        <p:cTn id="83" dur="2000"/>
                                        <p:tgtEl>
                                          <p:spTgt spid="28"/>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6" presetClass="entr" presetSubtype="16"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circle(in)">
                                      <p:cBhvr>
                                        <p:cTn id="88" dur="2000"/>
                                        <p:tgtEl>
                                          <p:spTgt spid="3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circle(in)">
                                      <p:cBhvr>
                                        <p:cTn id="93" dur="2000"/>
                                        <p:tgtEl>
                                          <p:spTgt spid="3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 presetClass="entr" presetSubtype="2" fill="hold" nodeType="clickEffect">
                                  <p:stCondLst>
                                    <p:cond delay="0"/>
                                  </p:stCondLst>
                                  <p:childTnLst>
                                    <p:set>
                                      <p:cBhvr>
                                        <p:cTn id="97" dur="1" fill="hold">
                                          <p:stCondLst>
                                            <p:cond delay="0"/>
                                          </p:stCondLst>
                                        </p:cTn>
                                        <p:tgtEl>
                                          <p:spTgt spid="29"/>
                                        </p:tgtEl>
                                        <p:attrNameLst>
                                          <p:attrName>style.visibility</p:attrName>
                                        </p:attrNameLst>
                                      </p:cBhvr>
                                      <p:to>
                                        <p:strVal val="visible"/>
                                      </p:to>
                                    </p:set>
                                    <p:anim calcmode="lin" valueType="num">
                                      <p:cBhvr additive="base">
                                        <p:cTn id="98" dur="500" fill="hold"/>
                                        <p:tgtEl>
                                          <p:spTgt spid="29"/>
                                        </p:tgtEl>
                                        <p:attrNameLst>
                                          <p:attrName>ppt_x</p:attrName>
                                        </p:attrNameLst>
                                      </p:cBhvr>
                                      <p:tavLst>
                                        <p:tav tm="0">
                                          <p:val>
                                            <p:strVal val="1+#ppt_w/2"/>
                                          </p:val>
                                        </p:tav>
                                        <p:tav tm="100000">
                                          <p:val>
                                            <p:strVal val="#ppt_x"/>
                                          </p:val>
                                        </p:tav>
                                      </p:tavLst>
                                    </p:anim>
                                    <p:anim calcmode="lin" valueType="num">
                                      <p:cBhvr additive="base">
                                        <p:cTn id="99"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6" presetClass="entr" presetSubtype="16" fill="hold" grpId="0" nodeType="clickEffect">
                                  <p:stCondLst>
                                    <p:cond delay="0"/>
                                  </p:stCondLst>
                                  <p:childTnLst>
                                    <p:set>
                                      <p:cBhvr>
                                        <p:cTn id="103" dur="1" fill="hold">
                                          <p:stCondLst>
                                            <p:cond delay="0"/>
                                          </p:stCondLst>
                                        </p:cTn>
                                        <p:tgtEl>
                                          <p:spTgt spid="33"/>
                                        </p:tgtEl>
                                        <p:attrNameLst>
                                          <p:attrName>style.visibility</p:attrName>
                                        </p:attrNameLst>
                                      </p:cBhvr>
                                      <p:to>
                                        <p:strVal val="visible"/>
                                      </p:to>
                                    </p:set>
                                    <p:animEffect transition="in" filter="circle(in)">
                                      <p:cBhvr>
                                        <p:cTn id="104" dur="2000"/>
                                        <p:tgtEl>
                                          <p:spTgt spid="33"/>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2" fill="hold"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1+#ppt_w/2"/>
                                          </p:val>
                                        </p:tav>
                                        <p:tav tm="100000">
                                          <p:val>
                                            <p:strVal val="#ppt_x"/>
                                          </p:val>
                                        </p:tav>
                                      </p:tavLst>
                                    </p:anim>
                                    <p:anim calcmode="lin" valueType="num">
                                      <p:cBhvr additive="base">
                                        <p:cTn id="11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6" presetClass="entr" presetSubtype="16" fill="hold" grpId="0" nodeType="clickEffect">
                                  <p:stCondLst>
                                    <p:cond delay="0"/>
                                  </p:stCondLst>
                                  <p:childTnLst>
                                    <p:set>
                                      <p:cBhvr>
                                        <p:cTn id="114" dur="1" fill="hold">
                                          <p:stCondLst>
                                            <p:cond delay="0"/>
                                          </p:stCondLst>
                                        </p:cTn>
                                        <p:tgtEl>
                                          <p:spTgt spid="34"/>
                                        </p:tgtEl>
                                        <p:attrNameLst>
                                          <p:attrName>style.visibility</p:attrName>
                                        </p:attrNameLst>
                                      </p:cBhvr>
                                      <p:to>
                                        <p:strVal val="visible"/>
                                      </p:to>
                                    </p:set>
                                    <p:animEffect transition="in" filter="circle(in)">
                                      <p:cBhvr>
                                        <p:cTn id="115" dur="2000"/>
                                        <p:tgtEl>
                                          <p:spTgt spid="34"/>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2" fill="hold" nodeType="click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additive="base">
                                        <p:cTn id="120" dur="500" fill="hold"/>
                                        <p:tgtEl>
                                          <p:spTgt spid="35"/>
                                        </p:tgtEl>
                                        <p:attrNameLst>
                                          <p:attrName>ppt_x</p:attrName>
                                        </p:attrNameLst>
                                      </p:cBhvr>
                                      <p:tavLst>
                                        <p:tav tm="0">
                                          <p:val>
                                            <p:strVal val="1+#ppt_w/2"/>
                                          </p:val>
                                        </p:tav>
                                        <p:tav tm="100000">
                                          <p:val>
                                            <p:strVal val="#ppt_x"/>
                                          </p:val>
                                        </p:tav>
                                      </p:tavLst>
                                    </p:anim>
                                    <p:anim calcmode="lin" valueType="num">
                                      <p:cBhvr additive="base">
                                        <p:cTn id="121"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6" presetClass="entr" presetSubtype="16" fill="hold" grpId="0" nodeType="click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circle(in)">
                                      <p:cBhvr>
                                        <p:cTn id="126"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P spid="22" grpId="0" animBg="1"/>
      <p:bldP spid="26" grpId="0" animBg="1"/>
      <p:bldP spid="28" grpId="0" animBg="1"/>
      <p:bldP spid="31" grpId="0" animBg="1"/>
      <p:bldP spid="32" grpId="0" animBg="1"/>
      <p:bldP spid="33" grpId="0" animBg="1"/>
      <p:bldP spid="34" grpId="0" animBg="1"/>
      <p:bldP spid="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0"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286002" y="152400"/>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الوضعي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السببية</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السبب</a:t>
            </a:r>
          </a:p>
        </p:txBody>
      </p:sp>
      <p:sp>
        <p:nvSpPr>
          <p:cNvPr id="15" name="سهم إلى اليسار 14"/>
          <p:cNvSpPr/>
          <p:nvPr/>
        </p:nvSpPr>
        <p:spPr>
          <a:xfrm>
            <a:off x="6858000" y="2374683"/>
            <a:ext cx="1857404" cy="80274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السببية</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السبب</a:t>
            </a:r>
            <a:endParaRPr lang="ar-SA" dirty="0">
              <a:solidFill>
                <a:srgbClr val="003300"/>
              </a:solidFill>
            </a:endParaRPr>
          </a:p>
        </p:txBody>
      </p:sp>
      <p:sp>
        <p:nvSpPr>
          <p:cNvPr id="17" name="سهم إلى اليسار 16"/>
          <p:cNvSpPr/>
          <p:nvPr/>
        </p:nvSpPr>
        <p:spPr>
          <a:xfrm>
            <a:off x="6866965" y="48529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5"/>
            <a:ext cx="60198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200" b="1" dirty="0">
                <a:solidFill>
                  <a:srgbClr val="002060"/>
                </a:solidFill>
                <a:cs typeface="Arabic Transparent" pitchFamily="2" charset="-78"/>
              </a:rPr>
              <a:t>هي اعتبار الشيء سبباً. </a:t>
            </a:r>
          </a:p>
        </p:txBody>
      </p:sp>
      <p:sp>
        <p:nvSpPr>
          <p:cNvPr id="20" name="مستطيل مستدير الزوايا 19"/>
          <p:cNvSpPr/>
          <p:nvPr/>
        </p:nvSpPr>
        <p:spPr>
          <a:xfrm>
            <a:off x="381000" y="3406775"/>
            <a:ext cx="6248400" cy="936625"/>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3300"/>
                </a:solidFill>
                <a:cs typeface="Arabic Transparent" pitchFamily="2" charset="-78"/>
              </a:rPr>
              <a:t>الوصف الظاهر المنضبط، الذي يلزم من وجوده وجود الحكم، ومن عدمه عدم الحكم</a:t>
            </a:r>
          </a:p>
        </p:txBody>
      </p:sp>
      <p:sp>
        <p:nvSpPr>
          <p:cNvPr id="21" name="مستطيل مستدير الزوايا 20"/>
          <p:cNvSpPr/>
          <p:nvPr/>
        </p:nvSpPr>
        <p:spPr>
          <a:xfrm>
            <a:off x="381000" y="4522788"/>
            <a:ext cx="6083300" cy="1649412"/>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السرقة: </a:t>
            </a:r>
          </a:p>
          <a:p>
            <a:pPr fontAlgn="base">
              <a:spcBef>
                <a:spcPct val="0"/>
              </a:spcBef>
              <a:spcAft>
                <a:spcPct val="0"/>
              </a:spcAft>
              <a:defRPr/>
            </a:pPr>
            <a:r>
              <a:rPr lang="ar-SA" sz="2400" b="1" dirty="0">
                <a:solidFill>
                  <a:srgbClr val="7030A0"/>
                </a:solidFill>
                <a:cs typeface="Arabic Transparent" pitchFamily="2" charset="-78"/>
              </a:rPr>
              <a:t>قال تعالى: وَالسَّارِقُ وَالسَّارِقَةُ فَاقْطَعُوا أَيْدِيَهُمَا</a:t>
            </a:r>
          </a:p>
          <a:p>
            <a:pPr fontAlgn="base">
              <a:spcBef>
                <a:spcPct val="0"/>
              </a:spcBef>
              <a:spcAft>
                <a:spcPct val="0"/>
              </a:spcAft>
              <a:defRPr/>
            </a:pPr>
            <a:r>
              <a:rPr lang="ar-SA" sz="2400" b="1" dirty="0">
                <a:solidFill>
                  <a:srgbClr val="7030A0"/>
                </a:solidFill>
                <a:cs typeface="Arabic Transparent" pitchFamily="2" charset="-78"/>
              </a:rPr>
              <a:t>فقد جعل الشارع السرقة سببا لقطع اليد. </a:t>
            </a:r>
          </a:p>
          <a:p>
            <a:pPr fontAlgn="base">
              <a:spcBef>
                <a:spcPct val="0"/>
              </a:spcBef>
              <a:spcAft>
                <a:spcPct val="0"/>
              </a:spcAft>
              <a:defRPr/>
            </a:pPr>
            <a:r>
              <a:rPr lang="ar-SA" sz="2400" b="1" dirty="0">
                <a:solidFill>
                  <a:srgbClr val="7030A0"/>
                </a:solidFill>
                <a:cs typeface="Arabic Transparent" pitchFamily="2" charset="-78"/>
              </a:rPr>
              <a:t>إذا وجدت السرقة وجب القطع وإذا انعدمت انعدم القطع. </a:t>
            </a:r>
          </a:p>
        </p:txBody>
      </p:sp>
    </p:spTree>
    <p:extLst>
      <p:ext uri="{BB962C8B-B14F-4D97-AF65-F5344CB8AC3E}">
        <p14:creationId xmlns:p14="http://schemas.microsoft.com/office/powerpoint/2010/main" val="237778474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394"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286002" y="152400"/>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الوضعي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الشرطية</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الشرط</a:t>
            </a:r>
          </a:p>
        </p:txBody>
      </p:sp>
      <p:sp>
        <p:nvSpPr>
          <p:cNvPr id="15" name="سهم إلى اليسار 14"/>
          <p:cNvSpPr/>
          <p:nvPr/>
        </p:nvSpPr>
        <p:spPr>
          <a:xfrm>
            <a:off x="6858000" y="2374683"/>
            <a:ext cx="1857404" cy="80274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الشرطية</a:t>
            </a:r>
            <a:endParaRPr lang="ar-SA" dirty="0">
              <a:solidFill>
                <a:srgbClr val="FFFFFF"/>
              </a:solidFill>
            </a:endParaRPr>
          </a:p>
        </p:txBody>
      </p:sp>
      <p:sp>
        <p:nvSpPr>
          <p:cNvPr id="16" name="سهم إلى اليسار 15"/>
          <p:cNvSpPr/>
          <p:nvPr/>
        </p:nvSpPr>
        <p:spPr>
          <a:xfrm>
            <a:off x="6849035" y="37099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الشرط</a:t>
            </a:r>
            <a:endParaRPr lang="ar-SA" dirty="0">
              <a:solidFill>
                <a:srgbClr val="003300"/>
              </a:solidFill>
            </a:endParaRPr>
          </a:p>
        </p:txBody>
      </p:sp>
      <p:sp>
        <p:nvSpPr>
          <p:cNvPr id="17" name="سهم إلى اليسار 16"/>
          <p:cNvSpPr/>
          <p:nvPr/>
        </p:nvSpPr>
        <p:spPr>
          <a:xfrm>
            <a:off x="6866965" y="53101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5"/>
            <a:ext cx="60198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200" b="1" dirty="0">
                <a:solidFill>
                  <a:srgbClr val="002060"/>
                </a:solidFill>
                <a:cs typeface="Arabic Transparent" pitchFamily="2" charset="-78"/>
              </a:rPr>
              <a:t>هي اعتبار الشيء شرطاً. </a:t>
            </a:r>
          </a:p>
        </p:txBody>
      </p:sp>
      <p:sp>
        <p:nvSpPr>
          <p:cNvPr id="20" name="مستطيل مستدير الزوايا 19"/>
          <p:cNvSpPr/>
          <p:nvPr/>
        </p:nvSpPr>
        <p:spPr>
          <a:xfrm>
            <a:off x="381000" y="3505200"/>
            <a:ext cx="6248400" cy="12192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3300"/>
                </a:solidFill>
                <a:cs typeface="Arabic Transparent" pitchFamily="2" charset="-78"/>
              </a:rPr>
              <a:t>الوصف الظاهر المنضبط، الذي  يلزم من عدمه عدم الحكم، ولا يلزم من وجوده وجود الحكم ولا عدمه</a:t>
            </a:r>
          </a:p>
        </p:txBody>
      </p:sp>
      <p:sp>
        <p:nvSpPr>
          <p:cNvPr id="21" name="مستطيل مستدير الزوايا 20"/>
          <p:cNvSpPr/>
          <p:nvPr/>
        </p:nvSpPr>
        <p:spPr>
          <a:xfrm>
            <a:off x="228600" y="4876800"/>
            <a:ext cx="6553200" cy="17526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b="1" dirty="0">
                <a:solidFill>
                  <a:srgbClr val="FF0000"/>
                </a:solidFill>
                <a:cs typeface="Arabic Transparent" pitchFamily="2" charset="-78"/>
              </a:rPr>
              <a:t>الوضوء شرط لصحة الصلاة </a:t>
            </a:r>
            <a:r>
              <a:rPr lang="ar-SA" b="1" dirty="0">
                <a:solidFill>
                  <a:srgbClr val="7030A0"/>
                </a:solidFill>
                <a:cs typeface="Arabic Transparent" pitchFamily="2" charset="-78"/>
              </a:rPr>
              <a:t>(يَا أَيُّهَا الَّذِينَ آمَنُوا إِذَا قُمْتُمْ إِلَى الصَّلاةِ فَاغْسِلُوا) فلا تصح الصلاة الشرعية إلا إذا وجد الوضوء أو بدله عند العذر. ويلزم من عدم الطهارة عدم الصلاة. </a:t>
            </a:r>
          </a:p>
          <a:p>
            <a:pPr fontAlgn="base">
              <a:spcBef>
                <a:spcPct val="0"/>
              </a:spcBef>
              <a:spcAft>
                <a:spcPct val="0"/>
              </a:spcAft>
              <a:defRPr/>
            </a:pPr>
            <a:r>
              <a:rPr lang="ar-SA" b="1" dirty="0">
                <a:solidFill>
                  <a:srgbClr val="7030A0"/>
                </a:solidFill>
                <a:cs typeface="Arabic Transparent" pitchFamily="2" charset="-78"/>
              </a:rPr>
              <a:t>ولا يلزم من وجود الوضوء وجود الصلاة، لأن المتوضئ قد يصلي وقد لا يصلي. </a:t>
            </a:r>
          </a:p>
        </p:txBody>
      </p:sp>
    </p:spTree>
    <p:extLst>
      <p:ext uri="{BB962C8B-B14F-4D97-AF65-F5344CB8AC3E}">
        <p14:creationId xmlns:p14="http://schemas.microsoft.com/office/powerpoint/2010/main" val="422299497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p:txBody>
          <a:bodyPr/>
          <a:lstStyle/>
          <a:p>
            <a:pPr eaLnBrk="1" hangingPunct="1"/>
            <a:endParaRPr lang="en-US" altLang="ar-SA" smtClean="0"/>
          </a:p>
        </p:txBody>
      </p:sp>
      <p:sp>
        <p:nvSpPr>
          <p:cNvPr id="188419" name="Rectangle 3"/>
          <p:cNvSpPr>
            <a:spLocks noGrp="1" noChangeArrowheads="1"/>
          </p:cNvSpPr>
          <p:nvPr>
            <p:ph type="subTitle" idx="1"/>
          </p:nvPr>
        </p:nvSpPr>
        <p:spPr/>
        <p:txBody>
          <a:bodyPr/>
          <a:lstStyle/>
          <a:p>
            <a:pPr eaLnBrk="1" hangingPunct="1"/>
            <a:endParaRPr lang="en-US" altLang="ar-SA" smtClean="0"/>
          </a:p>
        </p:txBody>
      </p:sp>
      <p:pic>
        <p:nvPicPr>
          <p:cNvPr id="188420"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8421" name="Text Box 5"/>
          <p:cNvSpPr txBox="1">
            <a:spLocks noChangeArrowheads="1"/>
          </p:cNvSpPr>
          <p:nvPr/>
        </p:nvSpPr>
        <p:spPr bwMode="auto">
          <a:xfrm>
            <a:off x="5334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الشرط والركن؟؟؟</a:t>
            </a:r>
            <a:endParaRPr lang="en-US" altLang="ar-SA" sz="3600" b="1">
              <a:solidFill>
                <a:srgbClr val="000099"/>
              </a:solidFill>
            </a:endParaRPr>
          </a:p>
        </p:txBody>
      </p:sp>
      <p:sp>
        <p:nvSpPr>
          <p:cNvPr id="188424"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8425"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8426"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1" name="Rectangle 6"/>
          <p:cNvSpPr>
            <a:spLocks noChangeArrowheads="1"/>
          </p:cNvSpPr>
          <p:nvPr/>
        </p:nvSpPr>
        <p:spPr bwMode="auto">
          <a:xfrm>
            <a:off x="2971800" y="2286000"/>
            <a:ext cx="56388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SA" altLang="ar-SA" sz="3600" b="1">
                <a:solidFill>
                  <a:srgbClr val="C00000"/>
                </a:solidFill>
              </a:rPr>
              <a:t>السؤال؟</a:t>
            </a:r>
          </a:p>
          <a:p>
            <a:pPr algn="ctr" eaLnBrk="1" fontAlgn="base" hangingPunct="1">
              <a:spcAft>
                <a:spcPct val="0"/>
              </a:spcAft>
              <a:buFontTx/>
              <a:buNone/>
            </a:pPr>
            <a:r>
              <a:rPr lang="ar-SA" altLang="ar-SA" sz="2800" b="1">
                <a:solidFill>
                  <a:srgbClr val="FF0000"/>
                </a:solidFill>
                <a:latin typeface="Arial Unicode MS" pitchFamily="34" charset="-128"/>
                <a:ea typeface="Arial Unicode MS" pitchFamily="34" charset="-128"/>
                <a:cs typeface="Arial Unicode MS" pitchFamily="34" charset="-128"/>
              </a:rPr>
              <a:t>ما الفرق بين الشرط والركن؟</a:t>
            </a:r>
          </a:p>
        </p:txBody>
      </p:sp>
      <p:graphicFrame>
        <p:nvGraphicFramePr>
          <p:cNvPr id="12" name="كائن 11"/>
          <p:cNvGraphicFramePr>
            <a:graphicFrameLocks noChangeAspect="1"/>
          </p:cNvGraphicFramePr>
          <p:nvPr/>
        </p:nvGraphicFramePr>
        <p:xfrm>
          <a:off x="1066800" y="1219200"/>
          <a:ext cx="2247900" cy="4559300"/>
        </p:xfrm>
        <a:graphic>
          <a:graphicData uri="http://schemas.openxmlformats.org/presentationml/2006/ole">
            <mc:AlternateContent xmlns:mc="http://schemas.openxmlformats.org/markup-compatibility/2006">
              <mc:Choice xmlns:v="urn:schemas-microsoft-com:vml" Requires="v">
                <p:oleObj spid="_x0000_s1029" name="Clip" r:id="rId4" imgW="3848100" imgH="5478463" progId="MS_ClipArt_Gallery.2">
                  <p:embed/>
                </p:oleObj>
              </mc:Choice>
              <mc:Fallback>
                <p:oleObj name="Clip" r:id="rId4" imgW="3848100" imgH="54784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19200"/>
                        <a:ext cx="22479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3" name="Picture 2" descr="C:\Users\PC HOME\Desktop\صور كتب\11111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1717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8" presetClass="emph" presetSubtype="0" fill="hold" nodeType="withEffect">
                                  <p:stCondLst>
                                    <p:cond delay="0"/>
                                  </p:stCondLst>
                                  <p:childTnLst>
                                    <p:animRot by="21600000">
                                      <p:cBhvr>
                                        <p:cTn id="17" dur="2000" fill="hold"/>
                                        <p:tgtEl>
                                          <p:spTgt spid="12"/>
                                        </p:tgtEl>
                                        <p:attrNameLst>
                                          <p:attrName>r</p:attrName>
                                        </p:attrNameLst>
                                      </p:cBhvr>
                                    </p:animRot>
                                  </p:childTnLst>
                                </p:cTn>
                              </p:par>
                              <p:par>
                                <p:cTn id="18" presetID="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par>
                                <p:cTn id="22" presetID="15" presetClass="entr" presetSubtype="0" fill="hold" nodeType="with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 calcmode="lin" valueType="num">
                                      <p:cBhvr>
                                        <p:cTn id="24" dur="10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11">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ctrTitle"/>
          </p:nvPr>
        </p:nvSpPr>
        <p:spPr/>
        <p:txBody>
          <a:bodyPr/>
          <a:lstStyle/>
          <a:p>
            <a:pPr eaLnBrk="1" hangingPunct="1"/>
            <a:endParaRPr lang="en-US" altLang="ar-SA" smtClean="0"/>
          </a:p>
        </p:txBody>
      </p:sp>
      <p:sp>
        <p:nvSpPr>
          <p:cNvPr id="189443" name="Rectangle 3"/>
          <p:cNvSpPr>
            <a:spLocks noGrp="1" noChangeArrowheads="1"/>
          </p:cNvSpPr>
          <p:nvPr>
            <p:ph type="subTitle" idx="1"/>
          </p:nvPr>
        </p:nvSpPr>
        <p:spPr/>
        <p:txBody>
          <a:bodyPr/>
          <a:lstStyle/>
          <a:p>
            <a:pPr eaLnBrk="1" hangingPunct="1"/>
            <a:endParaRPr lang="en-US" altLang="ar-SA" smtClean="0"/>
          </a:p>
        </p:txBody>
      </p:sp>
      <p:pic>
        <p:nvPicPr>
          <p:cNvPr id="189444"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445" name="Text Box 5"/>
          <p:cNvSpPr txBox="1">
            <a:spLocks noChangeArrowheads="1"/>
          </p:cNvSpPr>
          <p:nvPr/>
        </p:nvSpPr>
        <p:spPr bwMode="auto">
          <a:xfrm>
            <a:off x="6746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الشرط والركن؟؟؟</a:t>
            </a:r>
            <a:endParaRPr lang="en-US" altLang="ar-SA" sz="3600" b="1">
              <a:solidFill>
                <a:srgbClr val="000099"/>
              </a:solidFill>
            </a:endParaRPr>
          </a:p>
        </p:txBody>
      </p:sp>
      <p:sp>
        <p:nvSpPr>
          <p:cNvPr id="189448"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9449"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9450"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4" name="مستطيل ذو زاوية واحدة مستديرة 13"/>
          <p:cNvSpPr/>
          <p:nvPr/>
        </p:nvSpPr>
        <p:spPr>
          <a:xfrm>
            <a:off x="1981200" y="1855788"/>
            <a:ext cx="4953000" cy="1114425"/>
          </a:xfrm>
          <a:prstGeom prst="round1Rect">
            <a:avLst>
              <a:gd name="adj" fmla="val 14287"/>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anchor="ctr"/>
          <a:lstStyle/>
          <a:p>
            <a:pPr latinLnBrk="1">
              <a:defRPr/>
            </a:pPr>
            <a:r>
              <a:rPr lang="ar-SA" sz="2800" b="1" kern="0" dirty="0">
                <a:solidFill>
                  <a:prstClr val="black"/>
                </a:solidFill>
                <a:latin typeface="Calibri"/>
                <a:cs typeface="Akhbar MT" pitchFamily="2" charset="-78"/>
              </a:rPr>
              <a:t>كلا منهما يتوقف عليه وجود الشيء وجوداً شرعياً</a:t>
            </a:r>
            <a:endParaRPr lang="en-US" sz="2800" b="1" kern="0" dirty="0">
              <a:solidFill>
                <a:prstClr val="black"/>
              </a:solidFill>
              <a:latin typeface="Calibri"/>
              <a:cs typeface="Akhbar MT" pitchFamily="2" charset="-78"/>
            </a:endParaRPr>
          </a:p>
        </p:txBody>
      </p:sp>
      <p:sp>
        <p:nvSpPr>
          <p:cNvPr id="15" name="سهم إلى اليسار 14"/>
          <p:cNvSpPr/>
          <p:nvPr/>
        </p:nvSpPr>
        <p:spPr>
          <a:xfrm>
            <a:off x="6773541" y="1622169"/>
            <a:ext cx="1760410" cy="1600201"/>
          </a:xfrm>
          <a:prstGeom prst="lef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rtl="0" latinLnBrk="1">
              <a:defRPr/>
            </a:pPr>
            <a:r>
              <a:rPr lang="ar-SA" sz="4400" b="1" kern="0" dirty="0">
                <a:solidFill>
                  <a:prstClr val="white"/>
                </a:solidFill>
                <a:latin typeface="Calibri"/>
              </a:rPr>
              <a:t>يتفقان</a:t>
            </a:r>
            <a:endParaRPr lang="en-US" sz="4400" b="1" kern="0" dirty="0">
              <a:solidFill>
                <a:prstClr val="white"/>
              </a:solidFill>
              <a:latin typeface="Calibri"/>
            </a:endParaRPr>
          </a:p>
        </p:txBody>
      </p:sp>
      <p:sp>
        <p:nvSpPr>
          <p:cNvPr id="16" name="مستطيل ذو زوايا قطرية مخدوشة 15"/>
          <p:cNvSpPr/>
          <p:nvPr/>
        </p:nvSpPr>
        <p:spPr>
          <a:xfrm>
            <a:off x="152400" y="3429000"/>
            <a:ext cx="7162800" cy="2743200"/>
          </a:xfrm>
          <a:prstGeom prst="snip2Diag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algn="ctr" rtl="0" latinLnBrk="1">
              <a:defRPr/>
            </a:pPr>
            <a:r>
              <a:rPr lang="ar-SA" sz="2800" b="1" kern="0" dirty="0">
                <a:solidFill>
                  <a:srgbClr val="002060"/>
                </a:solidFill>
                <a:latin typeface="Calibri"/>
                <a:cs typeface="Akhbar MT" pitchFamily="2" charset="-78"/>
              </a:rPr>
              <a:t>في أن الشرط</a:t>
            </a:r>
            <a:r>
              <a:rPr lang="ar-SA" sz="2800" b="1" kern="0" dirty="0">
                <a:solidFill>
                  <a:prstClr val="black"/>
                </a:solidFill>
                <a:latin typeface="Calibri"/>
                <a:cs typeface="Akhbar MT" pitchFamily="2" charset="-78"/>
              </a:rPr>
              <a:t> </a:t>
            </a:r>
            <a:r>
              <a:rPr lang="ar-SA" sz="2800" b="1" kern="0" dirty="0">
                <a:solidFill>
                  <a:srgbClr val="C00000"/>
                </a:solidFill>
                <a:latin typeface="Calibri"/>
                <a:cs typeface="Akhbar MT" pitchFamily="2" charset="-78"/>
              </a:rPr>
              <a:t>أمر خارج عن حقيقة وماهية الشيء.</a:t>
            </a:r>
          </a:p>
          <a:p>
            <a:pPr algn="ctr" rtl="0" latinLnBrk="1">
              <a:defRPr/>
            </a:pPr>
            <a:r>
              <a:rPr lang="ar-SA" sz="2800" b="1" kern="0" dirty="0">
                <a:solidFill>
                  <a:srgbClr val="002060"/>
                </a:solidFill>
                <a:latin typeface="Calibri"/>
                <a:cs typeface="Akhbar MT" pitchFamily="2" charset="-78"/>
              </a:rPr>
              <a:t>أما الركن </a:t>
            </a:r>
            <a:r>
              <a:rPr lang="ar-SA" sz="2800" b="1" kern="0" dirty="0">
                <a:solidFill>
                  <a:srgbClr val="C00000"/>
                </a:solidFill>
                <a:latin typeface="Calibri"/>
                <a:cs typeface="Akhbar MT" pitchFamily="2" charset="-78"/>
              </a:rPr>
              <a:t>فهو جزء من حقيقة وماهية الشيء.</a:t>
            </a:r>
            <a:r>
              <a:rPr lang="ar-SA" sz="2800" b="1" kern="0" dirty="0">
                <a:solidFill>
                  <a:prstClr val="black"/>
                </a:solidFill>
                <a:latin typeface="Calibri"/>
                <a:cs typeface="Akhbar MT" pitchFamily="2" charset="-78"/>
              </a:rPr>
              <a:t> </a:t>
            </a:r>
          </a:p>
          <a:p>
            <a:pPr algn="ctr" rtl="0" latinLnBrk="1">
              <a:defRPr/>
            </a:pPr>
            <a:r>
              <a:rPr lang="ar-SA" sz="2800" b="1" kern="0" dirty="0">
                <a:solidFill>
                  <a:srgbClr val="C00000"/>
                </a:solidFill>
                <a:latin typeface="Calibri"/>
                <a:cs typeface="Akhbar MT" pitchFamily="2" charset="-78"/>
              </a:rPr>
              <a:t>كالركوع مثلاً في الصلاة</a:t>
            </a:r>
            <a:r>
              <a:rPr lang="ar-SA" sz="2800" b="1" kern="0" dirty="0">
                <a:solidFill>
                  <a:prstClr val="black"/>
                </a:solidFill>
                <a:latin typeface="Calibri"/>
                <a:cs typeface="Akhbar MT" pitchFamily="2" charset="-78"/>
              </a:rPr>
              <a:t> </a:t>
            </a:r>
            <a:r>
              <a:rPr lang="ar-SA" sz="2800" b="1" kern="0" dirty="0">
                <a:solidFill>
                  <a:srgbClr val="003300"/>
                </a:solidFill>
                <a:latin typeface="Calibri"/>
                <a:cs typeface="Akhbar MT" pitchFamily="2" charset="-78"/>
              </a:rPr>
              <a:t>فهو ركن إذ هو جزء من حقيقتها ولا يتحقق </a:t>
            </a:r>
          </a:p>
          <a:p>
            <a:pPr algn="ctr" rtl="0" latinLnBrk="1">
              <a:defRPr/>
            </a:pPr>
            <a:r>
              <a:rPr lang="ar-SA" sz="2800" b="1" kern="0" dirty="0">
                <a:solidFill>
                  <a:srgbClr val="003300"/>
                </a:solidFill>
                <a:latin typeface="Calibri"/>
                <a:cs typeface="Akhbar MT" pitchFamily="2" charset="-78"/>
              </a:rPr>
              <a:t>وجودها الشرعي بدونه</a:t>
            </a:r>
            <a:r>
              <a:rPr lang="ar-SA" sz="2800" b="1" kern="0" dirty="0">
                <a:solidFill>
                  <a:prstClr val="black"/>
                </a:solidFill>
                <a:latin typeface="Calibri"/>
                <a:cs typeface="Akhbar MT" pitchFamily="2" charset="-78"/>
              </a:rPr>
              <a:t>.</a:t>
            </a:r>
          </a:p>
          <a:p>
            <a:pPr algn="ctr" rtl="0" latinLnBrk="1">
              <a:defRPr/>
            </a:pPr>
            <a:r>
              <a:rPr lang="ar-SA" sz="2800" b="1" kern="0" dirty="0">
                <a:solidFill>
                  <a:srgbClr val="002060"/>
                </a:solidFill>
                <a:latin typeface="Calibri"/>
                <a:cs typeface="Akhbar MT" pitchFamily="2" charset="-78"/>
              </a:rPr>
              <a:t>والوضوء شرط لصحة الصلاة إذ لا وجود لها بدونه ولكنه أمر خارج</a:t>
            </a:r>
          </a:p>
          <a:p>
            <a:pPr algn="ctr" rtl="0" latinLnBrk="1">
              <a:defRPr/>
            </a:pPr>
            <a:r>
              <a:rPr lang="ar-SA" sz="2800" b="1" kern="0" dirty="0">
                <a:solidFill>
                  <a:srgbClr val="002060"/>
                </a:solidFill>
                <a:latin typeface="Calibri"/>
                <a:cs typeface="Akhbar MT" pitchFamily="2" charset="-78"/>
              </a:rPr>
              <a:t> عن حقيقتها.</a:t>
            </a:r>
            <a:r>
              <a:rPr lang="ar-SA" sz="2800" b="1" kern="0" dirty="0">
                <a:solidFill>
                  <a:prstClr val="black"/>
                </a:solidFill>
                <a:latin typeface="Calibri"/>
                <a:cs typeface="Akhbar MT" pitchFamily="2" charset="-78"/>
              </a:rPr>
              <a:t> </a:t>
            </a:r>
          </a:p>
        </p:txBody>
      </p:sp>
      <p:sp>
        <p:nvSpPr>
          <p:cNvPr id="17" name="سهم إلى اليسار 16"/>
          <p:cNvSpPr/>
          <p:nvPr/>
        </p:nvSpPr>
        <p:spPr>
          <a:xfrm>
            <a:off x="6564410" y="4154142"/>
            <a:ext cx="2429693" cy="1543914"/>
          </a:xfrm>
          <a:prstGeom prst="leftArrow">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latinLnBrk="1">
              <a:defRPr/>
            </a:pPr>
            <a:r>
              <a:rPr lang="ar-SA" sz="3600" b="1" kern="0" dirty="0">
                <a:solidFill>
                  <a:prstClr val="white"/>
                </a:solidFill>
                <a:latin typeface="Calibri"/>
              </a:rPr>
              <a:t>يختلفان : </a:t>
            </a:r>
            <a:endParaRPr lang="en-US" sz="3600" b="1" kern="0" dirty="0">
              <a:solidFill>
                <a:prstClr val="white"/>
              </a:solidFill>
              <a:latin typeface="Calibri"/>
            </a:endParaRPr>
          </a:p>
        </p:txBody>
      </p:sp>
    </p:spTree>
    <p:extLst>
      <p:ext uri="{BB962C8B-B14F-4D97-AF65-F5344CB8AC3E}">
        <p14:creationId xmlns:p14="http://schemas.microsoft.com/office/powerpoint/2010/main" val="384816043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1" presetClass="entr" presetSubtype="1"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heel(1)">
                                      <p:cBhvr>
                                        <p:cTn id="26" dur="2000"/>
                                        <p:tgtEl>
                                          <p:spTgt spid="17"/>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fltVal val="0"/>
                                          </p:val>
                                        </p:tav>
                                        <p:tav tm="100000">
                                          <p:val>
                                            <p:strVal val="#ppt_w"/>
                                          </p:val>
                                        </p:tav>
                                      </p:tavLst>
                                    </p:anim>
                                    <p:anim calcmode="lin" valueType="num">
                                      <p:cBhvr>
                                        <p:cTn id="30" dur="1000" fill="hold"/>
                                        <p:tgtEl>
                                          <p:spTgt spid="16"/>
                                        </p:tgtEl>
                                        <p:attrNameLst>
                                          <p:attrName>ppt_h</p:attrName>
                                        </p:attrNameLst>
                                      </p:cBhvr>
                                      <p:tavLst>
                                        <p:tav tm="0">
                                          <p:val>
                                            <p:fltVal val="0"/>
                                          </p:val>
                                        </p:tav>
                                        <p:tav tm="100000">
                                          <p:val>
                                            <p:strVal val="#ppt_h"/>
                                          </p:val>
                                        </p:tav>
                                      </p:tavLst>
                                    </p:anim>
                                    <p:anim calcmode="lin" valueType="num">
                                      <p:cBhvr>
                                        <p:cTn id="31" dur="1000" fill="hold"/>
                                        <p:tgtEl>
                                          <p:spTgt spid="16"/>
                                        </p:tgtEl>
                                        <p:attrNameLst>
                                          <p:attrName>style.rotation</p:attrName>
                                        </p:attrNameLst>
                                      </p:cBhvr>
                                      <p:tavLst>
                                        <p:tav tm="0">
                                          <p:val>
                                            <p:fltVal val="90"/>
                                          </p:val>
                                        </p:tav>
                                        <p:tav tm="100000">
                                          <p:val>
                                            <p:fltVal val="0"/>
                                          </p:val>
                                        </p:tav>
                                      </p:tavLst>
                                    </p:anim>
                                    <p:animEffect transition="in" filter="fade">
                                      <p:cBhvr>
                                        <p:cTn id="3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ctrTitle"/>
          </p:nvPr>
        </p:nvSpPr>
        <p:spPr/>
        <p:txBody>
          <a:bodyPr/>
          <a:lstStyle/>
          <a:p>
            <a:pPr eaLnBrk="1" hangingPunct="1"/>
            <a:endParaRPr lang="en-US" altLang="ar-SA" smtClean="0"/>
          </a:p>
        </p:txBody>
      </p:sp>
      <p:sp>
        <p:nvSpPr>
          <p:cNvPr id="190467" name="Rectangle 3"/>
          <p:cNvSpPr>
            <a:spLocks noGrp="1" noChangeArrowheads="1"/>
          </p:cNvSpPr>
          <p:nvPr>
            <p:ph type="subTitle" idx="1"/>
          </p:nvPr>
        </p:nvSpPr>
        <p:spPr/>
        <p:txBody>
          <a:bodyPr/>
          <a:lstStyle/>
          <a:p>
            <a:pPr eaLnBrk="1" hangingPunct="1"/>
            <a:endParaRPr lang="en-US" altLang="ar-SA" smtClean="0"/>
          </a:p>
        </p:txBody>
      </p:sp>
      <p:pic>
        <p:nvPicPr>
          <p:cNvPr id="190468"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469" name="Text Box 5"/>
          <p:cNvSpPr txBox="1">
            <a:spLocks noChangeArrowheads="1"/>
          </p:cNvSpPr>
          <p:nvPr/>
        </p:nvSpPr>
        <p:spPr bwMode="auto">
          <a:xfrm>
            <a:off x="5334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الشرط والسبب؟؟؟</a:t>
            </a:r>
            <a:endParaRPr lang="en-US" altLang="ar-SA" sz="3600" b="1">
              <a:solidFill>
                <a:srgbClr val="000099"/>
              </a:solidFill>
            </a:endParaRPr>
          </a:p>
        </p:txBody>
      </p:sp>
      <p:sp>
        <p:nvSpPr>
          <p:cNvPr id="190472"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0473"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0474"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1" name="Rectangle 6"/>
          <p:cNvSpPr>
            <a:spLocks noChangeArrowheads="1"/>
          </p:cNvSpPr>
          <p:nvPr/>
        </p:nvSpPr>
        <p:spPr bwMode="auto">
          <a:xfrm>
            <a:off x="3581400" y="1981200"/>
            <a:ext cx="4648200" cy="309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SA" altLang="ar-SA" sz="3600" b="1">
                <a:solidFill>
                  <a:srgbClr val="C00000"/>
                </a:solidFill>
              </a:rPr>
              <a:t>السؤال؟</a:t>
            </a:r>
          </a:p>
          <a:p>
            <a:pPr algn="ctr" eaLnBrk="1" fontAlgn="base" hangingPunct="1">
              <a:spcAft>
                <a:spcPct val="0"/>
              </a:spcAft>
              <a:buFontTx/>
              <a:buNone/>
            </a:pPr>
            <a:r>
              <a:rPr lang="ar-SA" altLang="ar-SA" sz="2800" b="1">
                <a:solidFill>
                  <a:srgbClr val="FF0000"/>
                </a:solidFill>
                <a:latin typeface="Arial Unicode MS" pitchFamily="34" charset="-128"/>
                <a:ea typeface="Arial Unicode MS" pitchFamily="34" charset="-128"/>
                <a:cs typeface="Arial Unicode MS" pitchFamily="34" charset="-128"/>
              </a:rPr>
              <a:t>ما الفرق بين الشرط والسبب؟</a:t>
            </a:r>
          </a:p>
        </p:txBody>
      </p:sp>
      <p:graphicFrame>
        <p:nvGraphicFramePr>
          <p:cNvPr id="12" name="كائن 11"/>
          <p:cNvGraphicFramePr>
            <a:graphicFrameLocks noChangeAspect="1"/>
          </p:cNvGraphicFramePr>
          <p:nvPr/>
        </p:nvGraphicFramePr>
        <p:xfrm>
          <a:off x="1066800" y="1219200"/>
          <a:ext cx="2247900" cy="4559300"/>
        </p:xfrm>
        <a:graphic>
          <a:graphicData uri="http://schemas.openxmlformats.org/presentationml/2006/ole">
            <mc:AlternateContent xmlns:mc="http://schemas.openxmlformats.org/markup-compatibility/2006">
              <mc:Choice xmlns:v="urn:schemas-microsoft-com:vml" Requires="v">
                <p:oleObj spid="_x0000_s2053" name="Clip" r:id="rId4" imgW="3848100" imgH="5478463" progId="MS_ClipArt_Gallery.2">
                  <p:embed/>
                </p:oleObj>
              </mc:Choice>
              <mc:Fallback>
                <p:oleObj name="Clip" r:id="rId4" imgW="3848100" imgH="54784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19200"/>
                        <a:ext cx="22479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3" name="Picture 2" descr="C:\Users\PC HOME\Desktop\صور كتب\11111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84832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8" presetClass="emph" presetSubtype="0" fill="hold" nodeType="withEffect">
                                  <p:stCondLst>
                                    <p:cond delay="0"/>
                                  </p:stCondLst>
                                  <p:childTnLst>
                                    <p:animRot by="21600000">
                                      <p:cBhvr>
                                        <p:cTn id="17" dur="2000" fill="hold"/>
                                        <p:tgtEl>
                                          <p:spTgt spid="12"/>
                                        </p:tgtEl>
                                        <p:attrNameLst>
                                          <p:attrName>r</p:attrName>
                                        </p:attrNameLst>
                                      </p:cBhvr>
                                    </p:animRot>
                                  </p:childTnLst>
                                </p:cTn>
                              </p:par>
                              <p:par>
                                <p:cTn id="18" presetID="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par>
                                <p:cTn id="22" presetID="15" presetClass="entr" presetSubtype="0" fill="hold" nodeType="with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 calcmode="lin" valueType="num">
                                      <p:cBhvr>
                                        <p:cTn id="24" dur="10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11">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ctrTitle"/>
          </p:nvPr>
        </p:nvSpPr>
        <p:spPr/>
        <p:txBody>
          <a:bodyPr/>
          <a:lstStyle/>
          <a:p>
            <a:pPr eaLnBrk="1" hangingPunct="1"/>
            <a:endParaRPr lang="en-US" altLang="ar-SA" smtClean="0"/>
          </a:p>
        </p:txBody>
      </p:sp>
      <p:sp>
        <p:nvSpPr>
          <p:cNvPr id="191491" name="Rectangle 3"/>
          <p:cNvSpPr>
            <a:spLocks noGrp="1" noChangeArrowheads="1"/>
          </p:cNvSpPr>
          <p:nvPr>
            <p:ph type="subTitle" idx="1"/>
          </p:nvPr>
        </p:nvSpPr>
        <p:spPr/>
        <p:txBody>
          <a:bodyPr/>
          <a:lstStyle/>
          <a:p>
            <a:pPr eaLnBrk="1" hangingPunct="1"/>
            <a:endParaRPr lang="en-US" altLang="ar-SA" smtClean="0"/>
          </a:p>
        </p:txBody>
      </p:sp>
      <p:pic>
        <p:nvPicPr>
          <p:cNvPr id="191492"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1493" name="Text Box 5"/>
          <p:cNvSpPr txBox="1">
            <a:spLocks noChangeArrowheads="1"/>
          </p:cNvSpPr>
          <p:nvPr/>
        </p:nvSpPr>
        <p:spPr bwMode="auto">
          <a:xfrm>
            <a:off x="6746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الشرط والسبب؟؟؟</a:t>
            </a:r>
            <a:endParaRPr lang="en-US" altLang="ar-SA" sz="3600" b="1">
              <a:solidFill>
                <a:srgbClr val="000099"/>
              </a:solidFill>
            </a:endParaRPr>
          </a:p>
        </p:txBody>
      </p:sp>
      <p:sp>
        <p:nvSpPr>
          <p:cNvPr id="191496"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1497"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1498"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4" name="مستطيل ذو زاوية واحدة مستديرة 13"/>
          <p:cNvSpPr/>
          <p:nvPr/>
        </p:nvSpPr>
        <p:spPr>
          <a:xfrm>
            <a:off x="838200" y="1855788"/>
            <a:ext cx="6096000" cy="1114425"/>
          </a:xfrm>
          <a:prstGeom prst="round1Rect">
            <a:avLst>
              <a:gd name="adj" fmla="val 14287"/>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anchor="ctr"/>
          <a:lstStyle/>
          <a:p>
            <a:pPr latinLnBrk="1">
              <a:defRPr/>
            </a:pPr>
            <a:r>
              <a:rPr lang="ar-SA" sz="2800" b="1" kern="0" dirty="0">
                <a:solidFill>
                  <a:prstClr val="black"/>
                </a:solidFill>
                <a:latin typeface="Calibri"/>
                <a:cs typeface="Akhbar MT" pitchFamily="2" charset="-78"/>
              </a:rPr>
              <a:t>كلاً منهما مرتبط بشيء آخر بحيث لا يوجد هذا الشيء بدونه وليس أحدهما بجزء من حقيقته. </a:t>
            </a:r>
            <a:endParaRPr lang="en-US" sz="2800" b="1" kern="0" dirty="0">
              <a:solidFill>
                <a:prstClr val="black"/>
              </a:solidFill>
              <a:latin typeface="Calibri"/>
              <a:cs typeface="Akhbar MT" pitchFamily="2" charset="-78"/>
            </a:endParaRPr>
          </a:p>
        </p:txBody>
      </p:sp>
      <p:sp>
        <p:nvSpPr>
          <p:cNvPr id="15" name="سهم إلى اليسار 14"/>
          <p:cNvSpPr/>
          <p:nvPr/>
        </p:nvSpPr>
        <p:spPr>
          <a:xfrm>
            <a:off x="6773541" y="1622169"/>
            <a:ext cx="1760410" cy="1600201"/>
          </a:xfrm>
          <a:prstGeom prst="lef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rtl="0" latinLnBrk="1">
              <a:defRPr/>
            </a:pPr>
            <a:r>
              <a:rPr lang="ar-SA" sz="4400" b="1" kern="0" dirty="0">
                <a:solidFill>
                  <a:prstClr val="white"/>
                </a:solidFill>
                <a:latin typeface="Calibri"/>
              </a:rPr>
              <a:t>يتفقان</a:t>
            </a:r>
            <a:endParaRPr lang="en-US" sz="4400" b="1" kern="0" dirty="0">
              <a:solidFill>
                <a:prstClr val="white"/>
              </a:solidFill>
              <a:latin typeface="Calibri"/>
            </a:endParaRPr>
          </a:p>
        </p:txBody>
      </p:sp>
      <p:sp>
        <p:nvSpPr>
          <p:cNvPr id="16" name="مستطيل ذو زوايا قطرية مخدوشة 15"/>
          <p:cNvSpPr/>
          <p:nvPr/>
        </p:nvSpPr>
        <p:spPr>
          <a:xfrm>
            <a:off x="571500" y="3429000"/>
            <a:ext cx="6743700" cy="2743200"/>
          </a:xfrm>
          <a:prstGeom prst="snip2Diag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algn="ctr" rtl="0" latinLnBrk="1">
              <a:defRPr/>
            </a:pPr>
            <a:r>
              <a:rPr lang="ar-SA" sz="2800" b="1" kern="0" dirty="0">
                <a:solidFill>
                  <a:srgbClr val="002060"/>
                </a:solidFill>
                <a:latin typeface="Calibri"/>
                <a:cs typeface="Akhbar MT" pitchFamily="2" charset="-78"/>
              </a:rPr>
              <a:t>ف</a:t>
            </a:r>
            <a:r>
              <a:rPr lang="ar-SA" sz="2800" b="1" kern="0" dirty="0">
                <a:solidFill>
                  <a:srgbClr val="C00000"/>
                </a:solidFill>
                <a:latin typeface="Calibri"/>
                <a:cs typeface="Akhbar MT" pitchFamily="2" charset="-78"/>
              </a:rPr>
              <a:t>ي أن وجود السبب</a:t>
            </a:r>
            <a:r>
              <a:rPr lang="ar-SA" sz="2800" b="1" kern="0" dirty="0">
                <a:solidFill>
                  <a:srgbClr val="002060"/>
                </a:solidFill>
                <a:latin typeface="Calibri"/>
                <a:cs typeface="Akhbar MT" pitchFamily="2" charset="-78"/>
              </a:rPr>
              <a:t> يستلزم وجود المسبب إلا لمانع</a:t>
            </a:r>
          </a:p>
          <a:p>
            <a:pPr algn="ctr" rtl="0" latinLnBrk="1">
              <a:defRPr/>
            </a:pPr>
            <a:r>
              <a:rPr lang="ar-SA" sz="2800" b="1" kern="0" dirty="0">
                <a:solidFill>
                  <a:srgbClr val="002060"/>
                </a:solidFill>
                <a:latin typeface="Calibri"/>
                <a:cs typeface="Akhbar MT" pitchFamily="2" charset="-78"/>
              </a:rPr>
              <a:t> كدخول الوقت سبب لوجوب الصلاة</a:t>
            </a:r>
          </a:p>
          <a:p>
            <a:pPr algn="ctr" rtl="0" latinLnBrk="1">
              <a:defRPr/>
            </a:pPr>
            <a:r>
              <a:rPr lang="ar-SA" sz="2800" b="1" kern="0" dirty="0">
                <a:solidFill>
                  <a:srgbClr val="002060"/>
                </a:solidFill>
                <a:latin typeface="Calibri"/>
                <a:cs typeface="Akhbar MT" pitchFamily="2" charset="-78"/>
              </a:rPr>
              <a:t> فالسبب يفضي إلى مسببه بجعل من الشارع</a:t>
            </a:r>
          </a:p>
          <a:p>
            <a:pPr algn="ctr" rtl="0" latinLnBrk="1">
              <a:defRPr/>
            </a:pPr>
            <a:r>
              <a:rPr lang="ar-SA" sz="2800" b="1" kern="0" dirty="0">
                <a:solidFill>
                  <a:srgbClr val="C00000"/>
                </a:solidFill>
                <a:latin typeface="Calibri"/>
                <a:cs typeface="Akhbar MT" pitchFamily="2" charset="-78"/>
              </a:rPr>
              <a:t> أما الشرط</a:t>
            </a:r>
          </a:p>
          <a:p>
            <a:pPr algn="ctr" rtl="0" latinLnBrk="1">
              <a:defRPr/>
            </a:pPr>
            <a:r>
              <a:rPr lang="ar-SA" sz="2800" b="1" kern="0" dirty="0">
                <a:solidFill>
                  <a:srgbClr val="002060"/>
                </a:solidFill>
                <a:latin typeface="Calibri"/>
                <a:cs typeface="Akhbar MT" pitchFamily="2" charset="-78"/>
              </a:rPr>
              <a:t> فلا يلزم من وجوده وجود المشروط</a:t>
            </a:r>
          </a:p>
          <a:p>
            <a:pPr algn="ctr" rtl="0" latinLnBrk="1">
              <a:defRPr/>
            </a:pPr>
            <a:r>
              <a:rPr lang="ar-SA" sz="2800" b="1" kern="0" dirty="0">
                <a:solidFill>
                  <a:srgbClr val="002060"/>
                </a:solidFill>
                <a:latin typeface="Calibri"/>
                <a:cs typeface="Akhbar MT" pitchFamily="2" charset="-78"/>
              </a:rPr>
              <a:t> كالوضوء بالنسبة للصلاة. </a:t>
            </a:r>
            <a:r>
              <a:rPr lang="ar-SA" sz="2800" b="1" kern="0" dirty="0">
                <a:solidFill>
                  <a:prstClr val="black"/>
                </a:solidFill>
                <a:latin typeface="Calibri"/>
                <a:cs typeface="Akhbar MT" pitchFamily="2" charset="-78"/>
              </a:rPr>
              <a:t> </a:t>
            </a:r>
          </a:p>
        </p:txBody>
      </p:sp>
      <p:sp>
        <p:nvSpPr>
          <p:cNvPr id="17" name="سهم إلى اليسار 16"/>
          <p:cNvSpPr/>
          <p:nvPr/>
        </p:nvSpPr>
        <p:spPr>
          <a:xfrm>
            <a:off x="6564410" y="4154142"/>
            <a:ext cx="2429693" cy="1543914"/>
          </a:xfrm>
          <a:prstGeom prst="leftArrow">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latinLnBrk="1">
              <a:defRPr/>
            </a:pPr>
            <a:r>
              <a:rPr lang="ar-SA" sz="3600" b="1" kern="0" dirty="0">
                <a:solidFill>
                  <a:prstClr val="white"/>
                </a:solidFill>
                <a:latin typeface="Calibri"/>
              </a:rPr>
              <a:t>يختلفان : </a:t>
            </a:r>
            <a:endParaRPr lang="en-US" sz="3600" b="1" kern="0" dirty="0">
              <a:solidFill>
                <a:prstClr val="white"/>
              </a:solidFill>
              <a:latin typeface="Calibri"/>
            </a:endParaRPr>
          </a:p>
        </p:txBody>
      </p:sp>
    </p:spTree>
    <p:extLst>
      <p:ext uri="{BB962C8B-B14F-4D97-AF65-F5344CB8AC3E}">
        <p14:creationId xmlns:p14="http://schemas.microsoft.com/office/powerpoint/2010/main" val="16685985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1" presetClass="entr" presetSubtype="1"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heel(1)">
                                      <p:cBhvr>
                                        <p:cTn id="26" dur="2000"/>
                                        <p:tgtEl>
                                          <p:spTgt spid="17"/>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fltVal val="0"/>
                                          </p:val>
                                        </p:tav>
                                        <p:tav tm="100000">
                                          <p:val>
                                            <p:strVal val="#ppt_w"/>
                                          </p:val>
                                        </p:tav>
                                      </p:tavLst>
                                    </p:anim>
                                    <p:anim calcmode="lin" valueType="num">
                                      <p:cBhvr>
                                        <p:cTn id="30" dur="1000" fill="hold"/>
                                        <p:tgtEl>
                                          <p:spTgt spid="16"/>
                                        </p:tgtEl>
                                        <p:attrNameLst>
                                          <p:attrName>ppt_h</p:attrName>
                                        </p:attrNameLst>
                                      </p:cBhvr>
                                      <p:tavLst>
                                        <p:tav tm="0">
                                          <p:val>
                                            <p:fltVal val="0"/>
                                          </p:val>
                                        </p:tav>
                                        <p:tav tm="100000">
                                          <p:val>
                                            <p:strVal val="#ppt_h"/>
                                          </p:val>
                                        </p:tav>
                                      </p:tavLst>
                                    </p:anim>
                                    <p:anim calcmode="lin" valueType="num">
                                      <p:cBhvr>
                                        <p:cTn id="31" dur="1000" fill="hold"/>
                                        <p:tgtEl>
                                          <p:spTgt spid="16"/>
                                        </p:tgtEl>
                                        <p:attrNameLst>
                                          <p:attrName>style.rotation</p:attrName>
                                        </p:attrNameLst>
                                      </p:cBhvr>
                                      <p:tavLst>
                                        <p:tav tm="0">
                                          <p:val>
                                            <p:fltVal val="90"/>
                                          </p:val>
                                        </p:tav>
                                        <p:tav tm="100000">
                                          <p:val>
                                            <p:fltVal val="0"/>
                                          </p:val>
                                        </p:tav>
                                      </p:tavLst>
                                    </p:anim>
                                    <p:animEffect transition="in" filter="fade">
                                      <p:cBhvr>
                                        <p:cTn id="3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p:txBody>
          <a:bodyPr/>
          <a:lstStyle/>
          <a:p>
            <a:pPr eaLnBrk="1" hangingPunct="1"/>
            <a:endParaRPr lang="en-US" altLang="ar-SA" smtClean="0"/>
          </a:p>
        </p:txBody>
      </p:sp>
      <p:sp>
        <p:nvSpPr>
          <p:cNvPr id="192515" name="Rectangle 3"/>
          <p:cNvSpPr>
            <a:spLocks noGrp="1" noChangeArrowheads="1"/>
          </p:cNvSpPr>
          <p:nvPr>
            <p:ph type="subTitle" idx="1"/>
          </p:nvPr>
        </p:nvSpPr>
        <p:spPr/>
        <p:txBody>
          <a:bodyPr/>
          <a:lstStyle/>
          <a:p>
            <a:pPr eaLnBrk="1" hangingPunct="1"/>
            <a:endParaRPr lang="en-US" altLang="ar-SA" smtClean="0"/>
          </a:p>
        </p:txBody>
      </p:sp>
      <p:pic>
        <p:nvPicPr>
          <p:cNvPr id="192516"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2517" name="Text Box 5"/>
          <p:cNvSpPr txBox="1">
            <a:spLocks noChangeArrowheads="1"/>
          </p:cNvSpPr>
          <p:nvPr/>
        </p:nvSpPr>
        <p:spPr bwMode="auto">
          <a:xfrm>
            <a:off x="5334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السبب والعلة؟؟؟</a:t>
            </a:r>
            <a:endParaRPr lang="en-US" altLang="ar-SA" sz="3600" b="1">
              <a:solidFill>
                <a:srgbClr val="000099"/>
              </a:solidFill>
            </a:endParaRPr>
          </a:p>
        </p:txBody>
      </p:sp>
      <p:sp>
        <p:nvSpPr>
          <p:cNvPr id="192520"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2521"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2522"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1" name="Rectangle 6"/>
          <p:cNvSpPr>
            <a:spLocks noChangeArrowheads="1"/>
          </p:cNvSpPr>
          <p:nvPr/>
        </p:nvSpPr>
        <p:spPr bwMode="auto">
          <a:xfrm>
            <a:off x="3429000" y="1981200"/>
            <a:ext cx="5105400"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SA" altLang="ar-SA" sz="3600" b="1">
                <a:solidFill>
                  <a:srgbClr val="C00000"/>
                </a:solidFill>
              </a:rPr>
              <a:t>السؤال؟</a:t>
            </a:r>
          </a:p>
          <a:p>
            <a:pPr algn="ctr" eaLnBrk="1" fontAlgn="base" hangingPunct="1">
              <a:spcAft>
                <a:spcPct val="0"/>
              </a:spcAft>
              <a:buFontTx/>
              <a:buNone/>
            </a:pPr>
            <a:r>
              <a:rPr lang="ar-SA" altLang="ar-SA" sz="2800" b="1">
                <a:solidFill>
                  <a:srgbClr val="FF0000"/>
                </a:solidFill>
                <a:latin typeface="Arial Unicode MS" pitchFamily="34" charset="-128"/>
                <a:ea typeface="Arial Unicode MS" pitchFamily="34" charset="-128"/>
                <a:cs typeface="Arial Unicode MS" pitchFamily="34" charset="-128"/>
              </a:rPr>
              <a:t>ما الفرق بين السبب والعلة؟ </a:t>
            </a:r>
          </a:p>
        </p:txBody>
      </p:sp>
      <p:graphicFrame>
        <p:nvGraphicFramePr>
          <p:cNvPr id="12" name="كائن 11"/>
          <p:cNvGraphicFramePr>
            <a:graphicFrameLocks noChangeAspect="1"/>
          </p:cNvGraphicFramePr>
          <p:nvPr/>
        </p:nvGraphicFramePr>
        <p:xfrm>
          <a:off x="1066800" y="1219200"/>
          <a:ext cx="2247900" cy="4559300"/>
        </p:xfrm>
        <a:graphic>
          <a:graphicData uri="http://schemas.openxmlformats.org/presentationml/2006/ole">
            <mc:AlternateContent xmlns:mc="http://schemas.openxmlformats.org/markup-compatibility/2006">
              <mc:Choice xmlns:v="urn:schemas-microsoft-com:vml" Requires="v">
                <p:oleObj spid="_x0000_s3077" name="Clip" r:id="rId4" imgW="3848100" imgH="5478463" progId="MS_ClipArt_Gallery.2">
                  <p:embed/>
                </p:oleObj>
              </mc:Choice>
              <mc:Fallback>
                <p:oleObj name="Clip" r:id="rId4" imgW="3848100" imgH="54784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19200"/>
                        <a:ext cx="22479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3" name="Picture 2" descr="C:\Users\PC HOME\Desktop\صور كتب\11111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51815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8" presetClass="emph" presetSubtype="0" fill="hold" nodeType="withEffect">
                                  <p:stCondLst>
                                    <p:cond delay="0"/>
                                  </p:stCondLst>
                                  <p:childTnLst>
                                    <p:animRot by="21600000">
                                      <p:cBhvr>
                                        <p:cTn id="17" dur="2000" fill="hold"/>
                                        <p:tgtEl>
                                          <p:spTgt spid="12"/>
                                        </p:tgtEl>
                                        <p:attrNameLst>
                                          <p:attrName>r</p:attrName>
                                        </p:attrNameLst>
                                      </p:cBhvr>
                                    </p:animRot>
                                  </p:childTnLst>
                                </p:cTn>
                              </p:par>
                              <p:par>
                                <p:cTn id="18" presetID="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par>
                                <p:cTn id="22" presetID="15" presetClass="entr" presetSubtype="0" fill="hold" nodeType="with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 calcmode="lin" valueType="num">
                                      <p:cBhvr>
                                        <p:cTn id="24" dur="10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11">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ctrTitle"/>
          </p:nvPr>
        </p:nvSpPr>
        <p:spPr/>
        <p:txBody>
          <a:bodyPr/>
          <a:lstStyle/>
          <a:p>
            <a:pPr eaLnBrk="1" hangingPunct="1"/>
            <a:endParaRPr lang="en-US" altLang="ar-SA" smtClean="0"/>
          </a:p>
        </p:txBody>
      </p:sp>
      <p:sp>
        <p:nvSpPr>
          <p:cNvPr id="175107" name="Rectangle 3"/>
          <p:cNvSpPr>
            <a:spLocks noGrp="1" noChangeArrowheads="1"/>
          </p:cNvSpPr>
          <p:nvPr>
            <p:ph type="subTitle" idx="1"/>
          </p:nvPr>
        </p:nvSpPr>
        <p:spPr/>
        <p:txBody>
          <a:bodyPr/>
          <a:lstStyle/>
          <a:p>
            <a:pPr eaLnBrk="1" hangingPunct="1"/>
            <a:endParaRPr lang="en-US" altLang="ar-SA" smtClean="0"/>
          </a:p>
        </p:txBody>
      </p:sp>
      <p:pic>
        <p:nvPicPr>
          <p:cNvPr id="175108"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457200" y="85725"/>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b="1">
                <a:solidFill>
                  <a:srgbClr val="C00000"/>
                </a:solidFill>
              </a:rPr>
              <a:t>أقسام الحكم الشرعي</a:t>
            </a:r>
            <a:endParaRPr lang="ar-SA" altLang="ar-SA">
              <a:solidFill>
                <a:srgbClr val="000000"/>
              </a:solidFill>
            </a:endParaRPr>
          </a:p>
        </p:txBody>
      </p:sp>
      <p:sp>
        <p:nvSpPr>
          <p:cNvPr id="175110"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5111"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5112"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1409700" y="1447800"/>
          <a:ext cx="6324600" cy="4521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7444478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p:txBody>
          <a:bodyPr/>
          <a:lstStyle/>
          <a:p>
            <a:pPr eaLnBrk="1" hangingPunct="1"/>
            <a:endParaRPr lang="en-US" altLang="ar-SA" smtClean="0"/>
          </a:p>
        </p:txBody>
      </p:sp>
      <p:sp>
        <p:nvSpPr>
          <p:cNvPr id="193539" name="Rectangle 3"/>
          <p:cNvSpPr>
            <a:spLocks noGrp="1" noChangeArrowheads="1"/>
          </p:cNvSpPr>
          <p:nvPr>
            <p:ph type="subTitle" idx="1"/>
          </p:nvPr>
        </p:nvSpPr>
        <p:spPr/>
        <p:txBody>
          <a:bodyPr/>
          <a:lstStyle/>
          <a:p>
            <a:pPr eaLnBrk="1" hangingPunct="1"/>
            <a:endParaRPr lang="en-US" altLang="ar-SA" smtClean="0"/>
          </a:p>
        </p:txBody>
      </p:sp>
      <p:pic>
        <p:nvPicPr>
          <p:cNvPr id="193540"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541" name="Text Box 5"/>
          <p:cNvSpPr txBox="1">
            <a:spLocks noChangeArrowheads="1"/>
          </p:cNvSpPr>
          <p:nvPr/>
        </p:nvSpPr>
        <p:spPr bwMode="auto">
          <a:xfrm>
            <a:off x="7127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الشرط والعلة؟؟؟</a:t>
            </a:r>
            <a:endParaRPr lang="en-US" altLang="ar-SA" sz="3600" b="1">
              <a:solidFill>
                <a:srgbClr val="000099"/>
              </a:solidFill>
            </a:endParaRPr>
          </a:p>
        </p:txBody>
      </p:sp>
      <p:sp>
        <p:nvSpPr>
          <p:cNvPr id="193544"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3545"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3546"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6" name="مستطيل ذو زوايا قطرية مخدوشة 15"/>
          <p:cNvSpPr/>
          <p:nvPr/>
        </p:nvSpPr>
        <p:spPr>
          <a:xfrm>
            <a:off x="228600" y="1719263"/>
            <a:ext cx="7239000" cy="4910137"/>
          </a:xfrm>
          <a:prstGeom prst="snip2Diag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algn="ctr" rtl="0" latinLnBrk="1">
              <a:defRPr/>
            </a:pPr>
            <a:r>
              <a:rPr lang="ar-SA" sz="2800" b="1" kern="0" dirty="0">
                <a:solidFill>
                  <a:srgbClr val="002060"/>
                </a:solidFill>
                <a:latin typeface="Calibri"/>
                <a:cs typeface="Akhbar MT" pitchFamily="2" charset="-78"/>
              </a:rPr>
              <a:t>	أي </a:t>
            </a:r>
            <a:r>
              <a:rPr lang="ar-SA" sz="2800" b="1" kern="0" dirty="0">
                <a:solidFill>
                  <a:srgbClr val="003300"/>
                </a:solidFill>
                <a:latin typeface="Calibri"/>
                <a:cs typeface="Akhbar MT" pitchFamily="2" charset="-78"/>
              </a:rPr>
              <a:t>إذا أدرك العقل وجه المناسبة بينه وبين الحكم </a:t>
            </a:r>
          </a:p>
          <a:p>
            <a:pPr algn="ctr" rtl="0" latinLnBrk="1">
              <a:defRPr/>
            </a:pPr>
            <a:r>
              <a:rPr lang="ar-SA" sz="2800" b="1" kern="0" dirty="0">
                <a:solidFill>
                  <a:srgbClr val="003300"/>
                </a:solidFill>
                <a:latin typeface="Calibri"/>
                <a:cs typeface="Akhbar MT" pitchFamily="2" charset="-78"/>
              </a:rPr>
              <a:t>سمي علة وسمي سبباً</a:t>
            </a:r>
          </a:p>
          <a:p>
            <a:pPr algn="ctr" rtl="0" latinLnBrk="1">
              <a:defRPr/>
            </a:pPr>
            <a:r>
              <a:rPr lang="ar-SA" sz="2800" b="1" kern="0" dirty="0">
                <a:solidFill>
                  <a:srgbClr val="FF0000"/>
                </a:solidFill>
                <a:latin typeface="Calibri"/>
                <a:cs typeface="Akhbar MT" pitchFamily="2" charset="-78"/>
              </a:rPr>
              <a:t>مثل</a:t>
            </a:r>
          </a:p>
          <a:p>
            <a:pPr algn="ctr" rtl="0" latinLnBrk="1">
              <a:defRPr/>
            </a:pPr>
            <a:r>
              <a:rPr lang="ar-SA" sz="2800" b="1" kern="0" dirty="0">
                <a:solidFill>
                  <a:srgbClr val="002060"/>
                </a:solidFill>
                <a:latin typeface="Calibri"/>
                <a:cs typeface="Akhbar MT" pitchFamily="2" charset="-78"/>
              </a:rPr>
              <a:t> </a:t>
            </a:r>
            <a:r>
              <a:rPr lang="ar-SA" sz="2800" b="1" kern="0" dirty="0">
                <a:solidFill>
                  <a:srgbClr val="C00000"/>
                </a:solidFill>
                <a:latin typeface="Calibri"/>
                <a:cs typeface="Akhbar MT" pitchFamily="2" charset="-78"/>
              </a:rPr>
              <a:t>السفر لإباحة الإفطار</a:t>
            </a:r>
          </a:p>
          <a:p>
            <a:pPr algn="ctr" rtl="0" latinLnBrk="1">
              <a:defRPr/>
            </a:pPr>
            <a:r>
              <a:rPr lang="ar-SA" sz="2800" b="1" kern="0" dirty="0">
                <a:solidFill>
                  <a:srgbClr val="002060"/>
                </a:solidFill>
                <a:latin typeface="Calibri"/>
                <a:cs typeface="Akhbar MT" pitchFamily="2" charset="-78"/>
              </a:rPr>
              <a:t> </a:t>
            </a:r>
            <a:r>
              <a:rPr lang="ar-SA" sz="2800" b="1" kern="0" dirty="0">
                <a:solidFill>
                  <a:srgbClr val="7030A0"/>
                </a:solidFill>
                <a:latin typeface="Calibri"/>
                <a:cs typeface="Akhbar MT" pitchFamily="2" charset="-78"/>
              </a:rPr>
              <a:t>والإسكار لتحريم الخمر</a:t>
            </a:r>
            <a:r>
              <a:rPr lang="ar-SA" sz="2800" b="1" kern="0" dirty="0">
                <a:solidFill>
                  <a:srgbClr val="002060"/>
                </a:solidFill>
                <a:latin typeface="Calibri"/>
                <a:cs typeface="Akhbar MT" pitchFamily="2" charset="-78"/>
              </a:rPr>
              <a:t> </a:t>
            </a:r>
          </a:p>
          <a:p>
            <a:pPr algn="ctr" rtl="0" latinLnBrk="1">
              <a:defRPr/>
            </a:pPr>
            <a:r>
              <a:rPr lang="ar-SA" sz="2800" b="1" kern="0" dirty="0">
                <a:solidFill>
                  <a:srgbClr val="002060"/>
                </a:solidFill>
                <a:latin typeface="Calibri"/>
                <a:cs typeface="Akhbar MT" pitchFamily="2" charset="-78"/>
              </a:rPr>
              <a:t>والصغر للولاية على الصغير</a:t>
            </a:r>
          </a:p>
          <a:p>
            <a:pPr algn="ctr" rtl="0" latinLnBrk="1">
              <a:defRPr/>
            </a:pPr>
            <a:r>
              <a:rPr lang="ar-SA" sz="2800" b="1" kern="0" dirty="0">
                <a:solidFill>
                  <a:srgbClr val="002060"/>
                </a:solidFill>
                <a:latin typeface="Calibri"/>
                <a:cs typeface="Akhbar MT" pitchFamily="2" charset="-78"/>
              </a:rPr>
              <a:t> </a:t>
            </a:r>
            <a:r>
              <a:rPr lang="ar-SA" sz="2800" b="1" kern="0" dirty="0">
                <a:solidFill>
                  <a:srgbClr val="FF0000"/>
                </a:solidFill>
                <a:latin typeface="Calibri"/>
                <a:cs typeface="Akhbar MT" pitchFamily="2" charset="-78"/>
              </a:rPr>
              <a:t>ففي هذه المسائل يدرك العقل وجه المقارنة  بين السبب والحكم.</a:t>
            </a:r>
            <a:r>
              <a:rPr lang="ar-SA" sz="2800" b="1" kern="0" dirty="0">
                <a:solidFill>
                  <a:srgbClr val="002060"/>
                </a:solidFill>
                <a:latin typeface="Calibri"/>
                <a:cs typeface="Akhbar MT" pitchFamily="2" charset="-78"/>
              </a:rPr>
              <a:t> </a:t>
            </a:r>
          </a:p>
          <a:p>
            <a:pPr algn="ctr" rtl="0" latinLnBrk="1">
              <a:defRPr/>
            </a:pPr>
            <a:r>
              <a:rPr lang="ar-SA" sz="2800" b="1" kern="0" dirty="0">
                <a:solidFill>
                  <a:srgbClr val="003300"/>
                </a:solidFill>
                <a:latin typeface="Calibri"/>
                <a:cs typeface="Akhbar MT" pitchFamily="2" charset="-78"/>
              </a:rPr>
              <a:t>فالسفر  مظنة المشقة فيناسبه الترخيص </a:t>
            </a:r>
          </a:p>
          <a:p>
            <a:pPr algn="ctr" rtl="0" latinLnBrk="1">
              <a:defRPr/>
            </a:pPr>
            <a:r>
              <a:rPr lang="ar-SA" sz="2800" b="1" kern="0" dirty="0">
                <a:solidFill>
                  <a:srgbClr val="C00000"/>
                </a:solidFill>
                <a:latin typeface="Calibri"/>
                <a:cs typeface="Akhbar MT" pitchFamily="2" charset="-78"/>
              </a:rPr>
              <a:t>والإسكار يفسد العقول فيناسبه الحكم بتحريم الخمر</a:t>
            </a:r>
            <a:r>
              <a:rPr lang="ar-SA" sz="2800" b="1" kern="0" dirty="0">
                <a:solidFill>
                  <a:srgbClr val="002060"/>
                </a:solidFill>
                <a:latin typeface="Calibri"/>
                <a:cs typeface="Akhbar MT" pitchFamily="2" charset="-78"/>
              </a:rPr>
              <a:t> </a:t>
            </a:r>
          </a:p>
          <a:p>
            <a:pPr algn="ctr" rtl="0" latinLnBrk="1">
              <a:defRPr/>
            </a:pPr>
            <a:r>
              <a:rPr lang="ar-SA" sz="2800" b="1" kern="0" dirty="0">
                <a:solidFill>
                  <a:srgbClr val="002060"/>
                </a:solidFill>
                <a:latin typeface="Calibri"/>
                <a:cs typeface="Akhbar MT" pitchFamily="2" charset="-78"/>
              </a:rPr>
              <a:t>والصغر من شأنه عدم اهتداء الصغير إلى ما ينفعه من التصرفات</a:t>
            </a:r>
          </a:p>
          <a:p>
            <a:pPr algn="ctr" rtl="0" latinLnBrk="1">
              <a:defRPr/>
            </a:pPr>
            <a:r>
              <a:rPr lang="ar-SA" sz="2800" b="1" kern="0" dirty="0">
                <a:solidFill>
                  <a:srgbClr val="002060"/>
                </a:solidFill>
                <a:latin typeface="Calibri"/>
                <a:cs typeface="Akhbar MT" pitchFamily="2" charset="-78"/>
              </a:rPr>
              <a:t> فيناسبه الحكم في الولاية عليه. </a:t>
            </a:r>
          </a:p>
        </p:txBody>
      </p:sp>
      <p:sp>
        <p:nvSpPr>
          <p:cNvPr id="17" name="سهم إلى اليسار 16"/>
          <p:cNvSpPr/>
          <p:nvPr/>
        </p:nvSpPr>
        <p:spPr>
          <a:xfrm>
            <a:off x="7010400" y="2971800"/>
            <a:ext cx="2048693" cy="1964256"/>
          </a:xfrm>
          <a:prstGeom prst="leftArrow">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latinLnBrk="1">
              <a:defRPr/>
            </a:pPr>
            <a:r>
              <a:rPr lang="ar-SA" sz="2800" b="1" kern="0" dirty="0">
                <a:solidFill>
                  <a:prstClr val="black"/>
                </a:solidFill>
                <a:latin typeface="Calibri"/>
                <a:cs typeface="Akhbar MT" pitchFamily="2" charset="-78"/>
              </a:rPr>
              <a:t>إذا كان مؤثر في الحكم</a:t>
            </a:r>
            <a:endParaRPr lang="en-US" sz="2800" b="1" kern="0" dirty="0">
              <a:solidFill>
                <a:prstClr val="black"/>
              </a:solidFill>
              <a:latin typeface="Calibri"/>
              <a:cs typeface="Akhbar MT" pitchFamily="2" charset="-78"/>
            </a:endParaRPr>
          </a:p>
        </p:txBody>
      </p:sp>
      <p:sp>
        <p:nvSpPr>
          <p:cNvPr id="18" name="مستطيل ذو زاوية واحدة مستديرة 17"/>
          <p:cNvSpPr/>
          <p:nvPr/>
        </p:nvSpPr>
        <p:spPr>
          <a:xfrm>
            <a:off x="228600" y="152400"/>
            <a:ext cx="8713788" cy="1295400"/>
          </a:xfrm>
          <a:prstGeom prst="round1Rect">
            <a:avLst>
              <a:gd name="adj" fmla="val 14287"/>
            </a:avLst>
          </a:prstGeom>
          <a:solidFill>
            <a:srgbClr val="FFFF00"/>
          </a:soli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anchor="ctr"/>
          <a:lstStyle/>
          <a:p>
            <a:pPr algn="ctr" latinLnBrk="1">
              <a:defRPr/>
            </a:pPr>
            <a:r>
              <a:rPr lang="ar-SA" sz="3200" b="1" kern="0" dirty="0">
                <a:solidFill>
                  <a:srgbClr val="002060"/>
                </a:solidFill>
                <a:latin typeface="Calibri"/>
                <a:cs typeface="Akhbar MT" pitchFamily="2" charset="-78"/>
              </a:rPr>
              <a:t>السبب ما جعله الشارع علامة على الحكم وجوداً وعدماً </a:t>
            </a:r>
          </a:p>
          <a:p>
            <a:pPr algn="ctr" latinLnBrk="1">
              <a:defRPr/>
            </a:pPr>
            <a:r>
              <a:rPr lang="ar-SA" sz="3200" b="1" kern="0" dirty="0">
                <a:solidFill>
                  <a:srgbClr val="002060"/>
                </a:solidFill>
                <a:latin typeface="Calibri"/>
                <a:cs typeface="Akhbar MT" pitchFamily="2" charset="-78"/>
              </a:rPr>
              <a:t>والسبب إما أن يكون مؤثراً في الحكم وإما أن يكون غير مؤثر في الحكم. </a:t>
            </a:r>
            <a:endParaRPr lang="en-US" sz="3200" b="1" kern="0" dirty="0">
              <a:solidFill>
                <a:srgbClr val="002060"/>
              </a:solidFill>
              <a:latin typeface="Calibri"/>
              <a:cs typeface="Akhbar MT" pitchFamily="2" charset="-78"/>
            </a:endParaRPr>
          </a:p>
        </p:txBody>
      </p:sp>
    </p:spTree>
    <p:extLst>
      <p:ext uri="{BB962C8B-B14F-4D97-AF65-F5344CB8AC3E}">
        <p14:creationId xmlns:p14="http://schemas.microsoft.com/office/powerpoint/2010/main" val="212702309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par>
                                <p:cTn id="12" presetID="53" presetClass="entr" presetSubtype="16"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ntr" presetSubtype="1"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2000"/>
                                        <p:tgtEl>
                                          <p:spTgt spid="17"/>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fltVal val="0"/>
                                          </p:val>
                                        </p:tav>
                                        <p:tav tm="100000">
                                          <p:val>
                                            <p:strVal val="#ppt_w"/>
                                          </p:val>
                                        </p:tav>
                                      </p:tavLst>
                                    </p:anim>
                                    <p:anim calcmode="lin" valueType="num">
                                      <p:cBhvr>
                                        <p:cTn id="25" dur="1000" fill="hold"/>
                                        <p:tgtEl>
                                          <p:spTgt spid="16"/>
                                        </p:tgtEl>
                                        <p:attrNameLst>
                                          <p:attrName>ppt_h</p:attrName>
                                        </p:attrNameLst>
                                      </p:cBhvr>
                                      <p:tavLst>
                                        <p:tav tm="0">
                                          <p:val>
                                            <p:fltVal val="0"/>
                                          </p:val>
                                        </p:tav>
                                        <p:tav tm="100000">
                                          <p:val>
                                            <p:strVal val="#ppt_h"/>
                                          </p:val>
                                        </p:tav>
                                      </p:tavLst>
                                    </p:anim>
                                    <p:anim calcmode="lin" valueType="num">
                                      <p:cBhvr>
                                        <p:cTn id="26" dur="1000" fill="hold"/>
                                        <p:tgtEl>
                                          <p:spTgt spid="16"/>
                                        </p:tgtEl>
                                        <p:attrNameLst>
                                          <p:attrName>style.rotation</p:attrName>
                                        </p:attrNameLst>
                                      </p:cBhvr>
                                      <p:tavLst>
                                        <p:tav tm="0">
                                          <p:val>
                                            <p:fltVal val="90"/>
                                          </p:val>
                                        </p:tav>
                                        <p:tav tm="100000">
                                          <p:val>
                                            <p:fltVal val="0"/>
                                          </p:val>
                                        </p:tav>
                                      </p:tavLst>
                                    </p:anim>
                                    <p:animEffect transition="in" filter="fade">
                                      <p:cBhvr>
                                        <p:cTn id="2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p:cNvSpPr>
            <a:spLocks noGrp="1" noChangeArrowheads="1"/>
          </p:cNvSpPr>
          <p:nvPr>
            <p:ph type="ctrTitle"/>
          </p:nvPr>
        </p:nvSpPr>
        <p:spPr/>
        <p:txBody>
          <a:bodyPr/>
          <a:lstStyle/>
          <a:p>
            <a:pPr eaLnBrk="1" hangingPunct="1"/>
            <a:endParaRPr lang="en-US" altLang="ar-SA" smtClean="0"/>
          </a:p>
        </p:txBody>
      </p:sp>
      <p:sp>
        <p:nvSpPr>
          <p:cNvPr id="194563" name="Rectangle 3"/>
          <p:cNvSpPr>
            <a:spLocks noGrp="1" noChangeArrowheads="1"/>
          </p:cNvSpPr>
          <p:nvPr>
            <p:ph type="subTitle" idx="1"/>
          </p:nvPr>
        </p:nvSpPr>
        <p:spPr/>
        <p:txBody>
          <a:bodyPr/>
          <a:lstStyle/>
          <a:p>
            <a:pPr eaLnBrk="1" hangingPunct="1"/>
            <a:endParaRPr lang="en-US" altLang="ar-SA" smtClean="0"/>
          </a:p>
        </p:txBody>
      </p:sp>
      <p:pic>
        <p:nvPicPr>
          <p:cNvPr id="194564"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5" name="Text Box 5"/>
          <p:cNvSpPr txBox="1">
            <a:spLocks noChangeArrowheads="1"/>
          </p:cNvSpPr>
          <p:nvPr/>
        </p:nvSpPr>
        <p:spPr bwMode="auto">
          <a:xfrm>
            <a:off x="6746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الشرط والعلة؟؟؟</a:t>
            </a:r>
            <a:endParaRPr lang="en-US" altLang="ar-SA" sz="3600" b="1">
              <a:solidFill>
                <a:srgbClr val="000099"/>
              </a:solidFill>
            </a:endParaRPr>
          </a:p>
        </p:txBody>
      </p:sp>
      <p:sp>
        <p:nvSpPr>
          <p:cNvPr id="194568"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4569"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4570"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4" name="مستطيل ذو زاوية واحدة مستديرة 13"/>
          <p:cNvSpPr/>
          <p:nvPr/>
        </p:nvSpPr>
        <p:spPr>
          <a:xfrm>
            <a:off x="152400" y="1878013"/>
            <a:ext cx="6411913" cy="4522787"/>
          </a:xfrm>
          <a:prstGeom prst="round1Rect">
            <a:avLst>
              <a:gd name="adj" fmla="val 14287"/>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anchor="ctr"/>
          <a:lstStyle/>
          <a:p>
            <a:pPr algn="ctr" latinLnBrk="1">
              <a:defRPr/>
            </a:pPr>
            <a:r>
              <a:rPr lang="ar-SA" sz="2800" b="1" kern="0" dirty="0">
                <a:solidFill>
                  <a:srgbClr val="C00000"/>
                </a:solidFill>
                <a:latin typeface="Calibri"/>
                <a:cs typeface="Akhbar MT" pitchFamily="2" charset="-78"/>
              </a:rPr>
              <a:t>أي إذا لم يدرك العقل المناسبة بين السبب والحكم </a:t>
            </a:r>
          </a:p>
          <a:p>
            <a:pPr algn="ctr" latinLnBrk="1">
              <a:defRPr/>
            </a:pPr>
            <a:r>
              <a:rPr lang="ar-SA" sz="2800" b="1" kern="0" dirty="0">
                <a:solidFill>
                  <a:srgbClr val="C00000"/>
                </a:solidFill>
                <a:latin typeface="Calibri"/>
                <a:cs typeface="Akhbar MT" pitchFamily="2" charset="-78"/>
              </a:rPr>
              <a:t>سمي سببا فقط </a:t>
            </a:r>
          </a:p>
          <a:p>
            <a:pPr algn="ctr" latinLnBrk="1">
              <a:defRPr/>
            </a:pPr>
            <a:r>
              <a:rPr lang="ar-SA" sz="2800" b="1" kern="0" dirty="0">
                <a:solidFill>
                  <a:srgbClr val="002060"/>
                </a:solidFill>
                <a:latin typeface="Calibri"/>
                <a:cs typeface="Akhbar MT" pitchFamily="2" charset="-78"/>
              </a:rPr>
              <a:t>مثل</a:t>
            </a:r>
          </a:p>
          <a:p>
            <a:pPr algn="ctr" latinLnBrk="1">
              <a:defRPr/>
            </a:pPr>
            <a:r>
              <a:rPr lang="ar-SA" sz="2800" b="1" kern="0" dirty="0">
                <a:solidFill>
                  <a:srgbClr val="002060"/>
                </a:solidFill>
                <a:latin typeface="Calibri"/>
                <a:cs typeface="Akhbar MT" pitchFamily="2" charset="-78"/>
              </a:rPr>
              <a:t> شهود شهر رمضان لوجوب الصيام</a:t>
            </a:r>
          </a:p>
          <a:p>
            <a:pPr algn="ctr" latinLnBrk="1">
              <a:defRPr/>
            </a:pPr>
            <a:r>
              <a:rPr lang="ar-SA" sz="2800" b="1" kern="0" dirty="0">
                <a:solidFill>
                  <a:srgbClr val="002060"/>
                </a:solidFill>
                <a:latin typeface="Calibri"/>
                <a:cs typeface="Akhbar MT" pitchFamily="2" charset="-78"/>
              </a:rPr>
              <a:t> فإن العقل لا يدرك وجه المناسبة بين السبب وهو شهود رمضان وبين وجوب الصيام </a:t>
            </a:r>
          </a:p>
          <a:p>
            <a:pPr algn="ctr" latinLnBrk="1">
              <a:defRPr/>
            </a:pPr>
            <a:r>
              <a:rPr lang="ar-SA" sz="2800" b="1" kern="0" dirty="0">
                <a:solidFill>
                  <a:srgbClr val="FF0000"/>
                </a:solidFill>
                <a:latin typeface="Calibri"/>
                <a:cs typeface="Akhbar MT" pitchFamily="2" charset="-78"/>
              </a:rPr>
              <a:t>وكذلك غروب الشمس سبب لوجوب صلاة المغرب </a:t>
            </a:r>
          </a:p>
          <a:p>
            <a:pPr algn="ctr" latinLnBrk="1">
              <a:defRPr/>
            </a:pPr>
            <a:r>
              <a:rPr lang="ar-SA" sz="2800" b="1" kern="0" dirty="0">
                <a:solidFill>
                  <a:srgbClr val="FF0000"/>
                </a:solidFill>
                <a:latin typeface="Calibri"/>
                <a:cs typeface="Akhbar MT" pitchFamily="2" charset="-78"/>
              </a:rPr>
              <a:t>ولكن العقل لا يدرك وجه المناسبة بين هذا السبب </a:t>
            </a:r>
          </a:p>
          <a:p>
            <a:pPr algn="ctr" latinLnBrk="1">
              <a:defRPr/>
            </a:pPr>
            <a:r>
              <a:rPr lang="ar-SA" sz="2800" b="1" kern="0" dirty="0">
                <a:solidFill>
                  <a:srgbClr val="FF0000"/>
                </a:solidFill>
                <a:latin typeface="Calibri"/>
                <a:cs typeface="Akhbar MT" pitchFamily="2" charset="-78"/>
              </a:rPr>
              <a:t>وبين تشريع الحكم لوجوب صلاة المغرب. </a:t>
            </a:r>
          </a:p>
        </p:txBody>
      </p:sp>
      <p:sp>
        <p:nvSpPr>
          <p:cNvPr id="15" name="سهم إلى اليسار 14"/>
          <p:cNvSpPr/>
          <p:nvPr/>
        </p:nvSpPr>
        <p:spPr>
          <a:xfrm>
            <a:off x="6411911" y="2060848"/>
            <a:ext cx="2579689" cy="1909925"/>
          </a:xfrm>
          <a:prstGeom prst="lef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rtl="0" latinLnBrk="1">
              <a:defRPr/>
            </a:pPr>
            <a:r>
              <a:rPr lang="ar-SA" sz="2800" b="1" kern="0" dirty="0">
                <a:solidFill>
                  <a:prstClr val="black"/>
                </a:solidFill>
                <a:latin typeface="Calibri"/>
                <a:cs typeface="Akhbar MT" pitchFamily="2" charset="-78"/>
              </a:rPr>
              <a:t>إذا كان غير مؤثر </a:t>
            </a:r>
          </a:p>
          <a:p>
            <a:pPr algn="ctr" rtl="0" latinLnBrk="1">
              <a:defRPr/>
            </a:pPr>
            <a:r>
              <a:rPr lang="ar-SA" sz="2800" b="1" kern="0" dirty="0">
                <a:solidFill>
                  <a:prstClr val="black"/>
                </a:solidFill>
                <a:latin typeface="Calibri"/>
                <a:cs typeface="Akhbar MT" pitchFamily="2" charset="-78"/>
              </a:rPr>
              <a:t>في الحكم </a:t>
            </a:r>
            <a:endParaRPr lang="en-US" sz="2800" b="1" kern="0" dirty="0">
              <a:solidFill>
                <a:prstClr val="black"/>
              </a:solidFill>
              <a:latin typeface="Calibri"/>
              <a:cs typeface="Akhbar MT" pitchFamily="2" charset="-78"/>
            </a:endParaRPr>
          </a:p>
        </p:txBody>
      </p:sp>
      <p:sp>
        <p:nvSpPr>
          <p:cNvPr id="18" name="مستطيل ذو زاوية واحدة مستديرة 17"/>
          <p:cNvSpPr/>
          <p:nvPr/>
        </p:nvSpPr>
        <p:spPr>
          <a:xfrm>
            <a:off x="228600" y="152400"/>
            <a:ext cx="8534400" cy="1420813"/>
          </a:xfrm>
          <a:prstGeom prst="round1Rect">
            <a:avLst>
              <a:gd name="adj" fmla="val 14287"/>
            </a:avLst>
          </a:prstGeom>
          <a:solidFill>
            <a:srgbClr val="FFFF00"/>
          </a:soli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anchor="ctr"/>
          <a:lstStyle/>
          <a:p>
            <a:pPr algn="ctr" latinLnBrk="1">
              <a:defRPr/>
            </a:pPr>
            <a:r>
              <a:rPr lang="ar-SA" sz="3200" b="1" kern="0" dirty="0">
                <a:solidFill>
                  <a:srgbClr val="002060"/>
                </a:solidFill>
                <a:latin typeface="Calibri"/>
                <a:cs typeface="Akhbar MT" pitchFamily="2" charset="-78"/>
              </a:rPr>
              <a:t>السبب ما جعله الشارع علامة على الحكم وجوداً وعدماً </a:t>
            </a:r>
          </a:p>
          <a:p>
            <a:pPr algn="ctr" latinLnBrk="1">
              <a:defRPr/>
            </a:pPr>
            <a:r>
              <a:rPr lang="ar-SA" sz="3200" b="1" kern="0" dirty="0">
                <a:solidFill>
                  <a:srgbClr val="002060"/>
                </a:solidFill>
                <a:latin typeface="Calibri"/>
                <a:cs typeface="Akhbar MT" pitchFamily="2" charset="-78"/>
              </a:rPr>
              <a:t>والسبب إما أن يكون مؤثراً في الحكم وإما أن يكون غير مؤثر في الحكم. </a:t>
            </a:r>
            <a:endParaRPr lang="en-US" sz="3200" b="1" kern="0" dirty="0">
              <a:solidFill>
                <a:srgbClr val="002060"/>
              </a:solidFill>
              <a:latin typeface="Calibri"/>
              <a:cs typeface="Akhbar MT" pitchFamily="2" charset="-78"/>
            </a:endParaRPr>
          </a:p>
        </p:txBody>
      </p:sp>
    </p:spTree>
    <p:extLst>
      <p:ext uri="{BB962C8B-B14F-4D97-AF65-F5344CB8AC3E}">
        <p14:creationId xmlns:p14="http://schemas.microsoft.com/office/powerpoint/2010/main" val="338582544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par>
                                <p:cTn id="12" presetID="53" presetClass="entr" presetSubtype="16"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5586"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286002" y="152400"/>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الوضعي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308407"/>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err="1">
                <a:solidFill>
                  <a:srgbClr val="C00000"/>
                </a:solidFill>
                <a:cs typeface="Monotype Koufi" pitchFamily="2" charset="-78"/>
              </a:rPr>
              <a:t>المانعية</a:t>
            </a:r>
            <a:endParaRPr lang="ar-SA" dirty="0">
              <a:solidFill>
                <a:srgbClr val="C00000"/>
              </a:solidFill>
            </a:endParaRPr>
          </a:p>
        </p:txBody>
      </p:sp>
      <p:sp>
        <p:nvSpPr>
          <p:cNvPr id="7" name="مستطيل مستدير الزوايا 6"/>
          <p:cNvSpPr/>
          <p:nvPr/>
        </p:nvSpPr>
        <p:spPr>
          <a:xfrm>
            <a:off x="2608263" y="1387475"/>
            <a:ext cx="37846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المانع</a:t>
            </a:r>
          </a:p>
        </p:txBody>
      </p:sp>
      <p:sp>
        <p:nvSpPr>
          <p:cNvPr id="15" name="سهم إلى اليسار 14"/>
          <p:cNvSpPr/>
          <p:nvPr/>
        </p:nvSpPr>
        <p:spPr>
          <a:xfrm>
            <a:off x="6858000" y="2286000"/>
            <a:ext cx="1857404" cy="80274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err="1">
                <a:solidFill>
                  <a:srgbClr val="000099"/>
                </a:solidFill>
                <a:cs typeface="Monotype Koufi" pitchFamily="2" charset="-78"/>
              </a:rPr>
              <a:t>المانعية</a:t>
            </a:r>
            <a:endParaRPr lang="ar-SA" dirty="0">
              <a:solidFill>
                <a:srgbClr val="FFFFFF"/>
              </a:solidFill>
            </a:endParaRPr>
          </a:p>
        </p:txBody>
      </p:sp>
      <p:sp>
        <p:nvSpPr>
          <p:cNvPr id="16" name="سهم إلى اليسار 15"/>
          <p:cNvSpPr/>
          <p:nvPr/>
        </p:nvSpPr>
        <p:spPr>
          <a:xfrm>
            <a:off x="6880412" y="3379685"/>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المانع</a:t>
            </a:r>
            <a:endParaRPr lang="ar-SA" dirty="0">
              <a:solidFill>
                <a:srgbClr val="003300"/>
              </a:solidFill>
            </a:endParaRPr>
          </a:p>
        </p:txBody>
      </p:sp>
      <p:sp>
        <p:nvSpPr>
          <p:cNvPr id="17" name="سهم إلى اليسار 16"/>
          <p:cNvSpPr/>
          <p:nvPr/>
        </p:nvSpPr>
        <p:spPr>
          <a:xfrm>
            <a:off x="7057996" y="4953000"/>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73063" y="2286000"/>
            <a:ext cx="60198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200" b="1" dirty="0">
                <a:solidFill>
                  <a:srgbClr val="002060"/>
                </a:solidFill>
                <a:cs typeface="Arabic Transparent" pitchFamily="2" charset="-78"/>
              </a:rPr>
              <a:t>هي اعتبار الشيء مانعاً. </a:t>
            </a:r>
          </a:p>
        </p:txBody>
      </p:sp>
      <p:sp>
        <p:nvSpPr>
          <p:cNvPr id="20" name="مستطيل مستدير الزوايا 19"/>
          <p:cNvSpPr/>
          <p:nvPr/>
        </p:nvSpPr>
        <p:spPr>
          <a:xfrm>
            <a:off x="285750" y="3227388"/>
            <a:ext cx="6343650" cy="12192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3300"/>
                </a:solidFill>
                <a:cs typeface="Arabic Transparent" pitchFamily="2" charset="-78"/>
              </a:rPr>
              <a:t>الوصف الظاهر المنضبط الذي يلزم من وجوده عدم الحكم ولا يلزم من عدمه وجود الحكم ولا عدمه.</a:t>
            </a:r>
          </a:p>
        </p:txBody>
      </p:sp>
      <p:sp>
        <p:nvSpPr>
          <p:cNvPr id="21" name="مستطيل مستدير الزوايا 20"/>
          <p:cNvSpPr/>
          <p:nvPr/>
        </p:nvSpPr>
        <p:spPr>
          <a:xfrm>
            <a:off x="285750" y="4572000"/>
            <a:ext cx="6724650" cy="20574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FF0000"/>
                </a:solidFill>
                <a:cs typeface="Arabic Transparent" pitchFamily="2" charset="-78"/>
              </a:rPr>
              <a:t>كالقتل مانع من وجود حكم الوراثة</a:t>
            </a:r>
            <a:r>
              <a:rPr lang="ar-SA" sz="2400" b="1" dirty="0">
                <a:solidFill>
                  <a:srgbClr val="7030A0"/>
                </a:solidFill>
                <a:cs typeface="Arabic Transparent" pitchFamily="2" charset="-78"/>
              </a:rPr>
              <a:t>(يلزم من وجوده عدم </a:t>
            </a:r>
            <a:r>
              <a:rPr lang="ar-SA" sz="2000" b="1" dirty="0">
                <a:solidFill>
                  <a:srgbClr val="7030A0"/>
                </a:solidFill>
                <a:cs typeface="Arabic Transparent" pitchFamily="2" charset="-78"/>
              </a:rPr>
              <a:t>الحكم) </a:t>
            </a:r>
          </a:p>
          <a:p>
            <a:pPr fontAlgn="base">
              <a:spcBef>
                <a:spcPct val="0"/>
              </a:spcBef>
              <a:spcAft>
                <a:spcPct val="0"/>
              </a:spcAft>
              <a:defRPr/>
            </a:pPr>
            <a:r>
              <a:rPr lang="ar-SA" sz="2000" b="1" dirty="0">
                <a:solidFill>
                  <a:srgbClr val="7030A0"/>
                </a:solidFill>
                <a:cs typeface="Arabic Transparent" pitchFamily="2" charset="-78"/>
              </a:rPr>
              <a:t>ولا يلزم من عدمه وجود الحكم ولا عدمه):</a:t>
            </a:r>
          </a:p>
          <a:p>
            <a:pPr fontAlgn="base">
              <a:spcBef>
                <a:spcPct val="0"/>
              </a:spcBef>
              <a:spcAft>
                <a:spcPct val="0"/>
              </a:spcAft>
              <a:defRPr/>
            </a:pPr>
            <a:r>
              <a:rPr lang="ar-SA" sz="2000" b="1" dirty="0">
                <a:solidFill>
                  <a:srgbClr val="002060"/>
                </a:solidFill>
                <a:cs typeface="Arabic Transparent" pitchFamily="2" charset="-78"/>
              </a:rPr>
              <a:t>أي لا يلزم من عدم وجود المانع وجود الحكم ولا عدمه </a:t>
            </a:r>
            <a:r>
              <a:rPr lang="ar-SA" sz="2000" b="1" dirty="0">
                <a:solidFill>
                  <a:srgbClr val="7030A0"/>
                </a:solidFill>
                <a:cs typeface="Arabic Transparent" pitchFamily="2" charset="-78"/>
              </a:rPr>
              <a:t>كالقتل المانع من الميراث إذا انعدم لا يلزم من انعدامه وجود الحكم وهو الوراثة ولا عدمه لأن المورث قد يكون له مال، وقد لا يكون له مال وقد يوجد سبب للوراثة وقد لا يوجد.  </a:t>
            </a:r>
          </a:p>
        </p:txBody>
      </p:sp>
    </p:spTree>
    <p:extLst>
      <p:ext uri="{BB962C8B-B14F-4D97-AF65-F5344CB8AC3E}">
        <p14:creationId xmlns:p14="http://schemas.microsoft.com/office/powerpoint/2010/main" val="149763789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0"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286002" y="152400"/>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الوضعي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الصحة</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الصحيح</a:t>
            </a:r>
          </a:p>
        </p:txBody>
      </p:sp>
      <p:sp>
        <p:nvSpPr>
          <p:cNvPr id="15" name="سهم إلى اليسار 14"/>
          <p:cNvSpPr/>
          <p:nvPr/>
        </p:nvSpPr>
        <p:spPr>
          <a:xfrm>
            <a:off x="6858000" y="2374683"/>
            <a:ext cx="1857404" cy="80274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الصحة</a:t>
            </a:r>
            <a:endParaRPr lang="ar-SA" dirty="0">
              <a:solidFill>
                <a:srgbClr val="FFFFFF"/>
              </a:solidFill>
            </a:endParaRPr>
          </a:p>
        </p:txBody>
      </p:sp>
      <p:sp>
        <p:nvSpPr>
          <p:cNvPr id="16" name="سهم إلى اليسار 15"/>
          <p:cNvSpPr/>
          <p:nvPr/>
        </p:nvSpPr>
        <p:spPr>
          <a:xfrm>
            <a:off x="6849035" y="36337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الصحيح</a:t>
            </a:r>
            <a:endParaRPr lang="ar-SA" dirty="0">
              <a:solidFill>
                <a:srgbClr val="003300"/>
              </a:solidFill>
            </a:endParaRPr>
          </a:p>
        </p:txBody>
      </p:sp>
      <p:sp>
        <p:nvSpPr>
          <p:cNvPr id="17" name="سهم إلى اليسار 16"/>
          <p:cNvSpPr/>
          <p:nvPr/>
        </p:nvSpPr>
        <p:spPr>
          <a:xfrm>
            <a:off x="7057996" y="51577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5"/>
            <a:ext cx="60198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2060"/>
                </a:solidFill>
                <a:cs typeface="Arabic Transparent" pitchFamily="2" charset="-78"/>
              </a:rPr>
              <a:t>هي اعتبار الشيء صحيحاً إذا استوفى أركانه وشروطه</a:t>
            </a:r>
            <a:r>
              <a:rPr lang="ar-SA" sz="3200" b="1" dirty="0">
                <a:solidFill>
                  <a:srgbClr val="002060"/>
                </a:solidFill>
                <a:cs typeface="Arabic Transparent" pitchFamily="2" charset="-78"/>
              </a:rPr>
              <a:t>. </a:t>
            </a:r>
          </a:p>
        </p:txBody>
      </p:sp>
      <p:sp>
        <p:nvSpPr>
          <p:cNvPr id="20" name="مستطيل مستدير الزوايا 19"/>
          <p:cNvSpPr/>
          <p:nvPr/>
        </p:nvSpPr>
        <p:spPr>
          <a:xfrm>
            <a:off x="381000" y="3505200"/>
            <a:ext cx="6400800" cy="9906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3300"/>
                </a:solidFill>
                <a:cs typeface="Arabic Transparent" pitchFamily="2" charset="-78"/>
              </a:rPr>
              <a:t>ما صدر من أفعال المكلف مستوفياً أركانه وشروطه على الكيفية المطلوبة، وتترتب عليه آثاره الشرعية</a:t>
            </a:r>
          </a:p>
        </p:txBody>
      </p:sp>
      <p:sp>
        <p:nvSpPr>
          <p:cNvPr id="21" name="مستطيل مستدير الزوايا 20"/>
          <p:cNvSpPr/>
          <p:nvPr/>
        </p:nvSpPr>
        <p:spPr>
          <a:xfrm>
            <a:off x="152400" y="4724400"/>
            <a:ext cx="6858000" cy="19050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C00000"/>
                </a:solidFill>
                <a:cs typeface="Arabic Transparent" pitchFamily="2" charset="-78"/>
              </a:rPr>
              <a:t>بالنسبة للعبادات: </a:t>
            </a:r>
            <a:r>
              <a:rPr lang="ar-SA" sz="2400" b="1" dirty="0">
                <a:solidFill>
                  <a:srgbClr val="7030A0"/>
                </a:solidFill>
                <a:cs typeface="Arabic Transparent" pitchFamily="2" charset="-78"/>
              </a:rPr>
              <a:t>الصلاة الواجبة التي استوفت شروطها وأتى المكلف بجميع أركانها تكون صحيحة وذلك لأن آثارها تترتب عليها</a:t>
            </a:r>
          </a:p>
          <a:p>
            <a:pPr fontAlgn="base">
              <a:spcBef>
                <a:spcPct val="0"/>
              </a:spcBef>
              <a:spcAft>
                <a:spcPct val="0"/>
              </a:spcAft>
              <a:defRPr/>
            </a:pPr>
            <a:r>
              <a:rPr lang="ar-SA" sz="2400" b="1" dirty="0">
                <a:solidFill>
                  <a:srgbClr val="C00000"/>
                </a:solidFill>
                <a:cs typeface="Arabic Transparent" pitchFamily="2" charset="-78"/>
              </a:rPr>
              <a:t>وبالنسبة للمعاملات: </a:t>
            </a:r>
            <a:r>
              <a:rPr lang="ar-SA" sz="2400" b="1" dirty="0">
                <a:solidFill>
                  <a:srgbClr val="7030A0"/>
                </a:solidFill>
                <a:cs typeface="Arabic Transparent" pitchFamily="2" charset="-78"/>
              </a:rPr>
              <a:t>كالبيع الذي استوفى أركانه وشروطه يكون صحيحاً، وذلك لأنه يترتب عليه انتقال ملكية الشيء المبيع للمشتري وانتقال ملكية الثمن للبائع</a:t>
            </a:r>
          </a:p>
        </p:txBody>
      </p:sp>
    </p:spTree>
    <p:extLst>
      <p:ext uri="{BB962C8B-B14F-4D97-AF65-F5344CB8AC3E}">
        <p14:creationId xmlns:p14="http://schemas.microsoft.com/office/powerpoint/2010/main" val="170721365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286002" y="152400"/>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الوضعي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705600" y="1295400"/>
            <a:ext cx="2152962" cy="78105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000" b="1" dirty="0">
                <a:solidFill>
                  <a:srgbClr val="C00000"/>
                </a:solidFill>
                <a:cs typeface="Monotype Koufi" pitchFamily="2" charset="-78"/>
              </a:rPr>
              <a:t>البطلان أو الفساد</a:t>
            </a:r>
            <a:endParaRPr lang="ar-SA" sz="1200" dirty="0">
              <a:solidFill>
                <a:srgbClr val="C00000"/>
              </a:solidFill>
            </a:endParaRPr>
          </a:p>
        </p:txBody>
      </p:sp>
      <p:sp>
        <p:nvSpPr>
          <p:cNvPr id="7" name="مستطيل مستدير الزوايا 6"/>
          <p:cNvSpPr/>
          <p:nvPr/>
        </p:nvSpPr>
        <p:spPr>
          <a:xfrm>
            <a:off x="2608263" y="1371600"/>
            <a:ext cx="37846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الباطل أو الفاسد</a:t>
            </a:r>
          </a:p>
        </p:txBody>
      </p:sp>
      <p:sp>
        <p:nvSpPr>
          <p:cNvPr id="15" name="سهم إلى اليسار 14"/>
          <p:cNvSpPr/>
          <p:nvPr/>
        </p:nvSpPr>
        <p:spPr>
          <a:xfrm>
            <a:off x="6705600" y="2374683"/>
            <a:ext cx="2152962" cy="771742"/>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000" b="1" dirty="0">
                <a:solidFill>
                  <a:srgbClr val="002060"/>
                </a:solidFill>
                <a:cs typeface="Monotype Koufi" pitchFamily="2" charset="-78"/>
              </a:rPr>
              <a:t>البطلان أو الفساد</a:t>
            </a:r>
          </a:p>
        </p:txBody>
      </p:sp>
      <p:sp>
        <p:nvSpPr>
          <p:cNvPr id="16" name="سهم إلى اليسار 15"/>
          <p:cNvSpPr/>
          <p:nvPr/>
        </p:nvSpPr>
        <p:spPr>
          <a:xfrm>
            <a:off x="6705600" y="3393143"/>
            <a:ext cx="2152962" cy="721657"/>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000" b="1" dirty="0">
                <a:solidFill>
                  <a:srgbClr val="003300"/>
                </a:solidFill>
                <a:cs typeface="Monotype Koufi" pitchFamily="2" charset="-78"/>
              </a:rPr>
              <a:t>الباطل أو الفاسد</a:t>
            </a:r>
          </a:p>
        </p:txBody>
      </p:sp>
      <p:sp>
        <p:nvSpPr>
          <p:cNvPr id="17" name="سهم إلى اليسار 16"/>
          <p:cNvSpPr/>
          <p:nvPr/>
        </p:nvSpPr>
        <p:spPr>
          <a:xfrm>
            <a:off x="6981796" y="5029200"/>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362200"/>
            <a:ext cx="60198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200" b="1" dirty="0">
                <a:solidFill>
                  <a:srgbClr val="002060"/>
                </a:solidFill>
                <a:cs typeface="Arabic Transparent" pitchFamily="2" charset="-78"/>
              </a:rPr>
              <a:t>هي اعتبار الشيء باطلاً أو فاسداً. </a:t>
            </a:r>
          </a:p>
        </p:txBody>
      </p:sp>
      <p:sp>
        <p:nvSpPr>
          <p:cNvPr id="20" name="مستطيل مستدير الزوايا 19"/>
          <p:cNvSpPr/>
          <p:nvPr/>
        </p:nvSpPr>
        <p:spPr>
          <a:xfrm>
            <a:off x="381000" y="3276600"/>
            <a:ext cx="6083300" cy="950913"/>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3300"/>
                </a:solidFill>
                <a:cs typeface="Arabic Transparent" pitchFamily="2" charset="-78"/>
              </a:rPr>
              <a:t>ما صدر من أفعال المكلف غير مستوفٍ لأركانه وشروطه على الكيفية المطلوبة، ولم تترتب عليه آثاره الشرعية</a:t>
            </a:r>
          </a:p>
        </p:txBody>
      </p:sp>
      <p:sp>
        <p:nvSpPr>
          <p:cNvPr id="21" name="مستطيل مستدير الزوايا 20"/>
          <p:cNvSpPr/>
          <p:nvPr/>
        </p:nvSpPr>
        <p:spPr>
          <a:xfrm>
            <a:off x="98425" y="4419600"/>
            <a:ext cx="6835775" cy="22098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C00000"/>
                </a:solidFill>
                <a:cs typeface="Arabic Transparent" pitchFamily="2" charset="-78"/>
              </a:rPr>
              <a:t>بالنسبة للعبادات: </a:t>
            </a:r>
            <a:r>
              <a:rPr lang="ar-SA" sz="2400" b="1" dirty="0">
                <a:solidFill>
                  <a:srgbClr val="7030A0"/>
                </a:solidFill>
                <a:cs typeface="Arabic Transparent" pitchFamily="2" charset="-78"/>
              </a:rPr>
              <a:t>الصلاة الواجبة التي فعلها المكلف وترك ركناً من أركانها أو فعلها بجميع أركانها لكنها كانت قبل دخول وقتها بغير عذر فإنها تكون باطلة.</a:t>
            </a:r>
          </a:p>
          <a:p>
            <a:pPr fontAlgn="base">
              <a:spcBef>
                <a:spcPct val="0"/>
              </a:spcBef>
              <a:spcAft>
                <a:spcPct val="0"/>
              </a:spcAft>
              <a:defRPr/>
            </a:pPr>
            <a:r>
              <a:rPr lang="ar-SA" sz="2400" b="1" dirty="0">
                <a:solidFill>
                  <a:srgbClr val="C00000"/>
                </a:solidFill>
                <a:cs typeface="Arabic Transparent" pitchFamily="2" charset="-78"/>
              </a:rPr>
              <a:t>وبالنسبة للمعاملات: </a:t>
            </a:r>
            <a:r>
              <a:rPr lang="ar-SA" sz="2400" b="1" dirty="0">
                <a:solidFill>
                  <a:srgbClr val="7030A0"/>
                </a:solidFill>
                <a:cs typeface="Arabic Transparent" pitchFamily="2" charset="-78"/>
              </a:rPr>
              <a:t>بيع المجنون لشيء يملكه فهذا البيع وإن أخذ صورته الشكلية محكوم ببطلانه لأنه فقد شرطاً من شروطه وهو عدم أهلية البائع.</a:t>
            </a:r>
          </a:p>
        </p:txBody>
      </p:sp>
    </p:spTree>
    <p:extLst>
      <p:ext uri="{BB962C8B-B14F-4D97-AF65-F5344CB8AC3E}">
        <p14:creationId xmlns:p14="http://schemas.microsoft.com/office/powerpoint/2010/main" val="214543231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ctrTitle"/>
          </p:nvPr>
        </p:nvSpPr>
        <p:spPr/>
        <p:txBody>
          <a:bodyPr/>
          <a:lstStyle/>
          <a:p>
            <a:pPr eaLnBrk="1" hangingPunct="1"/>
            <a:endParaRPr lang="en-US" altLang="ar-SA" smtClean="0"/>
          </a:p>
        </p:txBody>
      </p:sp>
      <p:sp>
        <p:nvSpPr>
          <p:cNvPr id="198659" name="Rectangle 3"/>
          <p:cNvSpPr>
            <a:spLocks noGrp="1" noChangeArrowheads="1"/>
          </p:cNvSpPr>
          <p:nvPr>
            <p:ph type="subTitle" idx="1"/>
          </p:nvPr>
        </p:nvSpPr>
        <p:spPr/>
        <p:txBody>
          <a:bodyPr/>
          <a:lstStyle/>
          <a:p>
            <a:pPr eaLnBrk="1" hangingPunct="1"/>
            <a:endParaRPr lang="en-US" altLang="ar-SA" smtClean="0"/>
          </a:p>
        </p:txBody>
      </p:sp>
      <p:pic>
        <p:nvPicPr>
          <p:cNvPr id="198660"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8661" name="Text Box 5"/>
          <p:cNvSpPr txBox="1">
            <a:spLocks noChangeArrowheads="1"/>
          </p:cNvSpPr>
          <p:nvPr/>
        </p:nvSpPr>
        <p:spPr bwMode="auto">
          <a:xfrm>
            <a:off x="5334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الباطل والفاسد؟؟؟</a:t>
            </a:r>
            <a:endParaRPr lang="en-US" altLang="ar-SA" sz="3600" b="1">
              <a:solidFill>
                <a:srgbClr val="000099"/>
              </a:solidFill>
            </a:endParaRPr>
          </a:p>
        </p:txBody>
      </p:sp>
      <p:sp>
        <p:nvSpPr>
          <p:cNvPr id="198664"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8665"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8666"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1" name="Rectangle 6"/>
          <p:cNvSpPr>
            <a:spLocks noChangeArrowheads="1"/>
          </p:cNvSpPr>
          <p:nvPr/>
        </p:nvSpPr>
        <p:spPr bwMode="auto">
          <a:xfrm>
            <a:off x="2971800" y="2286000"/>
            <a:ext cx="56388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SA" altLang="ar-SA" sz="3600" b="1">
                <a:solidFill>
                  <a:srgbClr val="C00000"/>
                </a:solidFill>
              </a:rPr>
              <a:t>السؤال؟</a:t>
            </a:r>
          </a:p>
          <a:p>
            <a:pPr algn="ctr" eaLnBrk="1" fontAlgn="base" hangingPunct="1">
              <a:spcAft>
                <a:spcPct val="0"/>
              </a:spcAft>
              <a:buFontTx/>
              <a:buNone/>
            </a:pPr>
            <a:r>
              <a:rPr lang="ar-SA" altLang="ar-SA" sz="2800" b="1">
                <a:solidFill>
                  <a:srgbClr val="FF0000"/>
                </a:solidFill>
                <a:latin typeface="Arial Unicode MS" pitchFamily="34" charset="-128"/>
                <a:ea typeface="Arial Unicode MS" pitchFamily="34" charset="-128"/>
                <a:cs typeface="Arial Unicode MS" pitchFamily="34" charset="-128"/>
              </a:rPr>
              <a:t>ما الفرق بين الباطل والفاسد؟</a:t>
            </a:r>
          </a:p>
        </p:txBody>
      </p:sp>
      <p:graphicFrame>
        <p:nvGraphicFramePr>
          <p:cNvPr id="12" name="كائن 11"/>
          <p:cNvGraphicFramePr>
            <a:graphicFrameLocks noChangeAspect="1"/>
          </p:cNvGraphicFramePr>
          <p:nvPr/>
        </p:nvGraphicFramePr>
        <p:xfrm>
          <a:off x="1066800" y="1219200"/>
          <a:ext cx="2247900" cy="4559300"/>
        </p:xfrm>
        <a:graphic>
          <a:graphicData uri="http://schemas.openxmlformats.org/presentationml/2006/ole">
            <mc:AlternateContent xmlns:mc="http://schemas.openxmlformats.org/markup-compatibility/2006">
              <mc:Choice xmlns:v="urn:schemas-microsoft-com:vml" Requires="v">
                <p:oleObj spid="_x0000_s4101" name="Clip" r:id="rId4" imgW="3848100" imgH="5478463" progId="MS_ClipArt_Gallery.2">
                  <p:embed/>
                </p:oleObj>
              </mc:Choice>
              <mc:Fallback>
                <p:oleObj name="Clip" r:id="rId4" imgW="3848100" imgH="54784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19200"/>
                        <a:ext cx="22479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3" name="Picture 2" descr="C:\Users\PC HOME\Desktop\صور كتب\11111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47147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8" presetClass="emph" presetSubtype="0" fill="hold" nodeType="withEffect">
                                  <p:stCondLst>
                                    <p:cond delay="0"/>
                                  </p:stCondLst>
                                  <p:childTnLst>
                                    <p:animRot by="21600000">
                                      <p:cBhvr>
                                        <p:cTn id="17" dur="2000" fill="hold"/>
                                        <p:tgtEl>
                                          <p:spTgt spid="12"/>
                                        </p:tgtEl>
                                        <p:attrNameLst>
                                          <p:attrName>r</p:attrName>
                                        </p:attrNameLst>
                                      </p:cBhvr>
                                    </p:animRot>
                                  </p:childTnLst>
                                </p:cTn>
                              </p:par>
                              <p:par>
                                <p:cTn id="18" presetID="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par>
                                <p:cTn id="22" presetID="15" presetClass="entr" presetSubtype="0" fill="hold" nodeType="with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 calcmode="lin" valueType="num">
                                      <p:cBhvr>
                                        <p:cTn id="24" dur="10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11">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ctrTitle"/>
          </p:nvPr>
        </p:nvSpPr>
        <p:spPr/>
        <p:txBody>
          <a:bodyPr/>
          <a:lstStyle/>
          <a:p>
            <a:pPr eaLnBrk="1" hangingPunct="1"/>
            <a:endParaRPr lang="en-US" altLang="ar-SA" smtClean="0"/>
          </a:p>
        </p:txBody>
      </p:sp>
      <p:sp>
        <p:nvSpPr>
          <p:cNvPr id="199683" name="Rectangle 3"/>
          <p:cNvSpPr>
            <a:spLocks noGrp="1" noChangeArrowheads="1"/>
          </p:cNvSpPr>
          <p:nvPr>
            <p:ph type="subTitle" idx="1"/>
          </p:nvPr>
        </p:nvSpPr>
        <p:spPr/>
        <p:txBody>
          <a:bodyPr/>
          <a:lstStyle/>
          <a:p>
            <a:pPr eaLnBrk="1" hangingPunct="1"/>
            <a:endParaRPr lang="en-US" altLang="ar-SA" smtClean="0"/>
          </a:p>
        </p:txBody>
      </p:sp>
      <p:pic>
        <p:nvPicPr>
          <p:cNvPr id="199684"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9685" name="Text Box 5"/>
          <p:cNvSpPr txBox="1">
            <a:spLocks noChangeArrowheads="1"/>
          </p:cNvSpPr>
          <p:nvPr/>
        </p:nvSpPr>
        <p:spPr bwMode="auto">
          <a:xfrm>
            <a:off x="6746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الباطل والفاسد؟؟؟</a:t>
            </a:r>
            <a:endParaRPr lang="en-US" altLang="ar-SA" sz="3600" b="1">
              <a:solidFill>
                <a:srgbClr val="000099"/>
              </a:solidFill>
            </a:endParaRPr>
          </a:p>
        </p:txBody>
      </p:sp>
      <p:sp>
        <p:nvSpPr>
          <p:cNvPr id="199688"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9689"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99690"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052" y="152400"/>
            <a:ext cx="1057637"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5" name="سهم إلى اليسار 14"/>
          <p:cNvSpPr/>
          <p:nvPr/>
        </p:nvSpPr>
        <p:spPr>
          <a:xfrm>
            <a:off x="228600" y="990600"/>
            <a:ext cx="8305799" cy="5105400"/>
          </a:xfrm>
          <a:prstGeom prst="lef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latinLnBrk="1">
              <a:defRPr/>
            </a:pPr>
            <a:r>
              <a:rPr lang="ar-SA" sz="3200" b="1" kern="0" dirty="0">
                <a:solidFill>
                  <a:srgbClr val="FFFFFF"/>
                </a:solidFill>
                <a:latin typeface="Calibri"/>
                <a:cs typeface="Akhbar MT" pitchFamily="2" charset="-78"/>
              </a:rPr>
              <a:t>يطلق الباطل على الفاسد عند المتكلمين من الأصوليين </a:t>
            </a:r>
          </a:p>
          <a:p>
            <a:pPr algn="ctr" latinLnBrk="1">
              <a:defRPr/>
            </a:pPr>
            <a:r>
              <a:rPr lang="ar-SA" sz="3200" b="1" kern="0" dirty="0">
                <a:solidFill>
                  <a:srgbClr val="FFFFFF"/>
                </a:solidFill>
                <a:latin typeface="Calibri"/>
                <a:cs typeface="Akhbar MT" pitchFamily="2" charset="-78"/>
              </a:rPr>
              <a:t>سواء كان في جانب العبادات أو كان في جانب المعاملات</a:t>
            </a:r>
          </a:p>
          <a:p>
            <a:pPr algn="ctr" latinLnBrk="1">
              <a:defRPr/>
            </a:pPr>
            <a:r>
              <a:rPr lang="ar-SA" sz="3200" b="1" kern="0" dirty="0">
                <a:solidFill>
                  <a:srgbClr val="FFFFFF"/>
                </a:solidFill>
                <a:latin typeface="Calibri"/>
                <a:cs typeface="Akhbar MT" pitchFamily="2" charset="-78"/>
              </a:rPr>
              <a:t>فكل باطل فاسد وكل فاسد باطل فهما كلمتان مترادفتان</a:t>
            </a:r>
          </a:p>
          <a:p>
            <a:pPr algn="ctr" latinLnBrk="1">
              <a:defRPr/>
            </a:pPr>
            <a:r>
              <a:rPr lang="ar-SA" sz="3200" b="1" kern="0" dirty="0">
                <a:solidFill>
                  <a:srgbClr val="FFFFFF"/>
                </a:solidFill>
                <a:latin typeface="Calibri"/>
                <a:cs typeface="Akhbar MT" pitchFamily="2" charset="-78"/>
              </a:rPr>
              <a:t> تدلان على شيء واحد</a:t>
            </a:r>
          </a:p>
          <a:p>
            <a:pPr algn="ctr" latinLnBrk="1">
              <a:defRPr/>
            </a:pPr>
            <a:r>
              <a:rPr lang="ar-SA" sz="3200" b="1" kern="0" dirty="0">
                <a:solidFill>
                  <a:srgbClr val="FFFFFF"/>
                </a:solidFill>
                <a:latin typeface="Calibri"/>
                <a:cs typeface="Akhbar MT" pitchFamily="2" charset="-78"/>
              </a:rPr>
              <a:t>وهو عدم ترتب الأثر الشرعي على الفعل.</a:t>
            </a:r>
            <a:endParaRPr lang="en-US" sz="3200" b="1" kern="0" dirty="0">
              <a:solidFill>
                <a:srgbClr val="FFFFFF"/>
              </a:solidFill>
              <a:latin typeface="Calibri"/>
              <a:cs typeface="Akhbar MT" pitchFamily="2" charset="-78"/>
            </a:endParaRPr>
          </a:p>
        </p:txBody>
      </p:sp>
    </p:spTree>
    <p:extLst>
      <p:ext uri="{BB962C8B-B14F-4D97-AF65-F5344CB8AC3E}">
        <p14:creationId xmlns:p14="http://schemas.microsoft.com/office/powerpoint/2010/main" val="29613337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6" name="Rectangle 2"/>
          <p:cNvSpPr>
            <a:spLocks noGrp="1" noChangeArrowheads="1"/>
          </p:cNvSpPr>
          <p:nvPr>
            <p:ph type="ctrTitle"/>
          </p:nvPr>
        </p:nvSpPr>
        <p:spPr/>
        <p:txBody>
          <a:bodyPr/>
          <a:lstStyle/>
          <a:p>
            <a:pPr eaLnBrk="1" hangingPunct="1"/>
            <a:endParaRPr lang="en-US" altLang="ar-SA" smtClean="0"/>
          </a:p>
        </p:txBody>
      </p:sp>
      <p:sp>
        <p:nvSpPr>
          <p:cNvPr id="200707" name="Rectangle 3"/>
          <p:cNvSpPr>
            <a:spLocks noGrp="1" noChangeArrowheads="1"/>
          </p:cNvSpPr>
          <p:nvPr>
            <p:ph type="subTitle" idx="1"/>
          </p:nvPr>
        </p:nvSpPr>
        <p:spPr/>
        <p:txBody>
          <a:bodyPr/>
          <a:lstStyle/>
          <a:p>
            <a:pPr eaLnBrk="1" hangingPunct="1"/>
            <a:endParaRPr lang="en-US" altLang="ar-SA" smtClean="0"/>
          </a:p>
        </p:txBody>
      </p:sp>
      <p:pic>
        <p:nvPicPr>
          <p:cNvPr id="200708"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709" name="Text Box 5"/>
          <p:cNvSpPr txBox="1">
            <a:spLocks noChangeArrowheads="1"/>
          </p:cNvSpPr>
          <p:nvPr/>
        </p:nvSpPr>
        <p:spPr bwMode="auto">
          <a:xfrm>
            <a:off x="6746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الباطل والفاسد؟؟؟</a:t>
            </a:r>
            <a:endParaRPr lang="en-US" altLang="ar-SA" sz="3600" b="1">
              <a:solidFill>
                <a:srgbClr val="000099"/>
              </a:solidFill>
            </a:endParaRPr>
          </a:p>
        </p:txBody>
      </p:sp>
      <p:sp>
        <p:nvSpPr>
          <p:cNvPr id="200712"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0713"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0714"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7" name="سهم إلى اليسار 16"/>
          <p:cNvSpPr/>
          <p:nvPr/>
        </p:nvSpPr>
        <p:spPr>
          <a:xfrm>
            <a:off x="457200" y="728851"/>
            <a:ext cx="8229600" cy="6052949"/>
          </a:xfrm>
          <a:prstGeom prst="leftArrow">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latinLnBrk="1">
              <a:defRPr/>
            </a:pPr>
            <a:r>
              <a:rPr lang="ar-SA" sz="2800" b="1" kern="0" dirty="0">
                <a:solidFill>
                  <a:srgbClr val="002060"/>
                </a:solidFill>
                <a:latin typeface="Calibri"/>
                <a:cs typeface="Akhbar MT" pitchFamily="2" charset="-78"/>
              </a:rPr>
              <a:t>والبطلان والفساد بالنسبة للعبادات لا خلاف فيهما بين العلماء</a:t>
            </a:r>
          </a:p>
          <a:p>
            <a:pPr algn="ctr" latinLnBrk="1">
              <a:defRPr/>
            </a:pPr>
            <a:r>
              <a:rPr lang="ar-SA" sz="2800" b="1" kern="0" dirty="0">
                <a:solidFill>
                  <a:srgbClr val="002060"/>
                </a:solidFill>
                <a:latin typeface="Calibri"/>
                <a:cs typeface="Akhbar MT" pitchFamily="2" charset="-78"/>
              </a:rPr>
              <a:t> فهما بمعنى واحد عند الجمهور وعند الحنفية. </a:t>
            </a:r>
          </a:p>
          <a:p>
            <a:pPr algn="ctr" latinLnBrk="1">
              <a:defRPr/>
            </a:pPr>
            <a:r>
              <a:rPr lang="ar-SA" sz="2800" b="1" kern="0" dirty="0">
                <a:solidFill>
                  <a:srgbClr val="002060"/>
                </a:solidFill>
                <a:latin typeface="Calibri"/>
                <a:cs typeface="Akhbar MT" pitchFamily="2" charset="-78"/>
              </a:rPr>
              <a:t>وهو:</a:t>
            </a:r>
          </a:p>
          <a:p>
            <a:pPr algn="ctr" latinLnBrk="1">
              <a:defRPr/>
            </a:pPr>
            <a:r>
              <a:rPr lang="ar-SA" sz="2800" b="1" kern="0" dirty="0">
                <a:solidFill>
                  <a:srgbClr val="002060"/>
                </a:solidFill>
                <a:latin typeface="Calibri"/>
                <a:cs typeface="Akhbar MT" pitchFamily="2" charset="-78"/>
              </a:rPr>
              <a:t> </a:t>
            </a:r>
            <a:r>
              <a:rPr lang="ar-SA" sz="2800" b="1" kern="0" dirty="0">
                <a:solidFill>
                  <a:srgbClr val="FFFFFF"/>
                </a:solidFill>
                <a:latin typeface="Calibri"/>
                <a:cs typeface="Akhbar MT" pitchFamily="2" charset="-78"/>
              </a:rPr>
              <a:t>مخالفة العبادة لأمر الشارع سواء أكانت المخالفة ناشئة عن فوات ركن من أركانها كالصلاة بدون ركوع أم سجود</a:t>
            </a:r>
          </a:p>
          <a:p>
            <a:pPr algn="ctr" latinLnBrk="1">
              <a:defRPr/>
            </a:pPr>
            <a:r>
              <a:rPr lang="ar-SA" sz="2800" b="1" kern="0" dirty="0">
                <a:solidFill>
                  <a:srgbClr val="FFFFFF"/>
                </a:solidFill>
                <a:latin typeface="Calibri"/>
                <a:cs typeface="Akhbar MT" pitchFamily="2" charset="-78"/>
              </a:rPr>
              <a:t> أو فوات شرط من شروطها كالصلاة بدون وضوء.</a:t>
            </a:r>
            <a:endParaRPr lang="en-US" sz="3600" b="1" kern="0" dirty="0">
              <a:solidFill>
                <a:srgbClr val="FFFFFF"/>
              </a:solidFill>
              <a:latin typeface="Calibri"/>
            </a:endParaRPr>
          </a:p>
        </p:txBody>
      </p:sp>
    </p:spTree>
    <p:extLst>
      <p:ext uri="{BB962C8B-B14F-4D97-AF65-F5344CB8AC3E}">
        <p14:creationId xmlns:p14="http://schemas.microsoft.com/office/powerpoint/2010/main" val="125353586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heel(1)">
                                      <p:cBhvr>
                                        <p:cTn id="16"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ctrTitle"/>
          </p:nvPr>
        </p:nvSpPr>
        <p:spPr/>
        <p:txBody>
          <a:bodyPr/>
          <a:lstStyle/>
          <a:p>
            <a:pPr eaLnBrk="1" hangingPunct="1"/>
            <a:endParaRPr lang="en-US" altLang="ar-SA" smtClean="0"/>
          </a:p>
        </p:txBody>
      </p:sp>
      <p:sp>
        <p:nvSpPr>
          <p:cNvPr id="201731" name="Rectangle 3"/>
          <p:cNvSpPr>
            <a:spLocks noGrp="1" noChangeArrowheads="1"/>
          </p:cNvSpPr>
          <p:nvPr>
            <p:ph type="subTitle" idx="1"/>
          </p:nvPr>
        </p:nvSpPr>
        <p:spPr/>
        <p:txBody>
          <a:bodyPr/>
          <a:lstStyle/>
          <a:p>
            <a:pPr eaLnBrk="1" hangingPunct="1"/>
            <a:endParaRPr lang="en-US" altLang="ar-SA" smtClean="0"/>
          </a:p>
        </p:txBody>
      </p:sp>
      <p:pic>
        <p:nvPicPr>
          <p:cNvPr id="201732"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3" name="Text Box 5"/>
          <p:cNvSpPr txBox="1">
            <a:spLocks noChangeArrowheads="1"/>
          </p:cNvSpPr>
          <p:nvPr/>
        </p:nvSpPr>
        <p:spPr bwMode="auto">
          <a:xfrm>
            <a:off x="6746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الباطل والفاسد؟؟؟</a:t>
            </a:r>
            <a:endParaRPr lang="en-US" altLang="ar-SA" sz="3600" b="1">
              <a:solidFill>
                <a:srgbClr val="000099"/>
              </a:solidFill>
            </a:endParaRPr>
          </a:p>
        </p:txBody>
      </p:sp>
      <p:sp>
        <p:nvSpPr>
          <p:cNvPr id="201736"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1737"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1738"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052" y="152400"/>
            <a:ext cx="1057637"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5" name="سهم إلى اليسار 14"/>
          <p:cNvSpPr/>
          <p:nvPr/>
        </p:nvSpPr>
        <p:spPr>
          <a:xfrm>
            <a:off x="228600" y="990600"/>
            <a:ext cx="8305799" cy="5105400"/>
          </a:xfrm>
          <a:prstGeom prst="lef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latinLnBrk="1">
              <a:defRPr/>
            </a:pPr>
            <a:r>
              <a:rPr lang="ar-SA" sz="3200" b="1" kern="0" dirty="0">
                <a:solidFill>
                  <a:srgbClr val="FFFFFF"/>
                </a:solidFill>
                <a:latin typeface="Calibri"/>
                <a:cs typeface="Akhbar MT" pitchFamily="2" charset="-78"/>
              </a:rPr>
              <a:t>أما بالنسبة للمعاملات: فالحنفية يفرقون بين الباطل والفاسد ويجعلون للفاسد معنى آخر يخالف معنى الباطل.</a:t>
            </a:r>
          </a:p>
        </p:txBody>
      </p:sp>
    </p:spTree>
    <p:extLst>
      <p:ext uri="{BB962C8B-B14F-4D97-AF65-F5344CB8AC3E}">
        <p14:creationId xmlns:p14="http://schemas.microsoft.com/office/powerpoint/2010/main" val="39847983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Grp="1" noChangeArrowheads="1"/>
          </p:cNvSpPr>
          <p:nvPr>
            <p:ph type="ctrTitle"/>
          </p:nvPr>
        </p:nvSpPr>
        <p:spPr/>
        <p:txBody>
          <a:bodyPr/>
          <a:lstStyle/>
          <a:p>
            <a:pPr eaLnBrk="1" hangingPunct="1"/>
            <a:endParaRPr lang="en-US" altLang="ar-SA" smtClean="0"/>
          </a:p>
        </p:txBody>
      </p:sp>
      <p:sp>
        <p:nvSpPr>
          <p:cNvPr id="202755" name="Rectangle 3"/>
          <p:cNvSpPr>
            <a:spLocks noGrp="1" noChangeArrowheads="1"/>
          </p:cNvSpPr>
          <p:nvPr>
            <p:ph type="subTitle" idx="1"/>
          </p:nvPr>
        </p:nvSpPr>
        <p:spPr/>
        <p:txBody>
          <a:bodyPr/>
          <a:lstStyle/>
          <a:p>
            <a:pPr eaLnBrk="1" hangingPunct="1"/>
            <a:endParaRPr lang="en-US" altLang="ar-SA" smtClean="0"/>
          </a:p>
        </p:txBody>
      </p:sp>
      <p:pic>
        <p:nvPicPr>
          <p:cNvPr id="202756"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757" name="Text Box 5"/>
          <p:cNvSpPr txBox="1">
            <a:spLocks noChangeArrowheads="1"/>
          </p:cNvSpPr>
          <p:nvPr/>
        </p:nvSpPr>
        <p:spPr bwMode="auto">
          <a:xfrm>
            <a:off x="6746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1371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2800" b="1">
                <a:solidFill>
                  <a:srgbClr val="C00000"/>
                </a:solidFill>
              </a:rPr>
              <a:t>السؤال؟  </a:t>
            </a:r>
            <a:r>
              <a:rPr lang="ar-SA" altLang="ar-SA" sz="2800" b="1">
                <a:solidFill>
                  <a:srgbClr val="000099"/>
                </a:solidFill>
              </a:rPr>
              <a:t>ما الفرق بين الباطل والفاسد؟؟؟</a:t>
            </a:r>
            <a:endParaRPr lang="en-US" altLang="ar-SA" sz="2800" b="1">
              <a:solidFill>
                <a:srgbClr val="000099"/>
              </a:solidFill>
            </a:endParaRPr>
          </a:p>
        </p:txBody>
      </p:sp>
      <p:sp>
        <p:nvSpPr>
          <p:cNvPr id="202760"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2761"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2762"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052" y="152400"/>
            <a:ext cx="1057637"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5" name="سهم إلى اليسار 14"/>
          <p:cNvSpPr/>
          <p:nvPr/>
        </p:nvSpPr>
        <p:spPr>
          <a:xfrm>
            <a:off x="0" y="457200"/>
            <a:ext cx="8904288" cy="6248400"/>
          </a:xfrm>
          <a:prstGeom prst="lef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latinLnBrk="1">
              <a:defRPr/>
            </a:pPr>
            <a:r>
              <a:rPr lang="ar-SA" sz="2800" b="1" kern="0" dirty="0">
                <a:solidFill>
                  <a:srgbClr val="FFFFFF"/>
                </a:solidFill>
                <a:latin typeface="Calibri"/>
                <a:cs typeface="Akhbar MT" pitchFamily="2" charset="-78"/>
              </a:rPr>
              <a:t>فالبطلان عند الحنفية هو: مخالفة التصرف لأمر الشارع في ركن من أركانه.</a:t>
            </a:r>
          </a:p>
          <a:p>
            <a:pPr algn="ctr" latinLnBrk="1">
              <a:defRPr/>
            </a:pPr>
            <a:r>
              <a:rPr lang="ar-SA" sz="2800" b="1" kern="0" dirty="0">
                <a:solidFill>
                  <a:srgbClr val="FFFFFF"/>
                </a:solidFill>
                <a:latin typeface="Calibri"/>
                <a:cs typeface="Akhbar MT" pitchFamily="2" charset="-78"/>
              </a:rPr>
              <a:t> أو أمر من الأمور الأساسية التي تقوم عليها هذه الأركان</a:t>
            </a:r>
          </a:p>
          <a:p>
            <a:pPr marL="457200" indent="-457200" algn="ctr" latinLnBrk="1">
              <a:buFontTx/>
              <a:buChar char="-"/>
              <a:defRPr/>
            </a:pPr>
            <a:r>
              <a:rPr lang="ar-SA" sz="2800" b="1" kern="0" dirty="0">
                <a:solidFill>
                  <a:srgbClr val="FFFFFF"/>
                </a:solidFill>
                <a:latin typeface="Calibri"/>
                <a:cs typeface="Akhbar MT" pitchFamily="2" charset="-78"/>
              </a:rPr>
              <a:t>كالعاقد أو المعقود عليه- مثل البيع الصادر من المجنون لانتفاء الإرادة </a:t>
            </a:r>
          </a:p>
          <a:p>
            <a:pPr marL="457200" indent="-457200" algn="ctr" latinLnBrk="1">
              <a:buFontTx/>
              <a:buChar char="-"/>
              <a:defRPr/>
            </a:pPr>
            <a:r>
              <a:rPr lang="ar-SA" sz="2800" b="1" kern="0" dirty="0">
                <a:solidFill>
                  <a:srgbClr val="FFFFFF"/>
                </a:solidFill>
                <a:latin typeface="Calibri"/>
                <a:cs typeface="Akhbar MT" pitchFamily="2" charset="-78"/>
              </a:rPr>
              <a:t>المعبر عنها بالإيجاب والقبول</a:t>
            </a:r>
          </a:p>
          <a:p>
            <a:pPr algn="ctr" latinLnBrk="1">
              <a:defRPr/>
            </a:pPr>
            <a:r>
              <a:rPr lang="ar-SA" sz="2800" b="1" kern="0" dirty="0">
                <a:solidFill>
                  <a:srgbClr val="FFFFFF"/>
                </a:solidFill>
                <a:latin typeface="Calibri"/>
                <a:cs typeface="Akhbar MT" pitchFamily="2" charset="-78"/>
              </a:rPr>
              <a:t>وكبيع الميتة </a:t>
            </a:r>
          </a:p>
          <a:p>
            <a:pPr algn="ctr" latinLnBrk="1">
              <a:defRPr/>
            </a:pPr>
            <a:r>
              <a:rPr lang="ar-SA" sz="2800" b="1" kern="0" dirty="0">
                <a:solidFill>
                  <a:srgbClr val="FFFFFF"/>
                </a:solidFill>
                <a:latin typeface="Calibri"/>
                <a:cs typeface="Akhbar MT" pitchFamily="2" charset="-78"/>
              </a:rPr>
              <a:t>والزواج بإحدى المحارم فإنهم يطلقون عليه اسم الباطل ولا يرتبون عليه أثراً من الآثار</a:t>
            </a:r>
            <a:r>
              <a:rPr lang="ar-SA" sz="3200" b="1" kern="0" dirty="0">
                <a:solidFill>
                  <a:srgbClr val="FFFFFF"/>
                </a:solidFill>
                <a:latin typeface="Calibri"/>
                <a:cs typeface="Akhbar MT" pitchFamily="2" charset="-78"/>
              </a:rPr>
              <a:t>. </a:t>
            </a:r>
          </a:p>
        </p:txBody>
      </p:sp>
    </p:spTree>
    <p:extLst>
      <p:ext uri="{BB962C8B-B14F-4D97-AF65-F5344CB8AC3E}">
        <p14:creationId xmlns:p14="http://schemas.microsoft.com/office/powerpoint/2010/main" val="61203826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p:txBody>
          <a:bodyPr/>
          <a:lstStyle/>
          <a:p>
            <a:pPr eaLnBrk="1" hangingPunct="1"/>
            <a:endParaRPr lang="en-US" altLang="ar-SA" smtClean="0"/>
          </a:p>
        </p:txBody>
      </p:sp>
      <p:sp>
        <p:nvSpPr>
          <p:cNvPr id="176131" name="Rectangle 3"/>
          <p:cNvSpPr>
            <a:spLocks noGrp="1" noChangeArrowheads="1"/>
          </p:cNvSpPr>
          <p:nvPr>
            <p:ph type="subTitle" idx="1"/>
          </p:nvPr>
        </p:nvSpPr>
        <p:spPr/>
        <p:txBody>
          <a:bodyPr/>
          <a:lstStyle/>
          <a:p>
            <a:pPr eaLnBrk="1" hangingPunct="1"/>
            <a:endParaRPr lang="en-US" altLang="ar-SA" smtClean="0"/>
          </a:p>
        </p:txBody>
      </p:sp>
      <p:pic>
        <p:nvPicPr>
          <p:cNvPr id="176132"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9144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b="1">
                <a:solidFill>
                  <a:srgbClr val="C00000"/>
                </a:solidFill>
              </a:rPr>
              <a:t>الحكم الوضعي</a:t>
            </a:r>
            <a:endParaRPr lang="ar-SA" altLang="ar-SA">
              <a:solidFill>
                <a:srgbClr val="000000"/>
              </a:solidFill>
            </a:endParaRPr>
          </a:p>
        </p:txBody>
      </p:sp>
      <p:sp>
        <p:nvSpPr>
          <p:cNvPr id="176134"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6135"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6136"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685800" y="2095500"/>
          <a:ext cx="7924800" cy="2667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7254538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ctrTitle"/>
          </p:nvPr>
        </p:nvSpPr>
        <p:spPr/>
        <p:txBody>
          <a:bodyPr/>
          <a:lstStyle/>
          <a:p>
            <a:pPr eaLnBrk="1" hangingPunct="1"/>
            <a:endParaRPr lang="en-US" altLang="ar-SA" smtClean="0"/>
          </a:p>
        </p:txBody>
      </p:sp>
      <p:sp>
        <p:nvSpPr>
          <p:cNvPr id="203779" name="Rectangle 3"/>
          <p:cNvSpPr>
            <a:spLocks noGrp="1" noChangeArrowheads="1"/>
          </p:cNvSpPr>
          <p:nvPr>
            <p:ph type="subTitle" idx="1"/>
          </p:nvPr>
        </p:nvSpPr>
        <p:spPr/>
        <p:txBody>
          <a:bodyPr/>
          <a:lstStyle/>
          <a:p>
            <a:pPr eaLnBrk="1" hangingPunct="1"/>
            <a:endParaRPr lang="en-US" altLang="ar-SA" smtClean="0"/>
          </a:p>
        </p:txBody>
      </p:sp>
      <p:pic>
        <p:nvPicPr>
          <p:cNvPr id="203780"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3781" name="Text Box 5"/>
          <p:cNvSpPr txBox="1">
            <a:spLocks noChangeArrowheads="1"/>
          </p:cNvSpPr>
          <p:nvPr/>
        </p:nvSpPr>
        <p:spPr bwMode="auto">
          <a:xfrm>
            <a:off x="674688" y="15367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3600" b="1">
                <a:solidFill>
                  <a:srgbClr val="C00000"/>
                </a:solidFill>
              </a:rPr>
              <a:t>السؤال؟  </a:t>
            </a:r>
            <a:r>
              <a:rPr lang="ar-SA" altLang="ar-SA" sz="3600" b="1">
                <a:solidFill>
                  <a:srgbClr val="000099"/>
                </a:solidFill>
              </a:rPr>
              <a:t>ما الفرق بين الباطل والفاسد؟؟؟</a:t>
            </a:r>
            <a:endParaRPr lang="en-US" altLang="ar-SA" sz="3600" b="1">
              <a:solidFill>
                <a:srgbClr val="000099"/>
              </a:solidFill>
            </a:endParaRPr>
          </a:p>
        </p:txBody>
      </p:sp>
      <p:sp>
        <p:nvSpPr>
          <p:cNvPr id="203784"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3785"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3786"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052" y="152400"/>
            <a:ext cx="1057637"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5" name="سهم إلى اليسار 14"/>
          <p:cNvSpPr/>
          <p:nvPr/>
        </p:nvSpPr>
        <p:spPr>
          <a:xfrm>
            <a:off x="228600" y="990600"/>
            <a:ext cx="8305799" cy="5105400"/>
          </a:xfrm>
          <a:prstGeom prst="lef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latinLnBrk="1">
              <a:defRPr/>
            </a:pPr>
            <a:r>
              <a:rPr lang="ar-SA" sz="3200" b="1" kern="0" dirty="0">
                <a:solidFill>
                  <a:srgbClr val="FFFFFF"/>
                </a:solidFill>
                <a:latin typeface="Calibri"/>
                <a:cs typeface="Akhbar MT" pitchFamily="2" charset="-78"/>
              </a:rPr>
              <a:t>والفساد عند الحنفية هو: موافقة التصرف لأمر الشارع في أركانه والأمور الأساسية التي تقوم عليها تلك الأركان ومخالفته في شرط من الشروط المكملة لذلك ومثاله في المعاملات بيوع الربا والبيع</a:t>
            </a:r>
          </a:p>
          <a:p>
            <a:pPr algn="ctr" latinLnBrk="1">
              <a:defRPr/>
            </a:pPr>
            <a:r>
              <a:rPr lang="ar-SA" sz="3200" b="1" kern="0" dirty="0">
                <a:solidFill>
                  <a:srgbClr val="FFFFFF"/>
                </a:solidFill>
                <a:latin typeface="Calibri"/>
                <a:cs typeface="Akhbar MT" pitchFamily="2" charset="-78"/>
              </a:rPr>
              <a:t> بثمن مجهول أو إلى أجل مجهول.</a:t>
            </a:r>
          </a:p>
        </p:txBody>
      </p:sp>
    </p:spTree>
    <p:extLst>
      <p:ext uri="{BB962C8B-B14F-4D97-AF65-F5344CB8AC3E}">
        <p14:creationId xmlns:p14="http://schemas.microsoft.com/office/powerpoint/2010/main" val="91366364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p:cNvSpPr>
            <a:spLocks noGrp="1" noChangeArrowheads="1"/>
          </p:cNvSpPr>
          <p:nvPr>
            <p:ph type="ctrTitle"/>
          </p:nvPr>
        </p:nvSpPr>
        <p:spPr/>
        <p:txBody>
          <a:bodyPr/>
          <a:lstStyle/>
          <a:p>
            <a:pPr eaLnBrk="1" hangingPunct="1"/>
            <a:endParaRPr lang="en-US" altLang="ar-SA" smtClean="0"/>
          </a:p>
        </p:txBody>
      </p:sp>
      <p:sp>
        <p:nvSpPr>
          <p:cNvPr id="204803" name="Rectangle 3"/>
          <p:cNvSpPr>
            <a:spLocks noGrp="1" noChangeArrowheads="1"/>
          </p:cNvSpPr>
          <p:nvPr>
            <p:ph type="subTitle" idx="1"/>
          </p:nvPr>
        </p:nvSpPr>
        <p:spPr/>
        <p:txBody>
          <a:bodyPr/>
          <a:lstStyle/>
          <a:p>
            <a:pPr eaLnBrk="1" hangingPunct="1"/>
            <a:endParaRPr lang="en-US" altLang="ar-SA" smtClean="0"/>
          </a:p>
        </p:txBody>
      </p:sp>
      <p:pic>
        <p:nvPicPr>
          <p:cNvPr id="204804"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05" name="Text Box 5"/>
          <p:cNvSpPr txBox="1">
            <a:spLocks noChangeArrowheads="1"/>
          </p:cNvSpPr>
          <p:nvPr/>
        </p:nvSpPr>
        <p:spPr bwMode="auto">
          <a:xfrm>
            <a:off x="5334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11430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2400" b="1">
                <a:solidFill>
                  <a:srgbClr val="C00000"/>
                </a:solidFill>
              </a:rPr>
              <a:t>السؤال؟ ما وجه التفرقة عند الحنفية بين العبادات والمعاملات</a:t>
            </a:r>
            <a:r>
              <a:rPr lang="ar-SA" altLang="ar-SA" sz="2400" b="1">
                <a:solidFill>
                  <a:srgbClr val="000099"/>
                </a:solidFill>
              </a:rPr>
              <a:t>؟؟؟</a:t>
            </a:r>
            <a:endParaRPr lang="en-US" altLang="ar-SA" sz="2400" b="1">
              <a:solidFill>
                <a:srgbClr val="000099"/>
              </a:solidFill>
            </a:endParaRPr>
          </a:p>
        </p:txBody>
      </p:sp>
      <p:sp>
        <p:nvSpPr>
          <p:cNvPr id="204808"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4809"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4810"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1" name="Rectangle 6"/>
          <p:cNvSpPr>
            <a:spLocks noChangeArrowheads="1"/>
          </p:cNvSpPr>
          <p:nvPr/>
        </p:nvSpPr>
        <p:spPr bwMode="auto">
          <a:xfrm>
            <a:off x="3124200" y="2286000"/>
            <a:ext cx="5486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SA" altLang="ar-SA" sz="3600" b="1">
                <a:solidFill>
                  <a:srgbClr val="C00000"/>
                </a:solidFill>
              </a:rPr>
              <a:t>السؤال؟</a:t>
            </a:r>
          </a:p>
          <a:p>
            <a:pPr algn="ctr" eaLnBrk="1" fontAlgn="base" hangingPunct="1">
              <a:spcAft>
                <a:spcPct val="0"/>
              </a:spcAft>
              <a:buFontTx/>
              <a:buNone/>
            </a:pPr>
            <a:r>
              <a:rPr lang="ar-SA" altLang="ar-SA" sz="2800" b="1">
                <a:solidFill>
                  <a:srgbClr val="FF0000"/>
                </a:solidFill>
                <a:latin typeface="Arial Unicode MS" pitchFamily="34" charset="-128"/>
                <a:ea typeface="Arial Unicode MS" pitchFamily="34" charset="-128"/>
                <a:cs typeface="Arial Unicode MS" pitchFamily="34" charset="-128"/>
              </a:rPr>
              <a:t>ما وجه التفرقة عند الحنفية بين العبادات والمعاملات</a:t>
            </a:r>
          </a:p>
        </p:txBody>
      </p:sp>
      <p:graphicFrame>
        <p:nvGraphicFramePr>
          <p:cNvPr id="12" name="كائن 11"/>
          <p:cNvGraphicFramePr>
            <a:graphicFrameLocks noChangeAspect="1"/>
          </p:cNvGraphicFramePr>
          <p:nvPr/>
        </p:nvGraphicFramePr>
        <p:xfrm>
          <a:off x="1066800" y="1219200"/>
          <a:ext cx="2247900" cy="4559300"/>
        </p:xfrm>
        <a:graphic>
          <a:graphicData uri="http://schemas.openxmlformats.org/presentationml/2006/ole">
            <mc:AlternateContent xmlns:mc="http://schemas.openxmlformats.org/markup-compatibility/2006">
              <mc:Choice xmlns:v="urn:schemas-microsoft-com:vml" Requires="v">
                <p:oleObj spid="_x0000_s5125" name="Clip" r:id="rId4" imgW="3848100" imgH="5478463" progId="MS_ClipArt_Gallery.2">
                  <p:embed/>
                </p:oleObj>
              </mc:Choice>
              <mc:Fallback>
                <p:oleObj name="Clip" r:id="rId4" imgW="3848100" imgH="54784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19200"/>
                        <a:ext cx="22479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3" name="Picture 2" descr="C:\Users\PC HOME\Desktop\صور كتب\11111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12134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8" presetClass="emph" presetSubtype="0" fill="hold" nodeType="withEffect">
                                  <p:stCondLst>
                                    <p:cond delay="0"/>
                                  </p:stCondLst>
                                  <p:childTnLst>
                                    <p:animRot by="21600000">
                                      <p:cBhvr>
                                        <p:cTn id="17" dur="2000" fill="hold"/>
                                        <p:tgtEl>
                                          <p:spTgt spid="12"/>
                                        </p:tgtEl>
                                        <p:attrNameLst>
                                          <p:attrName>r</p:attrName>
                                        </p:attrNameLst>
                                      </p:cBhvr>
                                    </p:animRot>
                                  </p:childTnLst>
                                </p:cTn>
                              </p:par>
                              <p:par>
                                <p:cTn id="18" presetID="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par>
                                <p:cTn id="22" presetID="15" presetClass="entr" presetSubtype="0" fill="hold" nodeType="with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 calcmode="lin" valueType="num">
                                      <p:cBhvr>
                                        <p:cTn id="24" dur="10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11">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ctrTitle"/>
          </p:nvPr>
        </p:nvSpPr>
        <p:spPr/>
        <p:txBody>
          <a:bodyPr/>
          <a:lstStyle/>
          <a:p>
            <a:pPr eaLnBrk="1" hangingPunct="1"/>
            <a:endParaRPr lang="en-US" altLang="ar-SA" smtClean="0"/>
          </a:p>
        </p:txBody>
      </p:sp>
      <p:sp>
        <p:nvSpPr>
          <p:cNvPr id="205827" name="Rectangle 3"/>
          <p:cNvSpPr>
            <a:spLocks noGrp="1" noChangeArrowheads="1"/>
          </p:cNvSpPr>
          <p:nvPr>
            <p:ph type="subTitle" idx="1"/>
          </p:nvPr>
        </p:nvSpPr>
        <p:spPr/>
        <p:txBody>
          <a:bodyPr/>
          <a:lstStyle/>
          <a:p>
            <a:pPr eaLnBrk="1" hangingPunct="1"/>
            <a:endParaRPr lang="en-US" altLang="ar-SA" smtClean="0"/>
          </a:p>
        </p:txBody>
      </p:sp>
      <p:pic>
        <p:nvPicPr>
          <p:cNvPr id="205828"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29" name="Text Box 5"/>
          <p:cNvSpPr txBox="1">
            <a:spLocks noChangeArrowheads="1"/>
          </p:cNvSpPr>
          <p:nvPr/>
        </p:nvSpPr>
        <p:spPr bwMode="auto">
          <a:xfrm>
            <a:off x="5334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58374" name="Rectangle 6"/>
          <p:cNvSpPr>
            <a:spLocks noChangeArrowheads="1"/>
          </p:cNvSpPr>
          <p:nvPr/>
        </p:nvSpPr>
        <p:spPr bwMode="auto">
          <a:xfrm>
            <a:off x="457200" y="1447800"/>
            <a:ext cx="8305800" cy="4648200"/>
          </a:xfrm>
          <a:prstGeom prst="rect">
            <a:avLst/>
          </a:prstGeom>
          <a:noFill/>
          <a:ln w="9525">
            <a:noFill/>
            <a:miter lim="800000"/>
            <a:headEnd/>
            <a:tailEnd/>
          </a:ln>
          <a:effectLst/>
        </p:spPr>
        <p:txBody>
          <a:bodyPr/>
          <a:lstStyle/>
          <a:p>
            <a:pPr marL="514350" indent="-514350" fontAlgn="base">
              <a:spcBef>
                <a:spcPct val="0"/>
              </a:spcBef>
              <a:spcAft>
                <a:spcPct val="0"/>
              </a:spcAft>
              <a:defRPr/>
            </a:pPr>
            <a:endParaRPr lang="en-US" sz="2400" dirty="0">
              <a:solidFill>
                <a:srgbClr val="000000"/>
              </a:solidFill>
            </a:endParaRPr>
          </a:p>
          <a:p>
            <a:pPr marL="514350" indent="-514350" fontAlgn="base">
              <a:spcBef>
                <a:spcPct val="0"/>
              </a:spcBef>
              <a:spcAft>
                <a:spcPct val="0"/>
              </a:spcAft>
              <a:defRPr/>
            </a:pPr>
            <a:endParaRPr lang="en-US" sz="3200"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defRPr/>
            </a:pPr>
            <a:endParaRPr lang="en-US" sz="3200" b="1"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marL="514350" indent="-514350" fontAlgn="base">
              <a:spcBef>
                <a:spcPct val="0"/>
              </a:spcBef>
              <a:spcAft>
                <a:spcPct val="0"/>
              </a:spcAft>
              <a:buFont typeface="+mj-lt"/>
              <a:buAutoNum type="arabicPeriod"/>
              <a:defRPr/>
            </a:pPr>
            <a:endParaRPr lang="en-US" sz="3200" dirty="0">
              <a:solidFill>
                <a:srgbClr val="000000"/>
              </a:solidFill>
            </a:endParaRPr>
          </a:p>
          <a:p>
            <a:pPr fontAlgn="base">
              <a:spcBef>
                <a:spcPct val="0"/>
              </a:spcBef>
              <a:spcAft>
                <a:spcPct val="0"/>
              </a:spcAft>
              <a:defRPr/>
            </a:pPr>
            <a:endParaRPr lang="ar-SA"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buFont typeface="Arial" pitchFamily="34" charset="0"/>
              <a:buChar char="•"/>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fontAlgn="base">
              <a:spcBef>
                <a:spcPct val="0"/>
              </a:spcBef>
              <a:spcAft>
                <a:spcPct val="0"/>
              </a:spcAft>
              <a:defRPr/>
            </a:pPr>
            <a:endParaRPr lang="en-US" sz="3200" dirty="0">
              <a:solidFill>
                <a:srgbClr val="000000"/>
              </a:solidFill>
            </a:endParaRPr>
          </a:p>
          <a:p>
            <a:pPr marL="812800" indent="-812800" fontAlgn="base">
              <a:spcBef>
                <a:spcPct val="20000"/>
              </a:spcBef>
              <a:spcAft>
                <a:spcPct val="0"/>
              </a:spcAft>
              <a:defRPr/>
            </a:pPr>
            <a:endParaRPr lang="en-US" sz="3200" dirty="0">
              <a:solidFill>
                <a:srgbClr val="000000"/>
              </a:solidFill>
            </a:endParaRPr>
          </a:p>
        </p:txBody>
      </p:sp>
      <p:sp>
        <p:nvSpPr>
          <p:cNvPr id="58375" name="Rectangle 7"/>
          <p:cNvSpPr>
            <a:spLocks noChangeArrowheads="1"/>
          </p:cNvSpPr>
          <p:nvPr/>
        </p:nvSpPr>
        <p:spPr bwMode="auto">
          <a:xfrm>
            <a:off x="11430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SA" altLang="ar-SA" sz="2400" b="1">
                <a:solidFill>
                  <a:srgbClr val="C00000"/>
                </a:solidFill>
              </a:rPr>
              <a:t>السؤال؟ ما وجه التفرقة عند الحنفية بين العبادات والمعاملات</a:t>
            </a:r>
            <a:r>
              <a:rPr lang="ar-SA" altLang="ar-SA" sz="2400" b="1">
                <a:solidFill>
                  <a:srgbClr val="000099"/>
                </a:solidFill>
              </a:rPr>
              <a:t>؟؟؟</a:t>
            </a:r>
            <a:endParaRPr lang="en-US" altLang="ar-SA" sz="2400" b="1">
              <a:solidFill>
                <a:srgbClr val="000099"/>
              </a:solidFill>
            </a:endParaRPr>
          </a:p>
        </p:txBody>
      </p:sp>
      <p:sp>
        <p:nvSpPr>
          <p:cNvPr id="205832"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5833"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205834"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1" name="Rectangle 6"/>
          <p:cNvSpPr>
            <a:spLocks noChangeArrowheads="1"/>
          </p:cNvSpPr>
          <p:nvPr/>
        </p:nvSpPr>
        <p:spPr bwMode="auto">
          <a:xfrm>
            <a:off x="419100" y="1304925"/>
            <a:ext cx="8458200"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SA" altLang="ar-SA" sz="2400" b="1">
                <a:solidFill>
                  <a:srgbClr val="002060"/>
                </a:solidFill>
              </a:rPr>
              <a:t>أنه لما كان المقصود من العبادات التعبد وهو لا يكون إلا بالامتثال والطاعة</a:t>
            </a:r>
          </a:p>
          <a:p>
            <a:pPr algn="ctr" eaLnBrk="1" fontAlgn="base" hangingPunct="1">
              <a:spcAft>
                <a:spcPct val="0"/>
              </a:spcAft>
              <a:buFontTx/>
              <a:buNone/>
            </a:pPr>
            <a:r>
              <a:rPr lang="ar-SA" altLang="ar-SA" sz="2400" b="1">
                <a:solidFill>
                  <a:srgbClr val="002060"/>
                </a:solidFill>
              </a:rPr>
              <a:t> تكون المخالفة فيها مفوتة للمقصود</a:t>
            </a:r>
          </a:p>
          <a:p>
            <a:pPr algn="ctr" eaLnBrk="1" fontAlgn="base" hangingPunct="1">
              <a:spcAft>
                <a:spcPct val="0"/>
              </a:spcAft>
              <a:buFontTx/>
              <a:buNone/>
            </a:pPr>
            <a:r>
              <a:rPr lang="ar-SA" altLang="ar-SA" sz="2400" b="1">
                <a:solidFill>
                  <a:srgbClr val="C00000"/>
                </a:solidFill>
              </a:rPr>
              <a:t>فلا يظهر وجه للتفرقة بين باطل وفاسد فيها </a:t>
            </a:r>
            <a:r>
              <a:rPr lang="ar-SA" altLang="ar-SA" sz="2400" b="1">
                <a:solidFill>
                  <a:srgbClr val="003300"/>
                </a:solidFill>
              </a:rPr>
              <a:t>فلا تبرأ ذمة المكلف بصلاة فاسدة كما لا تبرأ بصلاة باطلة </a:t>
            </a:r>
          </a:p>
          <a:p>
            <a:pPr algn="ctr" eaLnBrk="1" fontAlgn="base" hangingPunct="1">
              <a:spcAft>
                <a:spcPct val="0"/>
              </a:spcAft>
              <a:buFontTx/>
              <a:buNone/>
            </a:pPr>
            <a:r>
              <a:rPr lang="ar-SA" altLang="ar-SA" sz="2400" b="1">
                <a:solidFill>
                  <a:srgbClr val="003300"/>
                </a:solidFill>
              </a:rPr>
              <a:t>ومن أمثلته كذلك صيام يوم العيد نذراً</a:t>
            </a:r>
          </a:p>
          <a:p>
            <a:pPr algn="ctr" eaLnBrk="1" fontAlgn="base" hangingPunct="1">
              <a:spcAft>
                <a:spcPct val="0"/>
              </a:spcAft>
              <a:buFontTx/>
              <a:buNone/>
            </a:pPr>
            <a:r>
              <a:rPr lang="ar-SA" altLang="ar-SA" sz="2800" b="1">
                <a:solidFill>
                  <a:srgbClr val="C00000"/>
                </a:solidFill>
              </a:rPr>
              <a:t>أما المعاملات:</a:t>
            </a:r>
          </a:p>
          <a:p>
            <a:pPr algn="ctr" eaLnBrk="1" fontAlgn="base" hangingPunct="1">
              <a:spcAft>
                <a:spcPct val="0"/>
              </a:spcAft>
              <a:buFontTx/>
              <a:buNone/>
            </a:pPr>
            <a:r>
              <a:rPr lang="ar-SA" altLang="ar-SA" sz="2800" b="1">
                <a:solidFill>
                  <a:srgbClr val="C00000"/>
                </a:solidFill>
              </a:rPr>
              <a:t> </a:t>
            </a:r>
            <a:r>
              <a:rPr lang="ar-SA" altLang="ar-SA" sz="2400" b="1">
                <a:solidFill>
                  <a:srgbClr val="002060"/>
                </a:solidFill>
              </a:rPr>
              <a:t>فحيث كان المقصود منها أولاً وبالذات مصالح العباد الدنيوية انفسح المجال وأمكنه تحقيقها حتى مع خلل في وصفها </a:t>
            </a:r>
          </a:p>
          <a:p>
            <a:pPr algn="ctr" eaLnBrk="1" fontAlgn="base" hangingPunct="1">
              <a:spcAft>
                <a:spcPct val="0"/>
              </a:spcAft>
              <a:buFontTx/>
              <a:buNone/>
            </a:pPr>
            <a:r>
              <a:rPr lang="ar-SA" altLang="ar-SA" sz="2400" b="1">
                <a:solidFill>
                  <a:srgbClr val="002060"/>
                </a:solidFill>
              </a:rPr>
              <a:t>فلا تنعدم وتلغى إلغاء تاماً إلا إذا كان الخلل راجعاً إلى الحقيقة </a:t>
            </a:r>
          </a:p>
          <a:p>
            <a:pPr algn="ctr" eaLnBrk="1" fontAlgn="base" hangingPunct="1">
              <a:spcAft>
                <a:spcPct val="0"/>
              </a:spcAft>
              <a:buFontTx/>
              <a:buNone/>
            </a:pPr>
            <a:r>
              <a:rPr lang="ar-SA" altLang="ar-SA" sz="2400" b="1">
                <a:solidFill>
                  <a:srgbClr val="002060"/>
                </a:solidFill>
              </a:rPr>
              <a:t>وتؤثر فيها بانعدام ركنها الذي هو جزء ماهيتها</a:t>
            </a:r>
          </a:p>
        </p:txBody>
      </p:sp>
      <p:pic>
        <p:nvPicPr>
          <p:cNvPr id="13" name="Picture 2" descr="C:\Users\PC HOME\Desktop\صور كتب\1111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395" y="152400"/>
            <a:ext cx="941294" cy="11529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8289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58375">
                                            <p:txEl>
                                              <p:pRg st="0" end="0"/>
                                            </p:txEl>
                                          </p:spTgt>
                                        </p:tgtEl>
                                        <p:attrNameLst>
                                          <p:attrName>style.visibility</p:attrName>
                                        </p:attrNameLst>
                                      </p:cBhvr>
                                      <p:to>
                                        <p:strVal val="visible"/>
                                      </p:to>
                                    </p:set>
                                    <p:animEffect transition="in" filter="box(in)">
                                      <p:cBhvr>
                                        <p:cTn id="7" dur="500"/>
                                        <p:tgtEl>
                                          <p:spTgt spid="583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nodeType="click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 calcmode="lin" valueType="num">
                                      <p:cBhvr>
                                        <p:cTn id="20" dur="10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1">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 calcmode="lin" valueType="num">
                                      <p:cBhvr>
                                        <p:cTn id="28" dur="10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11">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nodeType="clickEffect">
                                  <p:stCondLst>
                                    <p:cond delay="0"/>
                                  </p:stCondLst>
                                  <p:childTnLst>
                                    <p:set>
                                      <p:cBhvr>
                                        <p:cTn id="35" dur="1" fill="hold">
                                          <p:stCondLst>
                                            <p:cond delay="0"/>
                                          </p:stCondLst>
                                        </p:cTn>
                                        <p:tgtEl>
                                          <p:spTgt spid="11">
                                            <p:txEl>
                                              <p:pRg st="3" end="3"/>
                                            </p:txEl>
                                          </p:spTgt>
                                        </p:tgtEl>
                                        <p:attrNameLst>
                                          <p:attrName>style.visibility</p:attrName>
                                        </p:attrNameLst>
                                      </p:cBhvr>
                                      <p:to>
                                        <p:strVal val="visible"/>
                                      </p:to>
                                    </p:set>
                                    <p:anim calcmode="lin" valueType="num">
                                      <p:cBhvr>
                                        <p:cTn id="36" dur="10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11">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1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1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nodeType="clickEffect">
                                  <p:stCondLst>
                                    <p:cond delay="0"/>
                                  </p:stCondLst>
                                  <p:childTnLst>
                                    <p:set>
                                      <p:cBhvr>
                                        <p:cTn id="43" dur="1" fill="hold">
                                          <p:stCondLst>
                                            <p:cond delay="0"/>
                                          </p:stCondLst>
                                        </p:cTn>
                                        <p:tgtEl>
                                          <p:spTgt spid="11">
                                            <p:txEl>
                                              <p:pRg st="4" end="4"/>
                                            </p:txEl>
                                          </p:spTgt>
                                        </p:tgtEl>
                                        <p:attrNameLst>
                                          <p:attrName>style.visibility</p:attrName>
                                        </p:attrNameLst>
                                      </p:cBhvr>
                                      <p:to>
                                        <p:strVal val="visible"/>
                                      </p:to>
                                    </p:set>
                                    <p:anim calcmode="lin" valueType="num">
                                      <p:cBhvr>
                                        <p:cTn id="44" dur="10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11">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1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1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5" presetClass="entr" presetSubtype="0" fill="hold" nodeType="clickEffect">
                                  <p:stCondLst>
                                    <p:cond delay="0"/>
                                  </p:stCondLst>
                                  <p:childTnLst>
                                    <p:set>
                                      <p:cBhvr>
                                        <p:cTn id="51" dur="1" fill="hold">
                                          <p:stCondLst>
                                            <p:cond delay="0"/>
                                          </p:stCondLst>
                                        </p:cTn>
                                        <p:tgtEl>
                                          <p:spTgt spid="11">
                                            <p:txEl>
                                              <p:pRg st="5" end="5"/>
                                            </p:txEl>
                                          </p:spTgt>
                                        </p:tgtEl>
                                        <p:attrNameLst>
                                          <p:attrName>style.visibility</p:attrName>
                                        </p:attrNameLst>
                                      </p:cBhvr>
                                      <p:to>
                                        <p:strVal val="visible"/>
                                      </p:to>
                                    </p:set>
                                    <p:anim calcmode="lin" valueType="num">
                                      <p:cBhvr>
                                        <p:cTn id="52" dur="10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11">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1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11">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5" presetClass="entr" presetSubtype="0" fill="hold" nodeType="clickEffect">
                                  <p:stCondLst>
                                    <p:cond delay="0"/>
                                  </p:stCondLst>
                                  <p:childTnLst>
                                    <p:set>
                                      <p:cBhvr>
                                        <p:cTn id="59" dur="1" fill="hold">
                                          <p:stCondLst>
                                            <p:cond delay="0"/>
                                          </p:stCondLst>
                                        </p:cTn>
                                        <p:tgtEl>
                                          <p:spTgt spid="11">
                                            <p:txEl>
                                              <p:pRg st="6" end="6"/>
                                            </p:txEl>
                                          </p:spTgt>
                                        </p:tgtEl>
                                        <p:attrNameLst>
                                          <p:attrName>style.visibility</p:attrName>
                                        </p:attrNameLst>
                                      </p:cBhvr>
                                      <p:to>
                                        <p:strVal val="visible"/>
                                      </p:to>
                                    </p:set>
                                    <p:anim calcmode="lin" valueType="num">
                                      <p:cBhvr>
                                        <p:cTn id="60" dur="10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11">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1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11">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5" presetClass="entr" presetSubtype="0" fill="hold" nodeType="clickEffect">
                                  <p:stCondLst>
                                    <p:cond delay="0"/>
                                  </p:stCondLst>
                                  <p:childTnLst>
                                    <p:set>
                                      <p:cBhvr>
                                        <p:cTn id="67" dur="1" fill="hold">
                                          <p:stCondLst>
                                            <p:cond delay="0"/>
                                          </p:stCondLst>
                                        </p:cTn>
                                        <p:tgtEl>
                                          <p:spTgt spid="11">
                                            <p:txEl>
                                              <p:pRg st="7" end="7"/>
                                            </p:txEl>
                                          </p:spTgt>
                                        </p:tgtEl>
                                        <p:attrNameLst>
                                          <p:attrName>style.visibility</p:attrName>
                                        </p:attrNameLst>
                                      </p:cBhvr>
                                      <p:to>
                                        <p:strVal val="visible"/>
                                      </p:to>
                                    </p:set>
                                    <p:anim calcmode="lin" valueType="num">
                                      <p:cBhvr>
                                        <p:cTn id="68" dur="1000" fill="hold"/>
                                        <p:tgtEl>
                                          <p:spTgt spid="11">
                                            <p:txEl>
                                              <p:pRg st="7" end="7"/>
                                            </p:txEl>
                                          </p:spTgt>
                                        </p:tgtEl>
                                        <p:attrNameLst>
                                          <p:attrName>ppt_w</p:attrName>
                                        </p:attrNameLst>
                                      </p:cBhvr>
                                      <p:tavLst>
                                        <p:tav tm="0">
                                          <p:val>
                                            <p:fltVal val="0"/>
                                          </p:val>
                                        </p:tav>
                                        <p:tav tm="100000">
                                          <p:val>
                                            <p:strVal val="#ppt_w"/>
                                          </p:val>
                                        </p:tav>
                                      </p:tavLst>
                                    </p:anim>
                                    <p:anim calcmode="lin" valueType="num">
                                      <p:cBhvr>
                                        <p:cTn id="69" dur="1000" fill="hold"/>
                                        <p:tgtEl>
                                          <p:spTgt spid="11">
                                            <p:txEl>
                                              <p:pRg st="7" end="7"/>
                                            </p:txEl>
                                          </p:spTgt>
                                        </p:tgtEl>
                                        <p:attrNameLst>
                                          <p:attrName>ppt_h</p:attrName>
                                        </p:attrNameLst>
                                      </p:cBhvr>
                                      <p:tavLst>
                                        <p:tav tm="0">
                                          <p:val>
                                            <p:fltVal val="0"/>
                                          </p:val>
                                        </p:tav>
                                        <p:tav tm="100000">
                                          <p:val>
                                            <p:strVal val="#ppt_h"/>
                                          </p:val>
                                        </p:tav>
                                      </p:tavLst>
                                    </p:anim>
                                    <p:anim calcmode="lin" valueType="num">
                                      <p:cBhvr>
                                        <p:cTn id="70" dur="1000" fill="hold"/>
                                        <p:tgtEl>
                                          <p:spTgt spid="11">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11">
                                            <p:txEl>
                                              <p:pRg st="7" end="7"/>
                                            </p:txEl>
                                          </p:spTgt>
                                        </p:tgtEl>
                                        <p:attrNameLst>
                                          <p:attrName>ppt_y</p:attrName>
                                        </p:attrNameLst>
                                      </p:cBhvr>
                                      <p:tavLst>
                                        <p:tav tm="0" fmla="#ppt_y+(sin(-2*pi*(1-$))*-#ppt_x+cos(-2*pi*(1-$))*(1-#ppt_y))*(1-$)">
                                          <p:val>
                                            <p:fltVal val="0"/>
                                          </p:val>
                                        </p:tav>
                                        <p:tav tm="100000">
                                          <p:val>
                                            <p:fltVal val="1"/>
                                          </p:val>
                                        </p:tav>
                                      </p:tavLst>
                                    </p:anim>
                                  </p:childTnLst>
                                </p:cTn>
                              </p:par>
                              <p:par>
                                <p:cTn id="72" presetID="2" presetClass="entr" presetSubtype="4" fill="hold"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additive="base">
                                        <p:cTn id="74" dur="500" fill="hold"/>
                                        <p:tgtEl>
                                          <p:spTgt spid="13"/>
                                        </p:tgtEl>
                                        <p:attrNameLst>
                                          <p:attrName>ppt_x</p:attrName>
                                        </p:attrNameLst>
                                      </p:cBhvr>
                                      <p:tavLst>
                                        <p:tav tm="0">
                                          <p:val>
                                            <p:strVal val="#ppt_x"/>
                                          </p:val>
                                        </p:tav>
                                        <p:tav tm="100000">
                                          <p:val>
                                            <p:strVal val="#ppt_x"/>
                                          </p:val>
                                        </p:tav>
                                      </p:tavLst>
                                    </p:anim>
                                    <p:anim calcmode="lin" valueType="num">
                                      <p:cBhvr additive="base">
                                        <p:cTn id="7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850"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286002" y="152400"/>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الوضعي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728012" y="3048000"/>
            <a:ext cx="2152962"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C00000"/>
                </a:solidFill>
                <a:cs typeface="Monotype Koufi" pitchFamily="2" charset="-78"/>
              </a:rPr>
              <a:t>العزيمة</a:t>
            </a:r>
            <a:endParaRPr lang="ar-SA" sz="1400" dirty="0">
              <a:solidFill>
                <a:srgbClr val="C00000"/>
              </a:solidFill>
            </a:endParaRPr>
          </a:p>
        </p:txBody>
      </p:sp>
      <p:sp>
        <p:nvSpPr>
          <p:cNvPr id="7" name="مستطيل مستدير الزوايا 6"/>
          <p:cNvSpPr/>
          <p:nvPr/>
        </p:nvSpPr>
        <p:spPr>
          <a:xfrm>
            <a:off x="179388" y="2632075"/>
            <a:ext cx="6477000" cy="16954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C00000"/>
                </a:solidFill>
                <a:cs typeface="Arabic Transparent" pitchFamily="2" charset="-78"/>
              </a:rPr>
              <a:t>ما شرع من الأحكام الكلية ابتداءً لتكون قانوناً عاماً لكل المكلفين في جميع الأحوال كالصلاة، والزكاة، وسائر الشعائر الإسلامية الكلية</a:t>
            </a:r>
          </a:p>
        </p:txBody>
      </p:sp>
    </p:spTree>
    <p:extLst>
      <p:ext uri="{BB962C8B-B14F-4D97-AF65-F5344CB8AC3E}">
        <p14:creationId xmlns:p14="http://schemas.microsoft.com/office/powerpoint/2010/main" val="17366760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874"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286002" y="152400"/>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الوضعي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705600" y="1423974"/>
            <a:ext cx="2152962"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C00000"/>
                </a:solidFill>
                <a:cs typeface="Monotype Koufi" pitchFamily="2" charset="-78"/>
              </a:rPr>
              <a:t>الرخصة</a:t>
            </a:r>
            <a:endParaRPr lang="ar-SA" sz="1600" dirty="0">
              <a:solidFill>
                <a:srgbClr val="C00000"/>
              </a:solidFill>
            </a:endParaRPr>
          </a:p>
        </p:txBody>
      </p:sp>
      <p:sp>
        <p:nvSpPr>
          <p:cNvPr id="7" name="مستطيل مستدير الزوايا 6"/>
          <p:cNvSpPr/>
          <p:nvPr/>
        </p:nvSpPr>
        <p:spPr>
          <a:xfrm>
            <a:off x="609600" y="1504950"/>
            <a:ext cx="5783263"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الحكم الثابت على خلاف الدليل لعذر</a:t>
            </a:r>
          </a:p>
        </p:txBody>
      </p:sp>
      <p:sp>
        <p:nvSpPr>
          <p:cNvPr id="17" name="سهم إلى اليسار 16"/>
          <p:cNvSpPr/>
          <p:nvPr/>
        </p:nvSpPr>
        <p:spPr>
          <a:xfrm>
            <a:off x="6866965" y="31003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21" name="مستطيل مستدير الزوايا 20"/>
          <p:cNvSpPr/>
          <p:nvPr/>
        </p:nvSpPr>
        <p:spPr>
          <a:xfrm>
            <a:off x="1066800" y="2971800"/>
            <a:ext cx="5373688" cy="1189038"/>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كترك صلاة الجماعة بعذر المطر</a:t>
            </a:r>
          </a:p>
          <a:p>
            <a:pPr fontAlgn="base">
              <a:spcBef>
                <a:spcPct val="0"/>
              </a:spcBef>
              <a:spcAft>
                <a:spcPct val="0"/>
              </a:spcAft>
              <a:defRPr/>
            </a:pPr>
            <a:r>
              <a:rPr lang="ar-SA" sz="2400" b="1" dirty="0">
                <a:solidFill>
                  <a:srgbClr val="7030A0"/>
                </a:solidFill>
                <a:cs typeface="Arabic Transparent" pitchFamily="2" charset="-78"/>
              </a:rPr>
              <a:t>ترك الصيام في السفر </a:t>
            </a:r>
          </a:p>
          <a:p>
            <a:pPr fontAlgn="base">
              <a:spcBef>
                <a:spcPct val="0"/>
              </a:spcBef>
              <a:spcAft>
                <a:spcPct val="0"/>
              </a:spcAft>
              <a:defRPr/>
            </a:pPr>
            <a:r>
              <a:rPr lang="ar-SA" sz="2400" b="1" dirty="0">
                <a:solidFill>
                  <a:srgbClr val="7030A0"/>
                </a:solidFill>
                <a:cs typeface="Arabic Transparent" pitchFamily="2" charset="-78"/>
              </a:rPr>
              <a:t>أكل الميتة للمضطر</a:t>
            </a:r>
          </a:p>
        </p:txBody>
      </p:sp>
    </p:spTree>
    <p:extLst>
      <p:ext uri="{BB962C8B-B14F-4D97-AF65-F5344CB8AC3E}">
        <p14:creationId xmlns:p14="http://schemas.microsoft.com/office/powerpoint/2010/main" val="284673174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1+#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circle(in)">
                                      <p:cBhvr>
                                        <p:cTn id="29"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898"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1676400" y="152400"/>
            <a:ext cx="6105681"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أقســــــام الرخصة</a:t>
            </a:r>
          </a:p>
        </p:txBody>
      </p:sp>
      <p:sp>
        <p:nvSpPr>
          <p:cNvPr id="3" name="سهم إلى اليسار 2"/>
          <p:cNvSpPr/>
          <p:nvPr/>
        </p:nvSpPr>
        <p:spPr>
          <a:xfrm>
            <a:off x="6705600" y="1804974"/>
            <a:ext cx="2152962"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C00000"/>
                </a:solidFill>
                <a:cs typeface="Monotype Koufi" pitchFamily="2" charset="-78"/>
              </a:rPr>
              <a:t>الرخصة الواجبة</a:t>
            </a:r>
            <a:endParaRPr lang="ar-SA" sz="1400" dirty="0">
              <a:solidFill>
                <a:srgbClr val="C00000"/>
              </a:solidFill>
            </a:endParaRPr>
          </a:p>
        </p:txBody>
      </p:sp>
      <p:sp>
        <p:nvSpPr>
          <p:cNvPr id="21" name="مستطيل مستدير الزوايا 20"/>
          <p:cNvSpPr/>
          <p:nvPr/>
        </p:nvSpPr>
        <p:spPr>
          <a:xfrm>
            <a:off x="285750" y="1371600"/>
            <a:ext cx="6343650" cy="16002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000" b="1" dirty="0">
                <a:solidFill>
                  <a:srgbClr val="C00000"/>
                </a:solidFill>
                <a:cs typeface="Arabic Transparent" pitchFamily="2" charset="-78"/>
              </a:rPr>
              <a:t>هي التي يجب على المكلف الأخذ بها عند قيام موجبها وذلك كأكل الميتة للمضطر في </a:t>
            </a:r>
            <a:r>
              <a:rPr lang="ar-SA" sz="2000" b="1" dirty="0" err="1">
                <a:solidFill>
                  <a:srgbClr val="C00000"/>
                </a:solidFill>
                <a:cs typeface="Arabic Transparent" pitchFamily="2" charset="-78"/>
              </a:rPr>
              <a:t>السفر،فإنه</a:t>
            </a:r>
            <a:r>
              <a:rPr lang="ar-SA" sz="2000" b="1" dirty="0">
                <a:solidFill>
                  <a:srgbClr val="C00000"/>
                </a:solidFill>
                <a:cs typeface="Arabic Transparent" pitchFamily="2" charset="-78"/>
              </a:rPr>
              <a:t> يجب عليه أكل ما يسد رمقه ويبقى على حياته إذا اضطر إلى ذلك في السفر فإن مصلحة الإبقاء على الحياة واجبة فلا يجوز أن يهدرها إذا تمكن من الحفاظ عليها.</a:t>
            </a:r>
          </a:p>
        </p:txBody>
      </p:sp>
      <p:sp>
        <p:nvSpPr>
          <p:cNvPr id="8" name="سهم إلى اليسار 7"/>
          <p:cNvSpPr/>
          <p:nvPr/>
        </p:nvSpPr>
        <p:spPr>
          <a:xfrm>
            <a:off x="6440488" y="3405174"/>
            <a:ext cx="2565992"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C00000"/>
                </a:solidFill>
                <a:cs typeface="Monotype Koufi" pitchFamily="2" charset="-78"/>
              </a:rPr>
              <a:t>الرخصة المندوبة</a:t>
            </a:r>
            <a:endParaRPr lang="ar-SA" sz="1400" dirty="0">
              <a:solidFill>
                <a:srgbClr val="C00000"/>
              </a:solidFill>
            </a:endParaRPr>
          </a:p>
        </p:txBody>
      </p:sp>
      <p:sp>
        <p:nvSpPr>
          <p:cNvPr id="9" name="سهم إلى اليسار 8"/>
          <p:cNvSpPr/>
          <p:nvPr/>
        </p:nvSpPr>
        <p:spPr>
          <a:xfrm>
            <a:off x="6261910" y="5207787"/>
            <a:ext cx="2565992"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C00000"/>
                </a:solidFill>
                <a:cs typeface="Monotype Koufi" pitchFamily="2" charset="-78"/>
              </a:rPr>
              <a:t>الرخصة المباحة</a:t>
            </a:r>
            <a:endParaRPr lang="ar-SA" sz="1400" dirty="0">
              <a:solidFill>
                <a:srgbClr val="C00000"/>
              </a:solidFill>
            </a:endParaRPr>
          </a:p>
        </p:txBody>
      </p:sp>
      <p:sp>
        <p:nvSpPr>
          <p:cNvPr id="10" name="مستطيل مستدير الزوايا 9"/>
          <p:cNvSpPr/>
          <p:nvPr/>
        </p:nvSpPr>
        <p:spPr>
          <a:xfrm>
            <a:off x="285750" y="3230563"/>
            <a:ext cx="5976938" cy="1189037"/>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000" b="1" dirty="0">
                <a:solidFill>
                  <a:srgbClr val="C00000"/>
                </a:solidFill>
                <a:cs typeface="Arabic Transparent" pitchFamily="2" charset="-78"/>
              </a:rPr>
              <a:t>هي التي يستحب للمكلف الأخذ بها وذلك كالقصر في السفر فإن القصر في السفر الطويل مندوب وحظها من جنس الرخص كبير.</a:t>
            </a:r>
          </a:p>
        </p:txBody>
      </p:sp>
      <p:sp>
        <p:nvSpPr>
          <p:cNvPr id="11" name="مستطيل مستدير الزوايا 10"/>
          <p:cNvSpPr/>
          <p:nvPr/>
        </p:nvSpPr>
        <p:spPr>
          <a:xfrm>
            <a:off x="152400" y="4648200"/>
            <a:ext cx="6037263" cy="19812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000" b="1" dirty="0">
                <a:solidFill>
                  <a:srgbClr val="C00000"/>
                </a:solidFill>
                <a:cs typeface="Arabic Transparent" pitchFamily="2" charset="-78"/>
              </a:rPr>
              <a:t>هي التي يجوز للمكلف الأخذ بها </a:t>
            </a:r>
            <a:r>
              <a:rPr lang="ar-SA" sz="2000" b="1" dirty="0">
                <a:solidFill>
                  <a:srgbClr val="003300"/>
                </a:solidFill>
                <a:cs typeface="Arabic Transparent" pitchFamily="2" charset="-78"/>
              </a:rPr>
              <a:t>وذلك كالسَلَم وهو بيع موصوف في الذمة بثمن عاجل فهو رخصة واردة على خلاف الدليل إلا أنه مباح وليس مندوبا فيجوز للمكلف العمل به إلا أنه لا يندب إليه.</a:t>
            </a:r>
          </a:p>
          <a:p>
            <a:pPr fontAlgn="base">
              <a:spcBef>
                <a:spcPct val="0"/>
              </a:spcBef>
              <a:spcAft>
                <a:spcPct val="0"/>
              </a:spcAft>
              <a:defRPr/>
            </a:pPr>
            <a:r>
              <a:rPr lang="ar-SA" sz="2000" b="1" dirty="0">
                <a:solidFill>
                  <a:srgbClr val="002060"/>
                </a:solidFill>
                <a:cs typeface="Arabic Transparent" pitchFamily="2" charset="-78"/>
              </a:rPr>
              <a:t>وبيع العرايا وهو: بيع الرطب على النخل بالتمر، الوارد على خلاف الأصل الناهي عن ذلك. وكالإجارة وغير ذلك من المعاملات.</a:t>
            </a:r>
          </a:p>
        </p:txBody>
      </p:sp>
      <p:pic>
        <p:nvPicPr>
          <p:cNvPr id="208914"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12382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82971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circle(in)">
                                      <p:cBhvr>
                                        <p:cTn id="18" dur="2000"/>
                                        <p:tgtEl>
                                          <p:spTgt spid="2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1+#ppt_w/2"/>
                                          </p:val>
                                        </p:tav>
                                        <p:tav tm="100000">
                                          <p:val>
                                            <p:strVal val="#ppt_x"/>
                                          </p:val>
                                        </p:tav>
                                      </p:tavLst>
                                    </p:anim>
                                    <p:anim calcmode="lin" valueType="num">
                                      <p:cBhvr additive="base">
                                        <p:cTn id="3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circle(in)">
                                      <p:cBhvr>
                                        <p:cTn id="4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ctrTitle"/>
          </p:nvPr>
        </p:nvSpPr>
        <p:spPr/>
        <p:txBody>
          <a:bodyPr/>
          <a:lstStyle/>
          <a:p>
            <a:pPr eaLnBrk="1" hangingPunct="1"/>
            <a:endParaRPr lang="en-US" altLang="ar-SA" smtClean="0"/>
          </a:p>
        </p:txBody>
      </p:sp>
      <p:sp>
        <p:nvSpPr>
          <p:cNvPr id="177155" name="Rectangle 3"/>
          <p:cNvSpPr>
            <a:spLocks noGrp="1" noChangeArrowheads="1"/>
          </p:cNvSpPr>
          <p:nvPr>
            <p:ph type="subTitle" idx="1"/>
          </p:nvPr>
        </p:nvSpPr>
        <p:spPr/>
        <p:txBody>
          <a:bodyPr/>
          <a:lstStyle/>
          <a:p>
            <a:pPr eaLnBrk="1" hangingPunct="1"/>
            <a:endParaRPr lang="en-US" altLang="ar-SA" smtClean="0"/>
          </a:p>
        </p:txBody>
      </p:sp>
      <p:pic>
        <p:nvPicPr>
          <p:cNvPr id="177156"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9144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b="1">
                <a:solidFill>
                  <a:srgbClr val="C00000"/>
                </a:solidFill>
              </a:rPr>
              <a:t>ما الفرق بين الحكم الوضعي والحكم التكليفي؟</a:t>
            </a:r>
            <a:endParaRPr lang="ar-SA" altLang="ar-SA">
              <a:solidFill>
                <a:srgbClr val="000000"/>
              </a:solidFill>
            </a:endParaRPr>
          </a:p>
        </p:txBody>
      </p:sp>
      <p:sp>
        <p:nvSpPr>
          <p:cNvPr id="177158"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7159"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7160"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1524000" y="2362200"/>
          <a:ext cx="6096000" cy="2667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8968124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ctrTitle"/>
          </p:nvPr>
        </p:nvSpPr>
        <p:spPr/>
        <p:txBody>
          <a:bodyPr/>
          <a:lstStyle/>
          <a:p>
            <a:pPr eaLnBrk="1" hangingPunct="1"/>
            <a:endParaRPr lang="en-US" altLang="ar-SA" smtClean="0"/>
          </a:p>
        </p:txBody>
      </p:sp>
      <p:sp>
        <p:nvSpPr>
          <p:cNvPr id="178179" name="Rectangle 3"/>
          <p:cNvSpPr>
            <a:spLocks noGrp="1" noChangeArrowheads="1"/>
          </p:cNvSpPr>
          <p:nvPr>
            <p:ph type="subTitle" idx="1"/>
          </p:nvPr>
        </p:nvSpPr>
        <p:spPr/>
        <p:txBody>
          <a:bodyPr/>
          <a:lstStyle/>
          <a:p>
            <a:pPr eaLnBrk="1" hangingPunct="1"/>
            <a:endParaRPr lang="en-US" altLang="ar-SA" smtClean="0"/>
          </a:p>
        </p:txBody>
      </p:sp>
      <p:pic>
        <p:nvPicPr>
          <p:cNvPr id="178180"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8181" name="Text Box 5"/>
          <p:cNvSpPr txBox="1">
            <a:spLocks noChangeArrowheads="1"/>
          </p:cNvSpPr>
          <p:nvPr/>
        </p:nvSpPr>
        <p:spPr bwMode="auto">
          <a:xfrm>
            <a:off x="5715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21511" name="Rectangle 7"/>
          <p:cNvSpPr>
            <a:spLocks noChangeArrowheads="1"/>
          </p:cNvSpPr>
          <p:nvPr/>
        </p:nvSpPr>
        <p:spPr bwMode="auto">
          <a:xfrm>
            <a:off x="1143000" y="73025"/>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sz="2800" b="1">
                <a:solidFill>
                  <a:srgbClr val="C00000"/>
                </a:solidFill>
              </a:rPr>
              <a:t>ما الفرق بين الحكم الوضعي والحكم التكليفي؟</a:t>
            </a:r>
            <a:endParaRPr lang="ar-SA" altLang="ar-SA" sz="2800">
              <a:solidFill>
                <a:srgbClr val="000000"/>
              </a:solidFill>
            </a:endParaRPr>
          </a:p>
        </p:txBody>
      </p:sp>
      <p:sp>
        <p:nvSpPr>
          <p:cNvPr id="178183"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8184"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8185"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12" name="رسم تخطيطي 11"/>
          <p:cNvGraphicFramePr/>
          <p:nvPr/>
        </p:nvGraphicFramePr>
        <p:xfrm>
          <a:off x="299197" y="1152338"/>
          <a:ext cx="8545606" cy="53246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6431565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ctrTitle"/>
          </p:nvPr>
        </p:nvSpPr>
        <p:spPr/>
        <p:txBody>
          <a:bodyPr/>
          <a:lstStyle/>
          <a:p>
            <a:pPr eaLnBrk="1" hangingPunct="1"/>
            <a:endParaRPr lang="en-US" altLang="ar-SA" smtClean="0"/>
          </a:p>
        </p:txBody>
      </p:sp>
      <p:sp>
        <p:nvSpPr>
          <p:cNvPr id="179203" name="Rectangle 3"/>
          <p:cNvSpPr>
            <a:spLocks noGrp="1" noChangeArrowheads="1"/>
          </p:cNvSpPr>
          <p:nvPr>
            <p:ph type="subTitle" idx="1"/>
          </p:nvPr>
        </p:nvSpPr>
        <p:spPr/>
        <p:txBody>
          <a:bodyPr/>
          <a:lstStyle/>
          <a:p>
            <a:pPr eaLnBrk="1" hangingPunct="1"/>
            <a:endParaRPr lang="en-US" altLang="ar-SA" smtClean="0"/>
          </a:p>
        </p:txBody>
      </p:sp>
      <p:pic>
        <p:nvPicPr>
          <p:cNvPr id="179204"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9205" name="Text Box 5"/>
          <p:cNvSpPr txBox="1">
            <a:spLocks noChangeArrowheads="1"/>
          </p:cNvSpPr>
          <p:nvPr/>
        </p:nvSpPr>
        <p:spPr bwMode="auto">
          <a:xfrm>
            <a:off x="5715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21511" name="Rectangle 7"/>
          <p:cNvSpPr>
            <a:spLocks noChangeArrowheads="1"/>
          </p:cNvSpPr>
          <p:nvPr/>
        </p:nvSpPr>
        <p:spPr bwMode="auto">
          <a:xfrm>
            <a:off x="1143000" y="73025"/>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sz="2800" b="1">
                <a:solidFill>
                  <a:srgbClr val="C00000"/>
                </a:solidFill>
              </a:rPr>
              <a:t>ما الفرق بين الحكم الوضعي والحكم التكليفي؟</a:t>
            </a:r>
            <a:endParaRPr lang="ar-SA" altLang="ar-SA" sz="2800">
              <a:solidFill>
                <a:srgbClr val="000000"/>
              </a:solidFill>
            </a:endParaRPr>
          </a:p>
        </p:txBody>
      </p:sp>
      <p:sp>
        <p:nvSpPr>
          <p:cNvPr id="179207"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9208"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79209"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12" name="رسم تخطيطي 11"/>
          <p:cNvGraphicFramePr/>
          <p:nvPr/>
        </p:nvGraphicFramePr>
        <p:xfrm>
          <a:off x="299197" y="1152338"/>
          <a:ext cx="8545606" cy="53246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1890360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p:cNvSpPr>
            <a:spLocks noGrp="1" noChangeArrowheads="1"/>
          </p:cNvSpPr>
          <p:nvPr>
            <p:ph type="ctrTitle"/>
          </p:nvPr>
        </p:nvSpPr>
        <p:spPr/>
        <p:txBody>
          <a:bodyPr/>
          <a:lstStyle/>
          <a:p>
            <a:pPr eaLnBrk="1" hangingPunct="1"/>
            <a:endParaRPr lang="en-US" altLang="ar-SA" smtClean="0"/>
          </a:p>
        </p:txBody>
      </p:sp>
      <p:sp>
        <p:nvSpPr>
          <p:cNvPr id="180227" name="Rectangle 3"/>
          <p:cNvSpPr>
            <a:spLocks noGrp="1" noChangeArrowheads="1"/>
          </p:cNvSpPr>
          <p:nvPr>
            <p:ph type="subTitle" idx="1"/>
          </p:nvPr>
        </p:nvSpPr>
        <p:spPr/>
        <p:txBody>
          <a:bodyPr/>
          <a:lstStyle/>
          <a:p>
            <a:pPr eaLnBrk="1" hangingPunct="1"/>
            <a:endParaRPr lang="en-US" altLang="ar-SA" smtClean="0"/>
          </a:p>
        </p:txBody>
      </p:sp>
      <p:pic>
        <p:nvPicPr>
          <p:cNvPr id="180228"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9144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b="1">
                <a:solidFill>
                  <a:srgbClr val="C00000"/>
                </a:solidFill>
              </a:rPr>
              <a:t>تعريف الحكم الوضعي</a:t>
            </a:r>
            <a:endParaRPr lang="ar-SA" altLang="ar-SA">
              <a:solidFill>
                <a:srgbClr val="000000"/>
              </a:solidFill>
            </a:endParaRPr>
          </a:p>
        </p:txBody>
      </p:sp>
      <p:sp>
        <p:nvSpPr>
          <p:cNvPr id="180230"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0231"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0232"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381000" y="1314450"/>
          <a:ext cx="6781800" cy="4229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Picture 11" descr="C:\Users\manal\Desktop\بدون333 عنوان.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2133600"/>
            <a:ext cx="20574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31305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1300"/>
                                        <p:tgtEl>
                                          <p:spTgt spid="10"/>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p:txBody>
          <a:bodyPr/>
          <a:lstStyle/>
          <a:p>
            <a:pPr eaLnBrk="1" hangingPunct="1"/>
            <a:endParaRPr lang="en-US" altLang="ar-SA" smtClean="0"/>
          </a:p>
        </p:txBody>
      </p:sp>
      <p:sp>
        <p:nvSpPr>
          <p:cNvPr id="181251" name="Rectangle 3"/>
          <p:cNvSpPr>
            <a:spLocks noGrp="1" noChangeArrowheads="1"/>
          </p:cNvSpPr>
          <p:nvPr>
            <p:ph type="subTitle" idx="1"/>
          </p:nvPr>
        </p:nvSpPr>
        <p:spPr/>
        <p:txBody>
          <a:bodyPr/>
          <a:lstStyle/>
          <a:p>
            <a:pPr eaLnBrk="1" hangingPunct="1"/>
            <a:endParaRPr lang="en-US" altLang="ar-SA" smtClean="0"/>
          </a:p>
        </p:txBody>
      </p:sp>
      <p:pic>
        <p:nvPicPr>
          <p:cNvPr id="181252" name="Picture 4" descr="Qu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3" name="Text Box 5"/>
          <p:cNvSpPr txBox="1">
            <a:spLocks noChangeArrowheads="1"/>
          </p:cNvSpPr>
          <p:nvPr/>
        </p:nvSpPr>
        <p:spPr bwMode="auto">
          <a:xfrm>
            <a:off x="5715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21510" name="Rectangle 6"/>
          <p:cNvSpPr>
            <a:spLocks noChangeArrowheads="1"/>
          </p:cNvSpPr>
          <p:nvPr/>
        </p:nvSpPr>
        <p:spPr bwMode="auto">
          <a:xfrm>
            <a:off x="457200" y="1706563"/>
            <a:ext cx="8153400" cy="408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Bef>
                <a:spcPct val="0"/>
              </a:spcBef>
              <a:spcAft>
                <a:spcPct val="0"/>
              </a:spcAft>
              <a:buFontTx/>
              <a:buNone/>
            </a:pPr>
            <a:r>
              <a:rPr lang="ar-SA" altLang="ar-SA" sz="2800" b="1">
                <a:solidFill>
                  <a:srgbClr val="000066"/>
                </a:solidFill>
              </a:rPr>
              <a:t>هو</a:t>
            </a:r>
            <a:r>
              <a:rPr lang="ar-SA" altLang="ar-SA" sz="2400" b="1">
                <a:solidFill>
                  <a:srgbClr val="000066"/>
                </a:solidFill>
              </a:rPr>
              <a:t> </a:t>
            </a:r>
          </a:p>
          <a:p>
            <a:pPr algn="ctr" eaLnBrk="1" fontAlgn="base" hangingPunct="1">
              <a:spcBef>
                <a:spcPct val="0"/>
              </a:spcBef>
              <a:spcAft>
                <a:spcPct val="0"/>
              </a:spcAft>
              <a:buFontTx/>
              <a:buNone/>
            </a:pPr>
            <a:r>
              <a:rPr lang="ar-SA" altLang="ar-SA" sz="2400" b="1">
                <a:solidFill>
                  <a:srgbClr val="000066"/>
                </a:solidFill>
              </a:rPr>
              <a:t>خطاب الله تعالى المتعلق بجعل الشيء سبباً لفعل المكلف أو شرطاً أو مانعاً منه.</a:t>
            </a:r>
          </a:p>
          <a:p>
            <a:pPr algn="ctr" eaLnBrk="1" fontAlgn="base" hangingPunct="1">
              <a:spcBef>
                <a:spcPct val="0"/>
              </a:spcBef>
              <a:spcAft>
                <a:spcPct val="0"/>
              </a:spcAft>
              <a:buFontTx/>
              <a:buNone/>
            </a:pPr>
            <a:r>
              <a:rPr lang="ar-SA" altLang="ar-SA" sz="2800" b="1">
                <a:solidFill>
                  <a:srgbClr val="C00000"/>
                </a:solidFill>
              </a:rPr>
              <a:t>وجعل الآمدي</a:t>
            </a:r>
          </a:p>
          <a:p>
            <a:pPr algn="ctr" eaLnBrk="1" fontAlgn="base" hangingPunct="1">
              <a:spcBef>
                <a:spcPct val="0"/>
              </a:spcBef>
              <a:spcAft>
                <a:spcPct val="0"/>
              </a:spcAft>
              <a:buFontTx/>
              <a:buNone/>
            </a:pPr>
            <a:r>
              <a:rPr lang="ar-SA" altLang="ar-SA" sz="2400" b="1">
                <a:solidFill>
                  <a:srgbClr val="C00000"/>
                </a:solidFill>
              </a:rPr>
              <a:t> الصحة والبطلان، والرخصة والعزيمة، من أقسام الحكم الوضعي وأدخل فيه كونه </a:t>
            </a:r>
            <a:r>
              <a:rPr lang="ar-SA" altLang="ar-SA" sz="2800" b="1">
                <a:solidFill>
                  <a:srgbClr val="C00000"/>
                </a:solidFill>
              </a:rPr>
              <a:t>إعادة وقضاء وأداء وتعجيل.</a:t>
            </a:r>
          </a:p>
          <a:p>
            <a:pPr algn="ctr" eaLnBrk="1" fontAlgn="base" hangingPunct="1">
              <a:spcBef>
                <a:spcPct val="0"/>
              </a:spcBef>
              <a:spcAft>
                <a:spcPct val="0"/>
              </a:spcAft>
              <a:buFontTx/>
              <a:buNone/>
            </a:pPr>
            <a:endParaRPr lang="ar-SA" altLang="ar-SA" sz="2400" b="1">
              <a:solidFill>
                <a:srgbClr val="000066"/>
              </a:solidFill>
              <a:latin typeface="Arial Unicode MS" pitchFamily="34" charset="-128"/>
              <a:ea typeface="Arial Unicode MS" pitchFamily="34" charset="-128"/>
              <a:cs typeface="Arial Unicode MS" pitchFamily="34" charset="-128"/>
            </a:endParaRPr>
          </a:p>
          <a:p>
            <a:pPr algn="ctr" eaLnBrk="1" fontAlgn="base" hangingPunct="1">
              <a:spcBef>
                <a:spcPct val="0"/>
              </a:spcBef>
              <a:spcAft>
                <a:spcPct val="0"/>
              </a:spcAft>
              <a:buFontTx/>
              <a:buNone/>
            </a:pPr>
            <a:r>
              <a:rPr lang="ar-SA" altLang="ar-SA" sz="2400" b="1">
                <a:solidFill>
                  <a:srgbClr val="000066"/>
                </a:solidFill>
                <a:latin typeface="Arial Unicode MS" pitchFamily="34" charset="-128"/>
                <a:ea typeface="Arial Unicode MS" pitchFamily="34" charset="-128"/>
                <a:cs typeface="Arial Unicode MS" pitchFamily="34" charset="-128"/>
              </a:rPr>
              <a:t>وعليه يكون التعريف المختار هو:</a:t>
            </a:r>
          </a:p>
          <a:p>
            <a:pPr algn="ctr" eaLnBrk="1" fontAlgn="base" hangingPunct="1">
              <a:spcBef>
                <a:spcPct val="0"/>
              </a:spcBef>
              <a:spcAft>
                <a:spcPct val="0"/>
              </a:spcAft>
              <a:buFontTx/>
              <a:buNone/>
            </a:pPr>
            <a:endParaRPr lang="ar-SA" altLang="ar-SA" sz="2400" b="1">
              <a:solidFill>
                <a:srgbClr val="000066"/>
              </a:solidFill>
              <a:latin typeface="Arial Unicode MS" pitchFamily="34" charset="-128"/>
              <a:ea typeface="Arial Unicode MS" pitchFamily="34" charset="-128"/>
              <a:cs typeface="Arial Unicode MS" pitchFamily="34" charset="-128"/>
            </a:endParaRPr>
          </a:p>
          <a:p>
            <a:pPr algn="ctr" eaLnBrk="1" fontAlgn="base" hangingPunct="1">
              <a:spcBef>
                <a:spcPct val="0"/>
              </a:spcBef>
              <a:spcAft>
                <a:spcPct val="0"/>
              </a:spcAft>
              <a:buFontTx/>
              <a:buNone/>
            </a:pPr>
            <a:r>
              <a:rPr lang="ar-SA" altLang="ar-SA" sz="2400" b="1">
                <a:solidFill>
                  <a:srgbClr val="000066"/>
                </a:solidFill>
              </a:rPr>
              <a:t> </a:t>
            </a:r>
            <a:r>
              <a:rPr lang="ar-SA" altLang="ar-SA" sz="2400" b="1">
                <a:solidFill>
                  <a:srgbClr val="003300"/>
                </a:solidFill>
              </a:rPr>
              <a:t>خطاب الله تعالى المتعلق بجعل الشيء، سبباً، أو شرطاً، أو مانعاً، أو صحيحاً، أو فاسداً، أو عزيمة، أو رخصة.</a:t>
            </a:r>
          </a:p>
        </p:txBody>
      </p:sp>
      <p:sp>
        <p:nvSpPr>
          <p:cNvPr id="21511" name="Rectangle 7"/>
          <p:cNvSpPr>
            <a:spLocks noChangeArrowheads="1"/>
          </p:cNvSpPr>
          <p:nvPr/>
        </p:nvSpPr>
        <p:spPr bwMode="auto">
          <a:xfrm>
            <a:off x="9906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sz="2800" b="1">
                <a:solidFill>
                  <a:srgbClr val="C00000"/>
                </a:solidFill>
              </a:rPr>
              <a:t>تعريف الحكم الوضعي</a:t>
            </a:r>
            <a:endParaRPr lang="ar-SA" altLang="ar-SA" sz="2800">
              <a:solidFill>
                <a:srgbClr val="000000"/>
              </a:solidFill>
            </a:endParaRPr>
          </a:p>
        </p:txBody>
      </p:sp>
      <p:sp>
        <p:nvSpPr>
          <p:cNvPr id="181256"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1257"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81258"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1" name="Picture 2" descr="C:\Users\PC HOME\Desktop\صور كتب\3فهرس.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3099" y="3693459"/>
            <a:ext cx="990601" cy="1061359"/>
          </a:xfrm>
          <a:prstGeom prst="rect">
            <a:avLst/>
          </a:prstGeom>
          <a:ln>
            <a:solidFill>
              <a:srgbClr val="FF0000"/>
            </a:solidFill>
            <a:prstDash val="sysDot"/>
          </a:ln>
          <a:effectLst>
            <a:softEdge rad="112500"/>
          </a:effectLst>
          <a:scene3d>
            <a:camera prst="isometricOffAxis1Right"/>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17580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21510">
                                            <p:txEl>
                                              <p:pRg st="0" end="0"/>
                                            </p:txEl>
                                          </p:spTgt>
                                        </p:tgtEl>
                                        <p:attrNameLst>
                                          <p:attrName>style.visibility</p:attrName>
                                        </p:attrNameLst>
                                      </p:cBhvr>
                                      <p:to>
                                        <p:strVal val="visible"/>
                                      </p:to>
                                    </p:set>
                                    <p:anim calcmode="lin" valueType="num">
                                      <p:cBhvr>
                                        <p:cTn id="12" dur="1000" fill="hold"/>
                                        <p:tgtEl>
                                          <p:spTgt spid="21510">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1510">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151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151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nodeType="clickEffect">
                                  <p:stCondLst>
                                    <p:cond delay="0"/>
                                  </p:stCondLst>
                                  <p:childTnLst>
                                    <p:set>
                                      <p:cBhvr>
                                        <p:cTn id="19" dur="1" fill="hold">
                                          <p:stCondLst>
                                            <p:cond delay="0"/>
                                          </p:stCondLst>
                                        </p:cTn>
                                        <p:tgtEl>
                                          <p:spTgt spid="21510">
                                            <p:txEl>
                                              <p:pRg st="1" end="1"/>
                                            </p:txEl>
                                          </p:spTgt>
                                        </p:tgtEl>
                                        <p:attrNameLst>
                                          <p:attrName>style.visibility</p:attrName>
                                        </p:attrNameLst>
                                      </p:cBhvr>
                                      <p:to>
                                        <p:strVal val="visible"/>
                                      </p:to>
                                    </p:set>
                                    <p:anim calcmode="lin" valueType="num">
                                      <p:cBhvr>
                                        <p:cTn id="20" dur="1000" fill="hold"/>
                                        <p:tgtEl>
                                          <p:spTgt spid="21510">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21510">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2151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151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nodeType="clickEffect">
                                  <p:stCondLst>
                                    <p:cond delay="0"/>
                                  </p:stCondLst>
                                  <p:childTnLst>
                                    <p:set>
                                      <p:cBhvr>
                                        <p:cTn id="27" dur="1" fill="hold">
                                          <p:stCondLst>
                                            <p:cond delay="0"/>
                                          </p:stCondLst>
                                        </p:cTn>
                                        <p:tgtEl>
                                          <p:spTgt spid="21510">
                                            <p:txEl>
                                              <p:pRg st="2" end="2"/>
                                            </p:txEl>
                                          </p:spTgt>
                                        </p:tgtEl>
                                        <p:attrNameLst>
                                          <p:attrName>style.visibility</p:attrName>
                                        </p:attrNameLst>
                                      </p:cBhvr>
                                      <p:to>
                                        <p:strVal val="visible"/>
                                      </p:to>
                                    </p:set>
                                    <p:anim calcmode="lin" valueType="num">
                                      <p:cBhvr>
                                        <p:cTn id="28" dur="1000" fill="hold"/>
                                        <p:tgtEl>
                                          <p:spTgt spid="21510">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21510">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2151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2151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nodeType="clickEffect">
                                  <p:stCondLst>
                                    <p:cond delay="0"/>
                                  </p:stCondLst>
                                  <p:childTnLst>
                                    <p:set>
                                      <p:cBhvr>
                                        <p:cTn id="35" dur="1" fill="hold">
                                          <p:stCondLst>
                                            <p:cond delay="0"/>
                                          </p:stCondLst>
                                        </p:cTn>
                                        <p:tgtEl>
                                          <p:spTgt spid="21510">
                                            <p:txEl>
                                              <p:pRg st="3" end="3"/>
                                            </p:txEl>
                                          </p:spTgt>
                                        </p:tgtEl>
                                        <p:attrNameLst>
                                          <p:attrName>style.visibility</p:attrName>
                                        </p:attrNameLst>
                                      </p:cBhvr>
                                      <p:to>
                                        <p:strVal val="visible"/>
                                      </p:to>
                                    </p:set>
                                    <p:anim calcmode="lin" valueType="num">
                                      <p:cBhvr>
                                        <p:cTn id="36" dur="1000" fill="hold"/>
                                        <p:tgtEl>
                                          <p:spTgt spid="21510">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21510">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21510">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21510">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nodeType="clickEffect">
                                  <p:stCondLst>
                                    <p:cond delay="0"/>
                                  </p:stCondLst>
                                  <p:childTnLst>
                                    <p:set>
                                      <p:cBhvr>
                                        <p:cTn id="43" dur="1" fill="hold">
                                          <p:stCondLst>
                                            <p:cond delay="0"/>
                                          </p:stCondLst>
                                        </p:cTn>
                                        <p:tgtEl>
                                          <p:spTgt spid="21510">
                                            <p:txEl>
                                              <p:pRg st="5" end="5"/>
                                            </p:txEl>
                                          </p:spTgt>
                                        </p:tgtEl>
                                        <p:attrNameLst>
                                          <p:attrName>style.visibility</p:attrName>
                                        </p:attrNameLst>
                                      </p:cBhvr>
                                      <p:to>
                                        <p:strVal val="visible"/>
                                      </p:to>
                                    </p:set>
                                    <p:anim calcmode="lin" valueType="num">
                                      <p:cBhvr>
                                        <p:cTn id="44" dur="1000" fill="hold"/>
                                        <p:tgtEl>
                                          <p:spTgt spid="21510">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21510">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21510">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21510">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5" presetClass="entr" presetSubtype="0" fill="hold" nodeType="clickEffect">
                                  <p:stCondLst>
                                    <p:cond delay="0"/>
                                  </p:stCondLst>
                                  <p:childTnLst>
                                    <p:set>
                                      <p:cBhvr>
                                        <p:cTn id="51" dur="1" fill="hold">
                                          <p:stCondLst>
                                            <p:cond delay="0"/>
                                          </p:stCondLst>
                                        </p:cTn>
                                        <p:tgtEl>
                                          <p:spTgt spid="21510">
                                            <p:txEl>
                                              <p:pRg st="7" end="7"/>
                                            </p:txEl>
                                          </p:spTgt>
                                        </p:tgtEl>
                                        <p:attrNameLst>
                                          <p:attrName>style.visibility</p:attrName>
                                        </p:attrNameLst>
                                      </p:cBhvr>
                                      <p:to>
                                        <p:strVal val="visible"/>
                                      </p:to>
                                    </p:set>
                                    <p:anim calcmode="lin" valueType="num">
                                      <p:cBhvr>
                                        <p:cTn id="52" dur="1000" fill="hold"/>
                                        <p:tgtEl>
                                          <p:spTgt spid="21510">
                                            <p:txEl>
                                              <p:pRg st="7" end="7"/>
                                            </p:txEl>
                                          </p:spTgt>
                                        </p:tgtEl>
                                        <p:attrNameLst>
                                          <p:attrName>ppt_w</p:attrName>
                                        </p:attrNameLst>
                                      </p:cBhvr>
                                      <p:tavLst>
                                        <p:tav tm="0">
                                          <p:val>
                                            <p:fltVal val="0"/>
                                          </p:val>
                                        </p:tav>
                                        <p:tav tm="100000">
                                          <p:val>
                                            <p:strVal val="#ppt_w"/>
                                          </p:val>
                                        </p:tav>
                                      </p:tavLst>
                                    </p:anim>
                                    <p:anim calcmode="lin" valueType="num">
                                      <p:cBhvr>
                                        <p:cTn id="53" dur="1000" fill="hold"/>
                                        <p:tgtEl>
                                          <p:spTgt spid="21510">
                                            <p:txEl>
                                              <p:pRg st="7" end="7"/>
                                            </p:txEl>
                                          </p:spTgt>
                                        </p:tgtEl>
                                        <p:attrNameLst>
                                          <p:attrName>ppt_h</p:attrName>
                                        </p:attrNameLst>
                                      </p:cBhvr>
                                      <p:tavLst>
                                        <p:tav tm="0">
                                          <p:val>
                                            <p:fltVal val="0"/>
                                          </p:val>
                                        </p:tav>
                                        <p:tav tm="100000">
                                          <p:val>
                                            <p:strVal val="#ppt_h"/>
                                          </p:val>
                                        </p:tav>
                                      </p:tavLst>
                                    </p:anim>
                                    <p:anim calcmode="lin" valueType="num">
                                      <p:cBhvr>
                                        <p:cTn id="54" dur="1000" fill="hold"/>
                                        <p:tgtEl>
                                          <p:spTgt spid="21510">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21510">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274" name="Picture 4" descr="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solidFill>
            <a:srgbClr val="CBFA9C"/>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تقسيم الحكم الشرعي باعتبار الوقت:</a:t>
            </a:r>
          </a:p>
        </p:txBody>
      </p:sp>
      <p:sp>
        <p:nvSpPr>
          <p:cNvPr id="3" name="سهم إلى اليسار 2"/>
          <p:cNvSpPr/>
          <p:nvPr/>
        </p:nvSpPr>
        <p:spPr>
          <a:xfrm>
            <a:off x="6858000" y="1423974"/>
            <a:ext cx="1857404" cy="862026"/>
          </a:xfrm>
          <a:prstGeom prst="leftArrow">
            <a:avLst>
              <a:gd name="adj1" fmla="val 73017"/>
              <a:gd name="adj2" fmla="val 57672"/>
            </a:avLst>
          </a:prstGeom>
          <a:solidFill>
            <a:srgbClr val="CBFA9C"/>
          </a:soli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الأداء</a:t>
            </a:r>
            <a:endParaRPr lang="ar-SA" dirty="0">
              <a:solidFill>
                <a:srgbClr val="C00000"/>
              </a:solidFill>
            </a:endParaRPr>
          </a:p>
        </p:txBody>
      </p:sp>
      <p:sp>
        <p:nvSpPr>
          <p:cNvPr id="7" name="مستطيل مستدير الزوايا 6"/>
          <p:cNvSpPr/>
          <p:nvPr/>
        </p:nvSpPr>
        <p:spPr>
          <a:xfrm>
            <a:off x="381000" y="1504950"/>
            <a:ext cx="6011863" cy="704850"/>
          </a:xfrm>
          <a:prstGeom prst="roundRect">
            <a:avLst/>
          </a:prstGeom>
          <a:solidFill>
            <a:srgbClr val="CBFA9C"/>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C00000"/>
                </a:solidFill>
                <a:cs typeface="Arabic Transparent" pitchFamily="2" charset="-78"/>
              </a:rPr>
              <a:t>فعل العبادة في وقتها المحدد لها من قبل الشرع</a:t>
            </a:r>
          </a:p>
        </p:txBody>
      </p:sp>
      <p:sp>
        <p:nvSpPr>
          <p:cNvPr id="15" name="سهم إلى اليسار 14"/>
          <p:cNvSpPr/>
          <p:nvPr/>
        </p:nvSpPr>
        <p:spPr>
          <a:xfrm>
            <a:off x="6858000" y="2374683"/>
            <a:ext cx="1857404" cy="802740"/>
          </a:xfrm>
          <a:prstGeom prst="leftArrow">
            <a:avLst>
              <a:gd name="adj1" fmla="val 73017"/>
              <a:gd name="adj2" fmla="val 57672"/>
            </a:avLst>
          </a:prstGeom>
          <a:solidFill>
            <a:srgbClr val="CBFA9C"/>
          </a:soli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القضاء</a:t>
            </a:r>
            <a:endParaRPr lang="ar-SA" dirty="0">
              <a:solidFill>
                <a:srgbClr val="FFFFFF"/>
              </a:solidFill>
            </a:endParaRPr>
          </a:p>
        </p:txBody>
      </p:sp>
      <p:sp>
        <p:nvSpPr>
          <p:cNvPr id="16" name="سهم إلى اليسار 15"/>
          <p:cNvSpPr/>
          <p:nvPr/>
        </p:nvSpPr>
        <p:spPr>
          <a:xfrm>
            <a:off x="6849035" y="3505200"/>
            <a:ext cx="1857404" cy="862026"/>
          </a:xfrm>
          <a:prstGeom prst="leftArrow">
            <a:avLst>
              <a:gd name="adj1" fmla="val 73017"/>
              <a:gd name="adj2" fmla="val 57672"/>
            </a:avLst>
          </a:prstGeom>
          <a:solidFill>
            <a:srgbClr val="CBFA9C"/>
          </a:soli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الإعادة</a:t>
            </a:r>
            <a:endParaRPr lang="ar-SA" dirty="0">
              <a:solidFill>
                <a:srgbClr val="003300"/>
              </a:solidFill>
            </a:endParaRPr>
          </a:p>
        </p:txBody>
      </p:sp>
      <p:sp>
        <p:nvSpPr>
          <p:cNvPr id="17" name="سهم إلى اليسار 16"/>
          <p:cNvSpPr/>
          <p:nvPr/>
        </p:nvSpPr>
        <p:spPr>
          <a:xfrm>
            <a:off x="6866965" y="4624374"/>
            <a:ext cx="1857404" cy="862026"/>
          </a:xfrm>
          <a:prstGeom prst="leftArrow">
            <a:avLst>
              <a:gd name="adj1" fmla="val 73017"/>
              <a:gd name="adj2" fmla="val 57672"/>
            </a:avLst>
          </a:prstGeom>
          <a:solidFill>
            <a:srgbClr val="CBFA9C"/>
          </a:soli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التعجيل</a:t>
            </a:r>
            <a:endParaRPr lang="ar-SA" dirty="0">
              <a:solidFill>
                <a:srgbClr val="7030A0"/>
              </a:solidFill>
            </a:endParaRPr>
          </a:p>
        </p:txBody>
      </p:sp>
      <p:sp>
        <p:nvSpPr>
          <p:cNvPr id="19" name="مستطيل مستدير الزوايا 18"/>
          <p:cNvSpPr/>
          <p:nvPr/>
        </p:nvSpPr>
        <p:spPr>
          <a:xfrm>
            <a:off x="381000" y="2441575"/>
            <a:ext cx="6172200" cy="704850"/>
          </a:xfrm>
          <a:prstGeom prst="roundRect">
            <a:avLst/>
          </a:prstGeom>
          <a:solidFill>
            <a:srgbClr val="CBFA9C"/>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2060"/>
                </a:solidFill>
                <a:cs typeface="Arabic Transparent" pitchFamily="2" charset="-78"/>
              </a:rPr>
              <a:t>فعل العبادة التي وجبت بعد وقتها المحدد لها من قبل الشرع</a:t>
            </a:r>
          </a:p>
        </p:txBody>
      </p:sp>
      <p:sp>
        <p:nvSpPr>
          <p:cNvPr id="20" name="مستطيل مستدير الزوايا 19"/>
          <p:cNvSpPr/>
          <p:nvPr/>
        </p:nvSpPr>
        <p:spPr>
          <a:xfrm>
            <a:off x="381000" y="3406775"/>
            <a:ext cx="6083300" cy="1089025"/>
          </a:xfrm>
          <a:prstGeom prst="roundRect">
            <a:avLst/>
          </a:prstGeom>
          <a:solidFill>
            <a:srgbClr val="CBFA9C"/>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3300"/>
                </a:solidFill>
                <a:cs typeface="Arabic Transparent" pitchFamily="2" charset="-78"/>
              </a:rPr>
              <a:t>فعل العبادة في وقتها المحدد لها من قبل الشرع مرة ثانية لأنها سبقت بإتيان مشتمل على نوع من الخلل أو لزيادة فضيلة. </a:t>
            </a:r>
          </a:p>
        </p:txBody>
      </p:sp>
      <p:sp>
        <p:nvSpPr>
          <p:cNvPr id="21" name="مستطيل مستدير الزوايا 20"/>
          <p:cNvSpPr/>
          <p:nvPr/>
        </p:nvSpPr>
        <p:spPr>
          <a:xfrm>
            <a:off x="425450" y="4724400"/>
            <a:ext cx="6083300" cy="704850"/>
          </a:xfrm>
          <a:prstGeom prst="roundRect">
            <a:avLst/>
          </a:prstGeom>
          <a:solidFill>
            <a:srgbClr val="CBFA9C"/>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فعل العبادة قبل وقتها المقدد لها شرعاً حيث أجازه الشارع.</a:t>
            </a:r>
          </a:p>
        </p:txBody>
      </p:sp>
    </p:spTree>
    <p:extLst>
      <p:ext uri="{BB962C8B-B14F-4D97-AF65-F5344CB8AC3E}">
        <p14:creationId xmlns:p14="http://schemas.microsoft.com/office/powerpoint/2010/main" val="396771103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1932</Words>
  <Application>Microsoft Office PowerPoint</Application>
  <PresentationFormat>عرض على الشاشة (3:4)‏</PresentationFormat>
  <Paragraphs>441</Paragraphs>
  <Slides>35</Slides>
  <Notes>10</Notes>
  <HiddenSlides>0</HiddenSlides>
  <MMClips>0</MMClips>
  <ScaleCrop>false</ScaleCrop>
  <HeadingPairs>
    <vt:vector size="6" baseType="variant">
      <vt:variant>
        <vt:lpstr>نسق</vt:lpstr>
      </vt:variant>
      <vt:variant>
        <vt:i4>2</vt:i4>
      </vt:variant>
      <vt:variant>
        <vt:lpstr>خوادم OLE مضمنة</vt:lpstr>
      </vt:variant>
      <vt:variant>
        <vt:i4>1</vt:i4>
      </vt:variant>
      <vt:variant>
        <vt:lpstr>عناوين الشرائح</vt:lpstr>
      </vt:variant>
      <vt:variant>
        <vt:i4>35</vt:i4>
      </vt:variant>
    </vt:vector>
  </HeadingPairs>
  <TitlesOfParts>
    <vt:vector size="38" baseType="lpstr">
      <vt:lpstr>تصميم افتراضي</vt:lpstr>
      <vt:lpstr>1_تصميم افتراضي</vt:lpstr>
      <vt:lpstr>Clip</vt:lpstr>
      <vt:lpstr>محاضرات في  مدخل دراسة الشريعة الاسلامية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manal</dc:creator>
  <cp:lastModifiedBy>future</cp:lastModifiedBy>
  <cp:revision>3</cp:revision>
  <dcterms:created xsi:type="dcterms:W3CDTF">2015-11-07T04:17:45Z</dcterms:created>
  <dcterms:modified xsi:type="dcterms:W3CDTF">2018-12-09T08:16:30Z</dcterms:modified>
</cp:coreProperties>
</file>