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Lst>
  <p:sldIdLst>
    <p:sldId id="258" r:id="rId10"/>
    <p:sldId id="257"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4961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7364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0422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9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2888533"/>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0171169"/>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7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8578366"/>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28620868"/>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6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6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7340053"/>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601899"/>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5206671"/>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12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207439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6496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7862124"/>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3877237"/>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1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71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864892"/>
      </p:ext>
    </p:extLst>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770717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8999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13232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4071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14164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97003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009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1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91187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259295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661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90657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81775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65880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15829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3705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78016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69023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3168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83732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020077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803786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913411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17271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45007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81858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00120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28692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35401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491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16151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955119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2887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25499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49676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67092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75368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72926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80690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3694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419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977356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85896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1510387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831761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527629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138995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133512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13201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43962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58796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7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9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084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117035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58516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7502493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9867246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320626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5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77324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5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4147282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79070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240004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682969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967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94545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5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8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7690975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85955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943492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218438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990936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4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067849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4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54299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5822241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253929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224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790033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346298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772310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2092582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8837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5549851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426347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324551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0280731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40781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7196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2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2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2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0375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263069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96771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433191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52644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86987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8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8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8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249406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6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6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6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238662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70857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027855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العلاقة بين القاعدة الفقهية والنظرية الفقهية</a:t>
            </a:r>
          </a:p>
        </p:txBody>
      </p:sp>
      <p:sp>
        <p:nvSpPr>
          <p:cNvPr id="3" name="عنصر نائب للمحتوى 2"/>
          <p:cNvSpPr>
            <a:spLocks noGrp="1"/>
          </p:cNvSpPr>
          <p:nvPr>
            <p:ph idx="1"/>
          </p:nvPr>
        </p:nvSpPr>
        <p:spPr/>
        <p:txBody>
          <a:bodyPr>
            <a:normAutofit fontScale="85000" lnSpcReduction="20000"/>
          </a:bodyPr>
          <a:lstStyle/>
          <a:p>
            <a:pPr algn="just"/>
            <a:r>
              <a:rPr lang="ar-SA" b="1" u="sng" dirty="0">
                <a:solidFill>
                  <a:srgbClr val="FF0000"/>
                </a:solidFill>
              </a:rPr>
              <a:t>النظريات الفقهية: </a:t>
            </a:r>
            <a:r>
              <a:rPr lang="ar-SA" b="1" dirty="0"/>
              <a:t>هي موضوع كلي فقهي يدخل تحته موضوعات فقهية عامة متشابهة في الأركان والشروط والأحكام العامة مع اختصاص كل موضوع بأركانه وشروطه الخاصة0</a:t>
            </a:r>
            <a:r>
              <a:rPr lang="ar-SA" sz="1800" b="1" dirty="0"/>
              <a:t>(الممتع في القواعد الفقهية للدوسري )</a:t>
            </a:r>
          </a:p>
          <a:p>
            <a:pPr algn="just"/>
            <a:r>
              <a:rPr lang="ar-SA" b="1" dirty="0"/>
              <a:t>ويمكن أن تعرّف النظرية العامة بأنها: "موضوعات فقهية أو موضوع يشتمل على مسائل فقهية أو قضايا فقهية. حقيقتها: أركان وشروط وأحكام، تقوم بين كل منها صلة فقهية ، تجمعها وحدة موضوعية تحكم هذه العناصر جميعاً".( القواعد الفقهية للندوي)</a:t>
            </a:r>
          </a:p>
          <a:p>
            <a:pPr algn="just"/>
            <a:endParaRPr lang="ar-SA" sz="1800" b="1" dirty="0"/>
          </a:p>
          <a:p>
            <a:r>
              <a:rPr lang="ar-SA" b="1" dirty="0"/>
              <a:t>وذلك كنظرية الملكية، ونظرية العقد، ونظرية الإثبات وما شاكل ذلك. فمثلاً نظرية الإثبات في الفقه الجنائي الإسلامي تألفت من عدة عناصر وهي المواضيع التالية:</a:t>
            </a:r>
          </a:p>
          <a:p>
            <a:r>
              <a:rPr lang="ar-SA" b="1" dirty="0"/>
              <a:t>حقيقة الإثبات ـ الشهادة ـ شروط الشهادة ـ كيفية الشهادة ـ الرجوع عن الشهادة ـ مسؤولية الشاهد ـ الإقرار ـ القرائن ـ الخبرة ـ معلومات القاضي ـ الكتابة ـ اليمين ـ القسامة ـ اللعان.</a:t>
            </a:r>
          </a:p>
          <a:p>
            <a:pPr algn="just"/>
            <a:endParaRPr lang="ar-SA" sz="1800" b="1" dirty="0"/>
          </a:p>
        </p:txBody>
      </p:sp>
    </p:spTree>
    <p:extLst>
      <p:ext uri="{BB962C8B-B14F-4D97-AF65-F5344CB8AC3E}">
        <p14:creationId xmlns:p14="http://schemas.microsoft.com/office/powerpoint/2010/main" val="29867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8439"/>
            <a:ext cx="7886700" cy="5518595"/>
          </a:xfrm>
        </p:spPr>
        <p:txBody>
          <a:bodyPr>
            <a:normAutofit fontScale="92500" lnSpcReduction="20000"/>
          </a:bodyPr>
          <a:lstStyle/>
          <a:p>
            <a:pPr algn="just"/>
            <a:r>
              <a:rPr lang="ar-SA" b="1" u="sng" dirty="0">
                <a:solidFill>
                  <a:srgbClr val="FF0000"/>
                </a:solidFill>
              </a:rPr>
              <a:t>وجه الاتفاق: </a:t>
            </a:r>
            <a:r>
              <a:rPr lang="ar-SA" b="1" dirty="0"/>
              <a:t>جميعهما أحكاما فقهية من أبواب مختلفة0</a:t>
            </a:r>
          </a:p>
          <a:p>
            <a:pPr algn="just"/>
            <a:r>
              <a:rPr lang="ar-SA" b="1" dirty="0"/>
              <a:t>الفروق:</a:t>
            </a:r>
          </a:p>
          <a:p>
            <a:r>
              <a:rPr lang="ar-SA" b="1" dirty="0">
                <a:solidFill>
                  <a:srgbClr val="FF0000"/>
                </a:solidFill>
              </a:rPr>
              <a:t>الوجه الأول: </a:t>
            </a:r>
            <a:r>
              <a:rPr lang="ar-SA" b="1" dirty="0"/>
              <a:t>1- القاعدة الفقهية تتضمن حكماً فقهياً في ذاتها ، وهذا الحكم الذي تتضمنه القاعدة ينتقل إلى الفروع المندرجة تحتها ، فقاعدة " اليقين لا يزول بالشك" تضمنت حكماً فقهياً في كل مسألة اجتمع فيها يقين وشك ، وهذا بخلاف النظرية الفقهية: فإنها لا تتضمن حكماً فقهياً في ذاتها كنظرية الملك والفسخ والبطلان.</a:t>
            </a:r>
          </a:p>
          <a:p>
            <a:r>
              <a:rPr lang="ar-SA" b="1" dirty="0">
                <a:solidFill>
                  <a:srgbClr val="FF0000"/>
                </a:solidFill>
              </a:rPr>
              <a:t>الوجه الثاني: </a:t>
            </a:r>
            <a:r>
              <a:rPr lang="ar-SA" b="1" dirty="0"/>
              <a:t>القاعدة الفقهية لا تشتمل على أركان وشروط، بخلاف النظرية الفقهية فلابد لها من ذلك. </a:t>
            </a:r>
            <a:r>
              <a:rPr lang="ar-SA" sz="1800" b="1" dirty="0"/>
              <a:t>( القواعد الفقهية للندوي ، والنظرية العامة للمعاملات في الشريعة الإسلامية)</a:t>
            </a:r>
            <a:endParaRPr lang="ar-SA" sz="1800" b="1" dirty="0">
              <a:solidFill>
                <a:srgbClr val="FF0000"/>
              </a:solidFill>
            </a:endParaRPr>
          </a:p>
          <a:p>
            <a:pPr algn="just"/>
            <a:r>
              <a:rPr lang="ar-SA" b="1" dirty="0">
                <a:solidFill>
                  <a:srgbClr val="FF0000"/>
                </a:solidFill>
              </a:rPr>
              <a:t>الوجه الثالث: </a:t>
            </a:r>
            <a:r>
              <a:rPr lang="ar-SA" b="1" dirty="0"/>
              <a:t>أنّ بينهما عموم وخصوص وجهي؛ لأنّ النظرية أوسع وأعم من القواعد الفقهية من جهة أنّ القواعد الفقهية يمكن أن تدخل تحت النظرية وتخدمها، والقواعد الفقهية تعد أعم من النظرية من جهة أنّ القاعدة لا تتقيد بموضوع ، ولا باب معيّن أما النظرية فلا بد فيها أن تكون متعلقة بموضوع معيّن، كالعقد، أو الملكية، فلا تدخل حينئذ في العبادات مثلاً0</a:t>
            </a:r>
          </a:p>
          <a:p>
            <a:pPr algn="just"/>
            <a:endParaRPr lang="ar-SA" b="1" dirty="0"/>
          </a:p>
          <a:p>
            <a:endParaRPr lang="ar-SA" dirty="0"/>
          </a:p>
        </p:txBody>
      </p:sp>
    </p:spTree>
    <p:extLst>
      <p:ext uri="{BB962C8B-B14F-4D97-AF65-F5344CB8AC3E}">
        <p14:creationId xmlns:p14="http://schemas.microsoft.com/office/powerpoint/2010/main" val="410143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816865"/>
            <a:ext cx="7886700" cy="5360099"/>
          </a:xfrm>
        </p:spPr>
        <p:txBody>
          <a:bodyPr>
            <a:normAutofit fontScale="85000" lnSpcReduction="20000"/>
          </a:bodyPr>
          <a:lstStyle/>
          <a:p>
            <a:r>
              <a:rPr lang="ar-SA" b="1" dirty="0"/>
              <a:t>ويمكن أن ندرج مجموعة من القواعد الفقهية التي تختلف في فروعها وجزئياتها</a:t>
            </a:r>
          </a:p>
          <a:p>
            <a:r>
              <a:rPr lang="ar-SA" b="1" dirty="0"/>
              <a:t>وآثارها ولكنها قد تتسم بصفة عامة ومزايا مشتركة، أو تتحد في موضوعها العام تحت نظرية معينة على سبيل المثال القواعد التالية:</a:t>
            </a:r>
          </a:p>
          <a:p>
            <a:r>
              <a:rPr lang="ar-SA" b="1" dirty="0"/>
              <a:t>1 - العادة محكَّمة.</a:t>
            </a:r>
          </a:p>
          <a:p>
            <a:r>
              <a:rPr lang="ar-SA" b="1" dirty="0"/>
              <a:t>2 - استعمال الناس حجة يجب العمل به.</a:t>
            </a:r>
          </a:p>
          <a:p>
            <a:r>
              <a:rPr lang="ar-SA" b="1" dirty="0"/>
              <a:t>3 - لا ينكر تغير الأحكام (المبنية على المصلحة أو العرف) بتغير الزمان.</a:t>
            </a:r>
          </a:p>
          <a:p>
            <a:r>
              <a:rPr lang="ar-SA" b="1" dirty="0"/>
              <a:t>4 - إنما تعتبر العادة إذا اطردت أو غلبت.</a:t>
            </a:r>
          </a:p>
          <a:p>
            <a:r>
              <a:rPr lang="ar-SA" b="1" dirty="0"/>
              <a:t>5 - المعروف عرفًا كالمشروط شرطًا.</a:t>
            </a:r>
          </a:p>
          <a:p>
            <a:r>
              <a:rPr lang="ar-SA" b="1" dirty="0"/>
              <a:t>6 - المعروف بين التجار كالمشروط بينهم.</a:t>
            </a:r>
          </a:p>
          <a:p>
            <a:r>
              <a:rPr lang="ar-SA" b="1" dirty="0"/>
              <a:t>7 - التعيين بالعرف كالتعيين بالنص.</a:t>
            </a:r>
          </a:p>
          <a:p>
            <a:r>
              <a:rPr lang="ar-SA" b="1" dirty="0"/>
              <a:t>فهذه المجموعة من القواعد الفقهية المعروفة - بغض النظر عن الفروع والجزئيات المختلفة تحت كل منها - فإنه يمكن أن نضعها جميعًا تحت عنوان نظرية العرف، فإن العرف هو الطابع العام الغالب على جميع هذه القواعد المذكورة.</a:t>
            </a:r>
          </a:p>
          <a:p>
            <a:endParaRPr lang="ar-SA" b="1" dirty="0"/>
          </a:p>
        </p:txBody>
      </p:sp>
    </p:spTree>
    <p:extLst>
      <p:ext uri="{BB962C8B-B14F-4D97-AF65-F5344CB8AC3E}">
        <p14:creationId xmlns:p14="http://schemas.microsoft.com/office/powerpoint/2010/main" val="262010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87737"/>
            <a:ext cx="7886700" cy="5689283"/>
          </a:xfrm>
        </p:spPr>
        <p:txBody>
          <a:bodyPr>
            <a:normAutofit fontScale="92500" lnSpcReduction="20000"/>
          </a:bodyPr>
          <a:lstStyle/>
          <a:p>
            <a:pPr algn="just"/>
            <a:r>
              <a:rPr lang="ar-SA" sz="4000" b="1" dirty="0">
                <a:solidFill>
                  <a:srgbClr val="FF0000"/>
                </a:solidFill>
              </a:rPr>
              <a:t>الخلاصة: </a:t>
            </a:r>
          </a:p>
          <a:p>
            <a:pPr algn="just"/>
            <a:r>
              <a:rPr lang="ar-SA" sz="4000" b="1" dirty="0"/>
              <a:t>النظرية العامة تشمل جانبا واسعا من الفقه الإسلامي ومباحثه، وتشكل دراسة موضوعية لذلك الجانب، فإنّ القاعدة الفقهية تمتاز بإيجاز في </a:t>
            </a:r>
            <a:r>
              <a:rPr lang="ar-SA" sz="4000" b="1" dirty="0" err="1"/>
              <a:t>صياغتها،لعموم</a:t>
            </a:r>
            <a:r>
              <a:rPr lang="ar-SA" sz="4000" b="1" dirty="0"/>
              <a:t> معناها ، وسعة استيعابها للفروع الجزئية من أبواب مختلفة0</a:t>
            </a:r>
          </a:p>
          <a:p>
            <a:pPr algn="just"/>
            <a:r>
              <a:rPr lang="ar-SA" sz="4000" b="1" dirty="0"/>
              <a:t>إن النظرية العامة هي غير القاعدة الكلية في الفقه الإسلامي. فإن هذه القواعد هي بمثابة ضوابط بالنسبة إلى تلك النظريات، فقاعدة "العبرة في العقود للمقاصد والمعاني" مثلاً ليست سوى ضابط في ناحية مخصوصة من أصل نظرية العقد، وهكذا سواها من القواعد .</a:t>
            </a:r>
          </a:p>
          <a:p>
            <a:pPr algn="just"/>
            <a:endParaRPr lang="ar-SA" sz="4000" dirty="0"/>
          </a:p>
        </p:txBody>
      </p:sp>
    </p:spTree>
    <p:extLst>
      <p:ext uri="{BB962C8B-B14F-4D97-AF65-F5344CB8AC3E}">
        <p14:creationId xmlns:p14="http://schemas.microsoft.com/office/powerpoint/2010/main" val="278202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العلاقة بين القاعدة الفقهية والنظرية الفقهية</a:t>
            </a:r>
          </a:p>
        </p:txBody>
      </p:sp>
      <p:sp>
        <p:nvSpPr>
          <p:cNvPr id="3" name="عنصر نائب للمحتوى 2"/>
          <p:cNvSpPr>
            <a:spLocks noGrp="1"/>
          </p:cNvSpPr>
          <p:nvPr>
            <p:ph idx="1"/>
          </p:nvPr>
        </p:nvSpPr>
        <p:spPr/>
        <p:txBody>
          <a:bodyPr>
            <a:normAutofit fontScale="85000" lnSpcReduction="20000"/>
          </a:bodyPr>
          <a:lstStyle/>
          <a:p>
            <a:pPr algn="just"/>
            <a:r>
              <a:rPr lang="ar-SA" b="1" u="sng" dirty="0">
                <a:solidFill>
                  <a:srgbClr val="FF0000"/>
                </a:solidFill>
              </a:rPr>
              <a:t>النظريات الفقهية: </a:t>
            </a:r>
            <a:r>
              <a:rPr lang="ar-SA" b="1" dirty="0"/>
              <a:t>هي موضوع كلي فقهي يدخل تحته موضوعات فقهية عامة متشابهة في الأركان والشروط والأحكام العامة مع اختصاص كل موضوع بأركانه وشروطه الخاصة0</a:t>
            </a:r>
            <a:r>
              <a:rPr lang="ar-SA" sz="1800" b="1" dirty="0"/>
              <a:t>(الممتع في القواعد الفقهية للدوسري )</a:t>
            </a:r>
          </a:p>
          <a:p>
            <a:pPr algn="just"/>
            <a:r>
              <a:rPr lang="ar-SA" b="1" dirty="0"/>
              <a:t>ويمكن أن تعرّف النظرية العامة بأنها: "موضوعات فقهية أو موضوع يشتمل على مسائل فقهية أو قضايا فقهية. حقيقتها: أركان وشروط وأحكام، تقوم بين كل منها صلة فقهية ، تجمعها وحدة موضوعية تحكم هذه العناصر جميعاً".( القواعد الفقهية للندوي)</a:t>
            </a:r>
          </a:p>
          <a:p>
            <a:pPr algn="just"/>
            <a:endParaRPr lang="ar-SA" sz="1800" b="1" dirty="0"/>
          </a:p>
          <a:p>
            <a:r>
              <a:rPr lang="ar-SA" b="1" dirty="0"/>
              <a:t>وذلك كنظرية الملكية، ونظرية العقد، ونظرية الإثبات وما شاكل ذلك. فمثلاً نظرية الإثبات في الفقه الجنائي الإسلامي تألفت من عدة عناصر وهي المواضيع التالية:</a:t>
            </a:r>
          </a:p>
          <a:p>
            <a:r>
              <a:rPr lang="ar-SA" b="1" dirty="0"/>
              <a:t>حقيقة الإثبات ـ الشهادة ـ شروط الشهادة ـ كيفية الشهادة ـ الرجوع عن الشهادة ـ مسؤولية الشاهد ـ الإقرار ـ القرائن ـ الخبرة ـ معلومات القاضي ـ الكتابة ـ اليمين ـ القسامة ـ اللعان.</a:t>
            </a:r>
          </a:p>
          <a:p>
            <a:pPr algn="just"/>
            <a:endParaRPr lang="ar-SA" sz="1800" b="1" dirty="0"/>
          </a:p>
        </p:txBody>
      </p:sp>
    </p:spTree>
    <p:extLst>
      <p:ext uri="{BB962C8B-B14F-4D97-AF65-F5344CB8AC3E}">
        <p14:creationId xmlns:p14="http://schemas.microsoft.com/office/powerpoint/2010/main" val="146722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8403"/>
            <a:ext cx="7886700" cy="5518595"/>
          </a:xfrm>
        </p:spPr>
        <p:txBody>
          <a:bodyPr>
            <a:normAutofit fontScale="92500" lnSpcReduction="20000"/>
          </a:bodyPr>
          <a:lstStyle/>
          <a:p>
            <a:pPr algn="just"/>
            <a:r>
              <a:rPr lang="ar-SA" b="1" u="sng" dirty="0">
                <a:solidFill>
                  <a:srgbClr val="FF0000"/>
                </a:solidFill>
              </a:rPr>
              <a:t>وجه الاتفاق: </a:t>
            </a:r>
            <a:r>
              <a:rPr lang="ar-SA" b="1" dirty="0"/>
              <a:t>جميعهما أحكاما فقهية من أبواب مختلفة0</a:t>
            </a:r>
          </a:p>
          <a:p>
            <a:pPr algn="just"/>
            <a:r>
              <a:rPr lang="ar-SA" b="1" dirty="0"/>
              <a:t>الفروق:</a:t>
            </a:r>
          </a:p>
          <a:p>
            <a:r>
              <a:rPr lang="ar-SA" b="1" dirty="0">
                <a:solidFill>
                  <a:srgbClr val="FF0000"/>
                </a:solidFill>
              </a:rPr>
              <a:t>الوجه الأول: </a:t>
            </a:r>
            <a:r>
              <a:rPr lang="ar-SA" b="1" dirty="0"/>
              <a:t>1- القاعدة الفقهية تتضمن حكماً فقهياً في ذاتها ، وهذا الحكم الذي تتضمنه القاعدة ينتقل إلى الفروع المندرجة تحتها ، فقاعدة " اليقين لا يزول بالشك" تضمنت حكماً فقهياً في كل مسألة اجتمع فيها يقين وشك ، وهذا بخلاف النظرية الفقهية: فإنها لا تتضمن حكماً فقهياً في ذاتها كنظرية الملك والفسخ والبطلان.</a:t>
            </a:r>
          </a:p>
          <a:p>
            <a:r>
              <a:rPr lang="ar-SA" b="1" dirty="0">
                <a:solidFill>
                  <a:srgbClr val="FF0000"/>
                </a:solidFill>
              </a:rPr>
              <a:t>الوجه الثاني: </a:t>
            </a:r>
            <a:r>
              <a:rPr lang="ar-SA" b="1" dirty="0"/>
              <a:t>القاعدة الفقهية لا تشتمل على أركان وشروط، بخلاف النظرية الفقهية فلابد لها من ذلك. </a:t>
            </a:r>
            <a:r>
              <a:rPr lang="ar-SA" sz="1800" b="1" dirty="0"/>
              <a:t>( القواعد الفقهية للندوي ، والنظرية العامة للمعاملات في الشريعة الإسلامية)</a:t>
            </a:r>
            <a:endParaRPr lang="ar-SA" sz="1800" b="1" dirty="0">
              <a:solidFill>
                <a:srgbClr val="FF0000"/>
              </a:solidFill>
            </a:endParaRPr>
          </a:p>
          <a:p>
            <a:pPr algn="just"/>
            <a:r>
              <a:rPr lang="ar-SA" b="1" dirty="0">
                <a:solidFill>
                  <a:srgbClr val="FF0000"/>
                </a:solidFill>
              </a:rPr>
              <a:t>الوجه الثالث: </a:t>
            </a:r>
            <a:r>
              <a:rPr lang="ar-SA" b="1" dirty="0"/>
              <a:t>أنّ بينهما عموم وخصوص وجهي؛ لأنّ النظرية أوسع وأعم من القواعد الفقهية من جهة أنّ القواعد الفقهية يمكن أن تدخل تحت النظرية وتخدمها، والقواعد الفقهية تعد أعم من النظرية من جهة أنّ القاعدة لا تتقيد بموضوع ، ولا باب معيّن أما النظرية فلا بد فيها أن تكون متعلقة بموضوع معيّن، كالعقد، أو الملكية، فلا تدخل حينئذ في العبادات مثلاً0</a:t>
            </a:r>
          </a:p>
          <a:p>
            <a:pPr algn="just"/>
            <a:endParaRPr lang="ar-SA" b="1" dirty="0"/>
          </a:p>
          <a:p>
            <a:endParaRPr lang="ar-SA" dirty="0"/>
          </a:p>
        </p:txBody>
      </p:sp>
    </p:spTree>
    <p:extLst>
      <p:ext uri="{BB962C8B-B14F-4D97-AF65-F5344CB8AC3E}">
        <p14:creationId xmlns:p14="http://schemas.microsoft.com/office/powerpoint/2010/main" val="317380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816865"/>
            <a:ext cx="7886700" cy="5360099"/>
          </a:xfrm>
        </p:spPr>
        <p:txBody>
          <a:bodyPr>
            <a:normAutofit fontScale="85000" lnSpcReduction="20000"/>
          </a:bodyPr>
          <a:lstStyle/>
          <a:p>
            <a:r>
              <a:rPr lang="ar-SA" b="1" dirty="0"/>
              <a:t>ويمكن أن ندرج مجموعة من القواعد الفقهية التي تختلف في فروعها وجزئياتها</a:t>
            </a:r>
          </a:p>
          <a:p>
            <a:r>
              <a:rPr lang="ar-SA" b="1" dirty="0"/>
              <a:t>وآثارها ولكنها قد تتسم بصفة عامة ومزايا مشتركة، أو تتحد في موضوعها العام تحت نظرية معينة على سبيل المثال القواعد التالية:</a:t>
            </a:r>
          </a:p>
          <a:p>
            <a:r>
              <a:rPr lang="ar-SA" b="1" dirty="0"/>
              <a:t>1 - العادة محكَّمة.</a:t>
            </a:r>
          </a:p>
          <a:p>
            <a:r>
              <a:rPr lang="ar-SA" b="1" dirty="0"/>
              <a:t>2 - استعمال الناس حجة يجب العمل به.</a:t>
            </a:r>
          </a:p>
          <a:p>
            <a:r>
              <a:rPr lang="ar-SA" b="1" dirty="0"/>
              <a:t>3 - لا ينكر تغير الأحكام (المبنية على المصلحة أو العرف) بتغير الزمان.</a:t>
            </a:r>
          </a:p>
          <a:p>
            <a:r>
              <a:rPr lang="ar-SA" b="1" dirty="0"/>
              <a:t>4 - إنما تعتبر العادة إذا اطردت أو غلبت.</a:t>
            </a:r>
          </a:p>
          <a:p>
            <a:r>
              <a:rPr lang="ar-SA" b="1" dirty="0"/>
              <a:t>5 - المعروف عرفًا كالمشروط شرطًا.</a:t>
            </a:r>
          </a:p>
          <a:p>
            <a:r>
              <a:rPr lang="ar-SA" b="1" dirty="0"/>
              <a:t>6 - المعروف بين التجار كالمشروط بينهم.</a:t>
            </a:r>
          </a:p>
          <a:p>
            <a:r>
              <a:rPr lang="ar-SA" b="1" dirty="0"/>
              <a:t>7 - التعيين بالعرف كالتعيين بالنص.</a:t>
            </a:r>
          </a:p>
          <a:p>
            <a:r>
              <a:rPr lang="ar-SA" b="1" dirty="0"/>
              <a:t>فهذه المجموعة من القواعد الفقهية المعروفة - بغض النظر عن الفروع والجزئيات المختلفة تحت كل منها - فإنه يمكن أن نضعها جميعًا تحت عنوان نظرية العرف، فإن العرف هو الطابع العام الغالب على جميع هذه القواعد المذكورة.</a:t>
            </a:r>
          </a:p>
          <a:p>
            <a:endParaRPr lang="ar-SA" b="1" dirty="0"/>
          </a:p>
        </p:txBody>
      </p:sp>
    </p:spTree>
    <p:extLst>
      <p:ext uri="{BB962C8B-B14F-4D97-AF65-F5344CB8AC3E}">
        <p14:creationId xmlns:p14="http://schemas.microsoft.com/office/powerpoint/2010/main" val="107973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87685"/>
            <a:ext cx="7886700" cy="5689283"/>
          </a:xfrm>
        </p:spPr>
        <p:txBody>
          <a:bodyPr>
            <a:normAutofit lnSpcReduction="10000"/>
          </a:bodyPr>
          <a:lstStyle/>
          <a:p>
            <a:pPr algn="just"/>
            <a:r>
              <a:rPr lang="ar-SA" sz="4000" b="1" dirty="0">
                <a:solidFill>
                  <a:srgbClr val="FF0000"/>
                </a:solidFill>
              </a:rPr>
              <a:t>الخلاصة: </a:t>
            </a:r>
          </a:p>
          <a:p>
            <a:pPr algn="just"/>
            <a:r>
              <a:rPr lang="ar-SA" sz="4000" b="1" dirty="0"/>
              <a:t>النظرية العامة تشمل جانبا واسعا من الفقه الإسلامي ومباحثه، وتشكل دراسة موضوعية لذلك الجانب، فإنّ القاعدة الفقهية تمتاز بإيجاز في </a:t>
            </a:r>
            <a:r>
              <a:rPr lang="ar-SA" sz="4000" b="1" dirty="0" err="1"/>
              <a:t>صياغتها،لعموم</a:t>
            </a:r>
            <a:r>
              <a:rPr lang="ar-SA" sz="4000" b="1" dirty="0"/>
              <a:t> معناها ، وسعة استيعابها للفروع الجزئية من أبواب مختلفة0</a:t>
            </a:r>
          </a:p>
          <a:p>
            <a:pPr algn="just"/>
            <a:r>
              <a:rPr lang="ar-SA" sz="4000" b="1" dirty="0"/>
              <a:t>إن النظرية العامة هي غير القاعدة الكلية في الفقه الإسلامي. فإن هذه القواعد هي بمثابة ضوابط بالنسبة إلى تلك النظريات، فقاعدة "العبرة في العقود للمقاصد والمعاني" مثلاً ليست سوى ضابط في ناحية مخصوصة من أصل نظرية العقد، وهكذا سواها من القواعد .</a:t>
            </a:r>
          </a:p>
          <a:p>
            <a:pPr algn="just"/>
            <a:endParaRPr lang="ar-SA" sz="4000" dirty="0"/>
          </a:p>
        </p:txBody>
      </p:sp>
    </p:spTree>
    <p:extLst>
      <p:ext uri="{BB962C8B-B14F-4D97-AF65-F5344CB8AC3E}">
        <p14:creationId xmlns:p14="http://schemas.microsoft.com/office/powerpoint/2010/main" val="211188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1067</Words>
  <Application>Microsoft Office PowerPoint</Application>
  <PresentationFormat>عرض على الشاشة (3:4)‏</PresentationFormat>
  <Paragraphs>53</Paragraphs>
  <Slides>9</Slides>
  <Notes>0</Notes>
  <HiddenSlides>0</HiddenSlides>
  <MMClips>0</MMClips>
  <ScaleCrop>false</ScaleCrop>
  <HeadingPairs>
    <vt:vector size="4" baseType="variant">
      <vt:variant>
        <vt:lpstr>نسق</vt:lpstr>
      </vt:variant>
      <vt:variant>
        <vt:i4>9</vt:i4>
      </vt:variant>
      <vt:variant>
        <vt:lpstr>عناوين الشرائح</vt:lpstr>
      </vt:variant>
      <vt:variant>
        <vt:i4>9</vt:i4>
      </vt:variant>
    </vt:vector>
  </HeadingPairs>
  <TitlesOfParts>
    <vt:vector size="18" baseType="lpstr">
      <vt:lpstr>1_نسق Office</vt:lpstr>
      <vt:lpstr>تصميم افتراضي</vt:lpstr>
      <vt:lpstr>نسق Office</vt:lpstr>
      <vt:lpstr>2_نسق Office</vt:lpstr>
      <vt:lpstr>3_نسق Office</vt:lpstr>
      <vt:lpstr>4_نسق Office</vt:lpstr>
      <vt:lpstr>5_نسق Office</vt:lpstr>
      <vt:lpstr>6_نسق Office</vt:lpstr>
      <vt:lpstr>7_نسق Office</vt:lpstr>
      <vt:lpstr>محاضرات في  مدخل دراسة الشريعة الاسلامية</vt:lpstr>
      <vt:lpstr>العلاقة بين القاعدة الفقهية والنظرية الفقهية</vt:lpstr>
      <vt:lpstr>عرض تقديمي في PowerPoint</vt:lpstr>
      <vt:lpstr>عرض تقديمي في PowerPoint</vt:lpstr>
      <vt:lpstr>عرض تقديمي في PowerPoint</vt:lpstr>
      <vt:lpstr>العلاقة بين القاعدة الفقهية والنظرية الفقهية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2018-12-10T06:01:38Z</dcterms:created>
  <dcterms:modified xsi:type="dcterms:W3CDTF">2018-12-10T06:04:05Z</dcterms:modified>
</cp:coreProperties>
</file>