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Lst>
  <p:sldIdLst>
    <p:sldId id="257" r:id="rId10"/>
    <p:sldId id="258" r:id="rId11"/>
    <p:sldId id="259" r:id="rId12"/>
    <p:sldId id="260" r:id="rId13"/>
    <p:sldId id="261" r:id="rId14"/>
    <p:sldId id="262" r:id="rId15"/>
    <p:sldId id="263" r:id="rId16"/>
    <p:sldId id="264" r:id="rId17"/>
    <p:sldId id="265"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7" d="100"/>
          <a:sy n="37" d="100"/>
        </p:scale>
        <p:origin x="-14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99"/>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EE45AF-E1FB-4F90-91BB-4F45A476E6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28786064"/>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44E7E8-2B8B-4116-8BED-539E2FDC671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4294322"/>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12"/>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71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2CA9CE-B382-4C51-A882-F6170946185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9759421"/>
      </p:ext>
    </p:extLst>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1516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59175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1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3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03264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63904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017486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941187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722955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9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73880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B63B61-8868-4C83-BAE0-66CEB14FD35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37705759"/>
      </p:ext>
    </p:extLst>
  </p:cSld>
  <p:clrMapOvr>
    <a:masterClrMapping/>
  </p:clrMapOvr>
  <p:transition>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9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33233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059117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658495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272226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553824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0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3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59624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1080571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6730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400096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20497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74"/>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D8804C-215A-4EF7-864A-89591C4A1CC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26218548"/>
      </p:ext>
    </p:extLst>
  </p:cSld>
  <p:clrMapOvr>
    <a:masterClrMapping/>
  </p:clrMapOvr>
  <p:transition>
    <p:dissolv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9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283690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9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321313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412516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49852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899058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721274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0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2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932141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5640018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192908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0202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A59399-2B3D-4E1C-8BFE-B3A00ECC703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946169"/>
      </p:ext>
    </p:extLst>
  </p:cSld>
  <p:clrMapOvr>
    <a:masterClrMapping/>
  </p:clrMapOvr>
  <p:transition>
    <p:dissolv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668916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8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2342318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8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824332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25168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204909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797344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324363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9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1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4429972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6668488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49898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62"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62"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4CD06EF-C43A-4A71-AF18-6CCD2CB7D9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5521226"/>
      </p:ext>
    </p:extLst>
  </p:cSld>
  <p:clrMapOvr>
    <a:masterClrMapping/>
  </p:clrMapOvr>
  <p:transition>
    <p:dissolv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5284203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4843611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8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454767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8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3238393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5178903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4409268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139471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9155037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8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0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7525742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92018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58693E0-9666-40CF-8FC2-B833ACC9155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46752279"/>
      </p:ext>
    </p:extLst>
  </p:cSld>
  <p:clrMapOvr>
    <a:masterClrMapping/>
  </p:clrMapOvr>
  <p:transition>
    <p:dissolv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480785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9330515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4410354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7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6475164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7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0063382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448083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064137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055305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0551827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7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9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7758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A5E400D-8BF6-4CAC-A634-EB6247431F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56329327"/>
      </p:ext>
    </p:extLst>
  </p:cSld>
  <p:clrMapOvr>
    <a:masterClrMapping/>
  </p:clrMapOvr>
  <p:transition>
    <p:dissolv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7118077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5921030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011723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7527273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5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237636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5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329882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5859272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18584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7764818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94072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12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E29874-1E4F-453D-9282-9E16F377490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93580739"/>
      </p:ext>
    </p:extLst>
  </p:cSld>
  <p:clrMapOvr>
    <a:masterClrMapping/>
  </p:clrMapOvr>
  <p:transition>
    <p:dissolv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5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8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3021505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18446162"/>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7605586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4756922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3845951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4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0731318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4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4850721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219050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8015104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5455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4FE336-9560-4ABB-9021-A774A94BE0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0062594"/>
      </p:ext>
    </p:extLst>
  </p:cSld>
  <p:clrMapOvr>
    <a:masterClrMapping/>
  </p:clrMapOvr>
  <p:transition>
    <p:dissolv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4812160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4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1468064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3100240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8"/>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1"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0834693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4370180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7652962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9852465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7583875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2563770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1"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01193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ar-SA" smtClean="0"/>
              <a:t>انقر لتحرير نمط العنوان الرئيسي</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SA" smtClean="0"/>
              <a:t>انقر لتحرير أنماط النص الرئيسي</a:t>
            </a:r>
          </a:p>
          <a:p>
            <a:pPr lvl="1"/>
            <a:r>
              <a:rPr lang="ar-SA" altLang="ar-SA" smtClean="0"/>
              <a:t>المستوى الثاني</a:t>
            </a:r>
          </a:p>
          <a:p>
            <a:pPr lvl="2"/>
            <a:r>
              <a:rPr lang="ar-SA" altLang="ar-SA" smtClean="0"/>
              <a:t>المستوى الثالث</a:t>
            </a:r>
          </a:p>
          <a:p>
            <a:pPr lvl="3"/>
            <a:r>
              <a:rPr lang="ar-SA" altLang="ar-SA" smtClean="0"/>
              <a:t>المستوى الرابع</a:t>
            </a:r>
          </a:p>
          <a:p>
            <a:pPr lvl="4"/>
            <a:r>
              <a:rPr lang="ar-SA" alt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fld id="{CE53D13F-F498-4106-A99C-016AA78B072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865021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2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2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2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056447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1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1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1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013035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1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1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1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201145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0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0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0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5151587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9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9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9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8386743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8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8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8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4961363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6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6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6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3149483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8"/>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5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5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5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54601392"/>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03B"/>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628800"/>
            <a:ext cx="7772400" cy="2160240"/>
          </a:xfrm>
        </p:spPr>
        <p:txBody>
          <a:bodyPr/>
          <a:lstStyle/>
          <a:p>
            <a:r>
              <a:rPr lang="ar-IQ" sz="2400" b="1" dirty="0" smtClean="0">
                <a:solidFill>
                  <a:srgbClr val="002060"/>
                </a:solidFill>
                <a:cs typeface="PT Bold Dusky" pitchFamily="2" charset="-78"/>
              </a:rPr>
              <a:t>محاضرات</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في </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مدخل دراسة الشريعة الاسلامية</a:t>
            </a:r>
            <a:endParaRPr lang="ar-IQ" sz="2400" b="1" dirty="0">
              <a:solidFill>
                <a:srgbClr val="002060"/>
              </a:solidFill>
              <a:cs typeface="PT Bold Dusky" pitchFamily="2" charset="-78"/>
            </a:endParaRPr>
          </a:p>
        </p:txBody>
      </p:sp>
      <p:sp>
        <p:nvSpPr>
          <p:cNvPr id="3" name="عنوان فرعي 2"/>
          <p:cNvSpPr>
            <a:spLocks noGrp="1"/>
          </p:cNvSpPr>
          <p:nvPr>
            <p:ph type="subTitle" idx="1"/>
          </p:nvPr>
        </p:nvSpPr>
        <p:spPr>
          <a:xfrm>
            <a:off x="1371600" y="3886200"/>
            <a:ext cx="6400800" cy="2135088"/>
          </a:xfrm>
        </p:spPr>
        <p:txBody>
          <a:bodyPr/>
          <a:lstStyle/>
          <a:p>
            <a:r>
              <a:rPr lang="ar-IQ" b="1" dirty="0" smtClean="0">
                <a:solidFill>
                  <a:srgbClr val="002060"/>
                </a:solidFill>
                <a:cs typeface="PT Bold Dusky" pitchFamily="2" charset="-78"/>
              </a:rPr>
              <a:t>الاستاذ المساعد الدكتور</a:t>
            </a:r>
          </a:p>
          <a:p>
            <a:r>
              <a:rPr lang="ar-IQ" b="1" dirty="0" smtClean="0">
                <a:solidFill>
                  <a:srgbClr val="002060"/>
                </a:solidFill>
                <a:cs typeface="PT Bold Dusky" pitchFamily="2" charset="-78"/>
              </a:rPr>
              <a:t>إسماعيل محمود محمد الجبوري</a:t>
            </a:r>
          </a:p>
          <a:p>
            <a:r>
              <a:rPr lang="ar-IQ" b="1" dirty="0" smtClean="0">
                <a:solidFill>
                  <a:srgbClr val="002060"/>
                </a:solidFill>
                <a:cs typeface="PT Bold Dusky" pitchFamily="2" charset="-78"/>
              </a:rPr>
              <a:t>كلية القانون</a:t>
            </a:r>
          </a:p>
          <a:p>
            <a:r>
              <a:rPr lang="ar-IQ" b="1" dirty="0" smtClean="0">
                <a:solidFill>
                  <a:srgbClr val="002060"/>
                </a:solidFill>
                <a:cs typeface="PT Bold Dusky" pitchFamily="2" charset="-78"/>
              </a:rPr>
              <a:t>2018/2017</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54235"/>
            <a:ext cx="1240532" cy="1234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6147" y="452568"/>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0250688"/>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تاريخ القواعد الفقهية</a:t>
            </a:r>
          </a:p>
        </p:txBody>
      </p:sp>
      <p:sp>
        <p:nvSpPr>
          <p:cNvPr id="3" name="عنصر نائب للمحتوى 2"/>
          <p:cNvSpPr>
            <a:spLocks noGrp="1"/>
          </p:cNvSpPr>
          <p:nvPr>
            <p:ph idx="1"/>
          </p:nvPr>
        </p:nvSpPr>
        <p:spPr/>
        <p:txBody>
          <a:bodyPr>
            <a:normAutofit fontScale="70000" lnSpcReduction="20000"/>
          </a:bodyPr>
          <a:lstStyle/>
          <a:p>
            <a:pPr algn="just"/>
            <a:r>
              <a:rPr lang="ar-SA" b="1" dirty="0"/>
              <a:t>1- طور النشوء والتكوين.</a:t>
            </a:r>
          </a:p>
          <a:p>
            <a:pPr algn="just"/>
            <a:r>
              <a:rPr lang="ar-SA" b="1" dirty="0"/>
              <a:t> 2- طور النمو والتدوين.</a:t>
            </a:r>
          </a:p>
          <a:p>
            <a:pPr algn="just"/>
            <a:r>
              <a:rPr lang="ar-SA" b="1" dirty="0"/>
              <a:t>3- طور الرسوخ والتنسيق.</a:t>
            </a:r>
          </a:p>
          <a:p>
            <a:pPr algn="just"/>
            <a:r>
              <a:rPr lang="ar-SA" b="1" dirty="0"/>
              <a:t>أو</a:t>
            </a:r>
            <a:r>
              <a:rPr lang="ar-SA" b="1" dirty="0">
                <a:solidFill>
                  <a:srgbClr val="FF0000"/>
                </a:solidFill>
              </a:rPr>
              <a:t>لاً: طور النشوء والتكوين:</a:t>
            </a:r>
          </a:p>
          <a:p>
            <a:pPr algn="just"/>
            <a:r>
              <a:rPr lang="ar-SA" b="1" dirty="0"/>
              <a:t>هو عصر الرسالة أو عصر التشريع ونزول الوحي، فقد كانت البذرة الأولى لنشأة علم القواعد الفقهية في هذا العصر، حيث كانت أحاديث النبي صلى الله عليه وسلم في كثير من الأحكام تعتبر قواعد عامة تنطوي تحتها فروع فقهية كثيرة، ومن الأمثلة الأحاديث التالية:</a:t>
            </a:r>
          </a:p>
          <a:p>
            <a:pPr algn="just"/>
            <a:r>
              <a:rPr lang="ar-SA" b="1" dirty="0"/>
              <a:t> ((لا ضرر ولا ضرار))-</a:t>
            </a:r>
          </a:p>
          <a:p>
            <a:pPr algn="just"/>
            <a:r>
              <a:rPr lang="ar-SA" b="1" dirty="0"/>
              <a:t>((البينة على المدعي واليمين على من أنكر))-</a:t>
            </a:r>
          </a:p>
          <a:p>
            <a:pPr algn="just"/>
            <a:r>
              <a:rPr lang="ar-SA" b="1" dirty="0"/>
              <a:t>((الخراج بالضمان))-</a:t>
            </a:r>
          </a:p>
          <a:p>
            <a:pPr algn="just"/>
            <a:r>
              <a:rPr lang="ar-SA" b="1" dirty="0"/>
              <a:t>(( ما أسكر كثيره فقليله حرام)) </a:t>
            </a:r>
          </a:p>
          <a:p>
            <a:pPr algn="just"/>
            <a:r>
              <a:rPr lang="ar-SA" b="1" dirty="0"/>
              <a:t>قال الإمام ابن تيمية رحمه الله بعد ذكر هذا الحديث : (( جمع رسول الله صلى الله عليه وسلم بما أوتيه من جوامع الكلم كل ما غطى العقل وأسكر ولم يفرق بين نوع ونوع، ولا تأثير لكونه مأكولاً ولا مشروباً)).</a:t>
            </a:r>
          </a:p>
        </p:txBody>
      </p:sp>
    </p:spTree>
    <p:extLst>
      <p:ext uri="{BB962C8B-B14F-4D97-AF65-F5344CB8AC3E}">
        <p14:creationId xmlns:p14="http://schemas.microsoft.com/office/powerpoint/2010/main" val="3977836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46247"/>
            <a:ext cx="7886700" cy="5530787"/>
          </a:xfrm>
        </p:spPr>
        <p:txBody>
          <a:bodyPr>
            <a:normAutofit fontScale="77500" lnSpcReduction="20000"/>
          </a:bodyPr>
          <a:lstStyle/>
          <a:p>
            <a:pPr algn="just"/>
            <a:r>
              <a:rPr lang="ar-SA" b="1" dirty="0"/>
              <a:t>وكذلك نقلت آثار عن بعض الصحابة رضي الله عنهم أجمعين في هذا الشأن، </a:t>
            </a:r>
          </a:p>
          <a:p>
            <a:pPr algn="just"/>
            <a:r>
              <a:rPr lang="ar-SA" b="1" dirty="0">
                <a:solidFill>
                  <a:schemeClr val="accent1"/>
                </a:solidFill>
              </a:rPr>
              <a:t>مثل قول عمر بن الخطاب رضي الله عنه</a:t>
            </a:r>
            <a:r>
              <a:rPr lang="ar-SA" b="1" dirty="0"/>
              <a:t>: "مقاطع الحقوق عند الشروط" فهو قاعدة في باب الشروط، </a:t>
            </a:r>
          </a:p>
          <a:p>
            <a:pPr algn="just"/>
            <a:r>
              <a:rPr lang="ar-SA" b="1" dirty="0">
                <a:solidFill>
                  <a:schemeClr val="accent1"/>
                </a:solidFill>
              </a:rPr>
              <a:t>وقول ابن عباس رضي الله عنهما: </a:t>
            </a:r>
            <a:r>
              <a:rPr lang="ar-SA" b="1" dirty="0"/>
              <a:t>"كل شيء في القرآن أو </a:t>
            </a:r>
            <a:r>
              <a:rPr lang="ar-SA" b="1" dirty="0" err="1"/>
              <a:t>أو</a:t>
            </a:r>
            <a:r>
              <a:rPr lang="ar-SA" b="1" dirty="0"/>
              <a:t> فهو مخير، وكل شيء فإن لم تجدوا فهو الأول فالأول ". فهو قاعدة في باب الكفارات والتخيير فيها.</a:t>
            </a:r>
          </a:p>
          <a:p>
            <a:pPr algn="just"/>
            <a:r>
              <a:rPr lang="ar-SA" b="1" dirty="0"/>
              <a:t>وفي عصر التابعين ما جاء عن الإمام شريح القاضي كقوله:</a:t>
            </a:r>
          </a:p>
          <a:p>
            <a:pPr algn="just"/>
            <a:r>
              <a:rPr lang="ar-SA" b="1" dirty="0"/>
              <a:t>" من شرط على نفسه طائعاً غير مكره فهو عليه". فهو قاعدة تسوغ الشروط </a:t>
            </a:r>
            <a:r>
              <a:rPr lang="ar-SA" b="1" dirty="0" err="1"/>
              <a:t>الجعلية</a:t>
            </a:r>
            <a:r>
              <a:rPr lang="ar-SA" b="1" dirty="0"/>
              <a:t>، </a:t>
            </a:r>
          </a:p>
          <a:p>
            <a:pPr algn="just"/>
            <a:r>
              <a:rPr lang="ar-SA" b="1" dirty="0"/>
              <a:t>وقوله: " من ضمن مالاً فله ربحه".</a:t>
            </a:r>
          </a:p>
          <a:p>
            <a:pPr algn="just"/>
            <a:r>
              <a:rPr lang="ar-SA" b="1" dirty="0"/>
              <a:t>وقال خير بن نعيم:" من أقر عندنا </a:t>
            </a:r>
            <a:r>
              <a:rPr lang="ar-SA" b="1" dirty="0" err="1"/>
              <a:t>بشئ</a:t>
            </a:r>
            <a:r>
              <a:rPr lang="ar-SA" b="1" dirty="0"/>
              <a:t>  ألزمناه إياه".</a:t>
            </a:r>
          </a:p>
          <a:p>
            <a:pPr algn="just"/>
            <a:r>
              <a:rPr lang="ar-SA" b="1" dirty="0"/>
              <a:t>ومن المصادر الفقهية القديمة كتاب " الخراج" للإمام القاضي أبي يوسف يعقوب بن إبراهيم "ت182هـ" . حيث اشتمل كتابه على عبارات متعلقة بالقواعد، من أمثلتها:</a:t>
            </a:r>
          </a:p>
          <a:p>
            <a:pPr algn="just"/>
            <a:r>
              <a:rPr lang="ar-SA" b="1" dirty="0"/>
              <a:t>1- " كل من مات من المسلمين لا وارث له فماله لبيت المال" وهي تقرر قاعدة قضائية مهمة</a:t>
            </a:r>
          </a:p>
          <a:p>
            <a:pPr algn="just"/>
            <a:r>
              <a:rPr lang="ar-SA" b="1" dirty="0"/>
              <a:t>2.- " وإن أقر بحق من حقوق الناس من قذف أو قصاص من نفس أو دونها أو مال ثم رجع عن ذلك نفذ عليه الحكم فيما كان أقر به، ولم يبطل شيء من ذلك برجوعه".</a:t>
            </a:r>
          </a:p>
        </p:txBody>
      </p:sp>
    </p:spTree>
    <p:extLst>
      <p:ext uri="{BB962C8B-B14F-4D97-AF65-F5344CB8AC3E}">
        <p14:creationId xmlns:p14="http://schemas.microsoft.com/office/powerpoint/2010/main" val="682270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70625"/>
            <a:ext cx="7886700" cy="5506403"/>
          </a:xfrm>
        </p:spPr>
        <p:txBody>
          <a:bodyPr>
            <a:normAutofit fontScale="77500" lnSpcReduction="20000"/>
          </a:bodyPr>
          <a:lstStyle/>
          <a:p>
            <a:pPr algn="just"/>
            <a:r>
              <a:rPr lang="ar-SA" b="1" dirty="0"/>
              <a:t>كذلك من المصادر بعض كتب الإمام محمد بن حسن الشيباني"ت189هـ" </a:t>
            </a:r>
          </a:p>
          <a:p>
            <a:pPr algn="just"/>
            <a:r>
              <a:rPr lang="ar-SA" b="1" dirty="0"/>
              <a:t>ومن الأمثلة على بعض القواعد:</a:t>
            </a:r>
          </a:p>
          <a:p>
            <a:pPr algn="just"/>
            <a:r>
              <a:rPr lang="ar-SA" b="1" dirty="0"/>
              <a:t>1- "كون الواحد حجة في أمر الدين إذا كان عدلاً".</a:t>
            </a:r>
          </a:p>
          <a:p>
            <a:pPr algn="just"/>
            <a:r>
              <a:rPr lang="ar-SA" b="1" dirty="0"/>
              <a:t>2- " الحقوق لا يجوز فيها إلا ما يجوز في الحكم" أي لا يكفي فيها قول واحد ولو كان عدلاً كما في أمر الدين، بل لا بد من شاهدين كما في الحكم.</a:t>
            </a:r>
          </a:p>
          <a:p>
            <a:pPr algn="just"/>
            <a:r>
              <a:rPr lang="ar-SA" b="1" dirty="0"/>
              <a:t>3- " كل من له حق فهو له على حاله حتى يأتيه اليقين على خلاف ذلك" واليقين أن يعلم أو يشهد عنده الشهود العدول.</a:t>
            </a:r>
          </a:p>
          <a:p>
            <a:pPr algn="just"/>
            <a:r>
              <a:rPr lang="ar-SA" b="1" dirty="0"/>
              <a:t>وكذلك كتاب " الأم" للإمام الشافعي"204هـ" احتوى على بعض القواعد الفقهية التي يمكن أن تطبق الفروع عليها، ومن الأمثلة:</a:t>
            </a:r>
          </a:p>
          <a:p>
            <a:pPr algn="just"/>
            <a:r>
              <a:rPr lang="ar-SA" b="1" dirty="0"/>
              <a:t>1-" لا ينسب إلى ساكت قول قائل أو عمل عامل إنما ينسب إلى كل قوله وعمله"</a:t>
            </a:r>
          </a:p>
          <a:p>
            <a:pPr algn="just"/>
            <a:r>
              <a:rPr lang="ar-SA" b="1" dirty="0"/>
              <a:t>2- " يجوز في الضرورة ما لا يجوز في غيرها".</a:t>
            </a:r>
          </a:p>
          <a:p>
            <a:pPr algn="just"/>
            <a:r>
              <a:rPr lang="ar-SA" b="1" dirty="0"/>
              <a:t>3- " قد يباح في الضرورات مالا يباح في غير الضرورات".</a:t>
            </a:r>
          </a:p>
          <a:p>
            <a:pPr algn="just"/>
            <a:r>
              <a:rPr lang="ar-SA" b="1" dirty="0"/>
              <a:t>4-" الحاجة لا تحق لأحد أن يأخذ مال غيره" وهي تبين مدى احترام حقوق العباد من أموالهم والحفاظ عليها، فالحاجة لا تبرر أخذ مال الغير، فلو أخذه أحد كان آثماً وضامناً،</a:t>
            </a:r>
          </a:p>
          <a:p>
            <a:pPr algn="just"/>
            <a:r>
              <a:rPr lang="ar-SA" b="1" dirty="0"/>
              <a:t> بخلاف الضرورة التي تسقط الإثم وتفرض الضمان، فالاضطرار لا يبطل حق الغير. </a:t>
            </a:r>
          </a:p>
        </p:txBody>
      </p:sp>
    </p:spTree>
    <p:extLst>
      <p:ext uri="{BB962C8B-B14F-4D97-AF65-F5344CB8AC3E}">
        <p14:creationId xmlns:p14="http://schemas.microsoft.com/office/powerpoint/2010/main" val="2383395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719333"/>
            <a:ext cx="7886700" cy="5457635"/>
          </a:xfrm>
        </p:spPr>
        <p:txBody>
          <a:bodyPr>
            <a:normAutofit fontScale="70000" lnSpcReduction="20000"/>
          </a:bodyPr>
          <a:lstStyle/>
          <a:p>
            <a:pPr algn="just"/>
            <a:r>
              <a:rPr lang="ar-SA" b="1" dirty="0">
                <a:solidFill>
                  <a:srgbClr val="FF0000"/>
                </a:solidFill>
              </a:rPr>
              <a:t>ثانياً/ طور النمو والتدوين:</a:t>
            </a:r>
          </a:p>
          <a:p>
            <a:pPr algn="just"/>
            <a:r>
              <a:rPr lang="ar-SA" b="1" dirty="0">
                <a:solidFill>
                  <a:srgbClr val="FF0000"/>
                </a:solidFill>
              </a:rPr>
              <a:t> </a:t>
            </a:r>
            <a:r>
              <a:rPr lang="ar-SA" b="1" dirty="0"/>
              <a:t>كانت بداية القواعد الفقهية باعتبارها فناً مستقلاً في القرن الرابع الهجري وما بعده من القرون، وذلك أنه حينما كثرت الوقائع والنوازل توسع الفقهاء في وضع القواعد وضبطها حتى تحفظ من الضياع والتشتت كما فعل </a:t>
            </a:r>
            <a:r>
              <a:rPr lang="ar-SA" b="1" dirty="0" err="1"/>
              <a:t>الكرخي</a:t>
            </a:r>
            <a:r>
              <a:rPr lang="ar-SA" b="1" dirty="0"/>
              <a:t> في رسالته </a:t>
            </a:r>
            <a:r>
              <a:rPr lang="ar-SA" b="1" dirty="0" err="1"/>
              <a:t>والدبوسي</a:t>
            </a:r>
            <a:r>
              <a:rPr lang="ar-SA" b="1" dirty="0"/>
              <a:t> في تأسيس النظر تحت عنوان الأصول، </a:t>
            </a:r>
          </a:p>
          <a:p>
            <a:pPr algn="just"/>
            <a:r>
              <a:rPr lang="ar-SA" b="1" dirty="0"/>
              <a:t>وقد كان فقهاء المذهب الحنفي أسبق من غيرهم في هذا الباب، وذلك نتيجة التوسع عندهم في الفروع. وقد كان الإمام أبو طاهر الدباس قد جمع أهم قواعد مذهب الإمام أبي حنيفة في سبع عشرة قاعدة كلية ومن جملتها القواعد الأساسية المشهورة .</a:t>
            </a:r>
          </a:p>
          <a:p>
            <a:pPr algn="just"/>
            <a:r>
              <a:rPr lang="ar-SA" b="1" dirty="0"/>
              <a:t>وفي القرن الخامس الهجري جاء الإمام أبو زيد الدبوسي"430هـ" وأضاف إضافات علمية قيمة لهذا العلم.</a:t>
            </a:r>
          </a:p>
          <a:p>
            <a:pPr algn="just"/>
            <a:r>
              <a:rPr lang="ar-SA" b="1" dirty="0"/>
              <a:t>ويعتبر القرن الثامن الهجري العصر الذهبي لتدوين القواعد الفقهية ونمو التأليف فيها، ومن أهم ما ألف في هذا القرن:</a:t>
            </a:r>
          </a:p>
          <a:p>
            <a:pPr algn="just"/>
            <a:r>
              <a:rPr lang="ar-SA" b="1" dirty="0"/>
              <a:t>1- الأشباه والنظائر لابن الوكيل الشافعي"ت716هـ".</a:t>
            </a:r>
          </a:p>
          <a:p>
            <a:pPr algn="just"/>
            <a:r>
              <a:rPr lang="ar-SA" b="1" dirty="0"/>
              <a:t>2- كتاب القواعد للمقري المالكي"758هـ".</a:t>
            </a:r>
          </a:p>
          <a:p>
            <a:pPr algn="just"/>
            <a:r>
              <a:rPr lang="ar-SA" b="1" dirty="0"/>
              <a:t>3- الأشباه والنظائر لتاج الدين السبكي"771هـ".</a:t>
            </a:r>
          </a:p>
          <a:p>
            <a:pPr algn="just"/>
            <a:r>
              <a:rPr lang="ar-SA" b="1" dirty="0"/>
              <a:t>4- الاشباه والنظائر لجمال الدين </a:t>
            </a:r>
            <a:r>
              <a:rPr lang="ar-SA" b="1" dirty="0" err="1"/>
              <a:t>الإسنوي</a:t>
            </a:r>
            <a:r>
              <a:rPr lang="ar-SA" b="1" dirty="0"/>
              <a:t>( 772 هـ )</a:t>
            </a:r>
          </a:p>
          <a:p>
            <a:pPr algn="just"/>
            <a:r>
              <a:rPr lang="ar-SA" b="1" dirty="0"/>
              <a:t>6- المنثور في القواعد لبدر الدين الزركشي (794 هـ )</a:t>
            </a:r>
          </a:p>
          <a:p>
            <a:pPr algn="just"/>
            <a:r>
              <a:rPr lang="ar-SA" b="1" dirty="0"/>
              <a:t>7- القواعد في الفقه لابن رجب الحنبلي"795هـ".</a:t>
            </a:r>
          </a:p>
        </p:txBody>
      </p:sp>
    </p:spTree>
    <p:extLst>
      <p:ext uri="{BB962C8B-B14F-4D97-AF65-F5344CB8AC3E}">
        <p14:creationId xmlns:p14="http://schemas.microsoft.com/office/powerpoint/2010/main" val="18096241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487727"/>
            <a:ext cx="7886700" cy="5689283"/>
          </a:xfrm>
        </p:spPr>
        <p:txBody>
          <a:bodyPr/>
          <a:lstStyle/>
          <a:p>
            <a:pPr algn="just"/>
            <a:r>
              <a:rPr lang="ar-SA" b="1" dirty="0"/>
              <a:t>وفي القرن التاسع الهجري كانت هناك مؤلفات أخرى منها:1</a:t>
            </a:r>
          </a:p>
          <a:p>
            <a:pPr algn="just"/>
            <a:r>
              <a:rPr lang="ar-SA" b="1" dirty="0"/>
              <a:t>1- أسنى المقاصد في تحرير القواعد لمحمد الزبيري" 808هـ"</a:t>
            </a:r>
          </a:p>
          <a:p>
            <a:pPr algn="just"/>
            <a:r>
              <a:rPr lang="ar-SA" b="1" dirty="0"/>
              <a:t>2-القواعد المنظومة  لابن الهائم المقدسي (815 هـ )</a:t>
            </a:r>
          </a:p>
          <a:p>
            <a:pPr algn="just"/>
            <a:r>
              <a:rPr lang="ar-SA" b="1" dirty="0"/>
              <a:t>3-كتاب القواعد لتقي الدين </a:t>
            </a:r>
            <a:r>
              <a:rPr lang="ar-SA" b="1" dirty="0" err="1"/>
              <a:t>الحصني</a:t>
            </a:r>
            <a:r>
              <a:rPr lang="ar-SA" b="1" dirty="0"/>
              <a:t> ( 829 هـ )</a:t>
            </a:r>
          </a:p>
          <a:p>
            <a:pPr algn="just"/>
            <a:r>
              <a:rPr lang="ar-SA" b="1" dirty="0"/>
              <a:t>4-نظم الذخائر في الأشباه والنظائر لعبد الرحمن بن علي المقدسي المعروف بشقير ( 876 هـ )</a:t>
            </a:r>
          </a:p>
          <a:p>
            <a:pPr algn="just"/>
            <a:r>
              <a:rPr lang="ar-SA" b="1" dirty="0"/>
              <a:t>5- القواعد والضوابط لابن عبد الهادي"880هـ".</a:t>
            </a:r>
          </a:p>
          <a:p>
            <a:pPr algn="just"/>
            <a:r>
              <a:rPr lang="ar-SA" b="1" dirty="0"/>
              <a:t>وقد ارتقى النشاط  </a:t>
            </a:r>
            <a:r>
              <a:rPr lang="ar-SA" b="1" dirty="0" err="1"/>
              <a:t>التدويني</a:t>
            </a:r>
            <a:r>
              <a:rPr lang="ar-SA" b="1" dirty="0"/>
              <a:t> لهذا العلم في القرن العاشر الهجري </a:t>
            </a:r>
          </a:p>
          <a:p>
            <a:pPr algn="just"/>
            <a:r>
              <a:rPr lang="ar-SA" b="1" dirty="0"/>
              <a:t>حيث جاء العلامة السيوطي "ت910هـ" وقام باستخلاص أهم القواعد الفقهية المتناثرة  عند العلائي و السبكي والزركشي وجمعها في كتابه" الأشباه والنظائر".</a:t>
            </a:r>
          </a:p>
          <a:p>
            <a:endParaRPr lang="ar-SA" dirty="0"/>
          </a:p>
        </p:txBody>
      </p:sp>
    </p:spTree>
    <p:extLst>
      <p:ext uri="{BB962C8B-B14F-4D97-AF65-F5344CB8AC3E}">
        <p14:creationId xmlns:p14="http://schemas.microsoft.com/office/powerpoint/2010/main" val="1140052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rgbClr val="FF0000"/>
                </a:solidFill>
              </a:rPr>
              <a:t>ثالثاً/ طور الرسوخ والتنسيق</a:t>
            </a:r>
            <a:endParaRPr lang="ar-SA" dirty="0">
              <a:solidFill>
                <a:srgbClr val="FF0000"/>
              </a:solidFill>
            </a:endParaRPr>
          </a:p>
        </p:txBody>
      </p:sp>
      <p:sp>
        <p:nvSpPr>
          <p:cNvPr id="3" name="عنصر نائب للمحتوى 2"/>
          <p:cNvSpPr>
            <a:spLocks noGrp="1"/>
          </p:cNvSpPr>
          <p:nvPr>
            <p:ph idx="1"/>
          </p:nvPr>
        </p:nvSpPr>
        <p:spPr/>
        <p:txBody>
          <a:bodyPr>
            <a:normAutofit fontScale="77500" lnSpcReduction="20000"/>
          </a:bodyPr>
          <a:lstStyle/>
          <a:p>
            <a:pPr algn="just"/>
            <a:r>
              <a:rPr lang="ar-SA" b="1" dirty="0"/>
              <a:t>:علمنا أن نشأة القواعد الفقهية كانت منذ عصور مبكرة وتناقلتها الأجيال بعد ذلك، ولكن على الرغم من تتابع الجهود بقيت القواعد متفرقة وفي مدونات مختلفة،</a:t>
            </a:r>
          </a:p>
          <a:p>
            <a:pPr algn="just"/>
            <a:r>
              <a:rPr lang="ar-SA" b="1" dirty="0"/>
              <a:t> واستقر أمرها حين وضعت مجلة الأحكام العدلية على أيدي لجنة من الفقهاء في عهد السلطان الغازي عبد العزيز خان العثماني في أواخر القرن الثالث عشر الهجري، وقد قاموا بوضع القواعد الفقهية في صدر هذه المجلة بعد جمعها واستخلاصها من المصادر الفقهية المتعددة. ويلاحظ هنا أمران:</a:t>
            </a:r>
          </a:p>
          <a:p>
            <a:pPr algn="just"/>
            <a:r>
              <a:rPr lang="ar-SA" b="1" dirty="0"/>
              <a:t>1- أن هذه القواعد التي جاءت في كتب القواعد والمدونات الفقهية الأخرى ليست كلها قواعد عامة بل كثير منها قواعد مذهبية تنسجم مع مذهب دون مذهب آخر.</a:t>
            </a:r>
          </a:p>
          <a:p>
            <a:pPr algn="just"/>
            <a:r>
              <a:rPr lang="ar-SA" b="1" dirty="0"/>
              <a:t>2- أن كثيراً من هذه القواعد كانت في عبارات وقوالب مفصلة تحتاج إلى إعادة صياغة حتى يسهل فهمها فكتبت صياغتها بعد المزاولة والمداولة، </a:t>
            </a:r>
          </a:p>
          <a:p>
            <a:pPr algn="just"/>
            <a:r>
              <a:rPr lang="ar-SA" b="1" dirty="0" err="1"/>
              <a:t>مثال:قاعدة</a:t>
            </a:r>
            <a:r>
              <a:rPr lang="ar-SA" b="1" dirty="0"/>
              <a:t>:"الإقرار حجة قاصرة" </a:t>
            </a:r>
          </a:p>
          <a:p>
            <a:pPr algn="just"/>
            <a:r>
              <a:rPr lang="ar-SA" b="1" dirty="0"/>
              <a:t>– جاءت عند الإمام </a:t>
            </a:r>
            <a:r>
              <a:rPr lang="ar-SA" b="1" dirty="0" err="1"/>
              <a:t>الكرخي</a:t>
            </a:r>
            <a:r>
              <a:rPr lang="ar-SA" b="1" dirty="0"/>
              <a:t>:" أن المرء يعامل في حق نفسه كما أقربه ولا يصدق على إبطال حق الغير، ولا بإلزام الغير حقاً".</a:t>
            </a:r>
          </a:p>
        </p:txBody>
      </p:sp>
    </p:spTree>
    <p:extLst>
      <p:ext uri="{BB962C8B-B14F-4D97-AF65-F5344CB8AC3E}">
        <p14:creationId xmlns:p14="http://schemas.microsoft.com/office/powerpoint/2010/main" val="2908848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475509"/>
            <a:ext cx="7886700" cy="5701475"/>
          </a:xfrm>
        </p:spPr>
        <p:txBody>
          <a:bodyPr>
            <a:normAutofit lnSpcReduction="10000"/>
          </a:bodyPr>
          <a:lstStyle/>
          <a:p>
            <a:pPr algn="just"/>
            <a:r>
              <a:rPr lang="ar-SA" b="1" dirty="0"/>
              <a:t>وكذلك القاعدة المشهورة:( التصرف على الرعية منوط بالمصلحة )</a:t>
            </a:r>
          </a:p>
          <a:p>
            <a:pPr algn="just"/>
            <a:r>
              <a:rPr lang="ar-SA" b="1" dirty="0"/>
              <a:t>يوجد أصلها في كلام الإمام الشافعي:- رحمه الله- بأنّ منزلة الوالي من الرعية منزلة الولي من اليتيم )0</a:t>
            </a:r>
          </a:p>
          <a:p>
            <a:pPr algn="just"/>
            <a:r>
              <a:rPr lang="ar-SA" b="1" dirty="0"/>
              <a:t>ثمّ اشتهر هذا القول عند كثير من الفقهاء باعتباره قاعدة تحت عنوان: ( تصرف الإمام على الرعية منوط بالمصلحة )0</a:t>
            </a:r>
          </a:p>
          <a:p>
            <a:pPr algn="just"/>
            <a:r>
              <a:rPr lang="ar-SA" b="1" dirty="0"/>
              <a:t>وقد صاغ القاعدة نفسها العلامة السبكي بصيغة مركزة  أكثر اتساعا للفروع الفقهية، فأوردها بعنوان: ( كل متصرف عن الغير فعليه أن يتصرف بالمصلحة ) الاشباه والنظائر0</a:t>
            </a:r>
          </a:p>
          <a:p>
            <a:pPr algn="just"/>
            <a:r>
              <a:rPr lang="ar-SA" b="1" dirty="0"/>
              <a:t>3- حاجة بعضها إلى إعادة الصياغة بتكميل أو تقييد أو حذف او تعديل مثل:</a:t>
            </a:r>
          </a:p>
          <a:p>
            <a:pPr algn="just"/>
            <a:r>
              <a:rPr lang="ar-SA" b="1" dirty="0"/>
              <a:t>     أ) قاعدة: ( لا ينكر تغير الأحكام بتغير الزمان ) م/39 فيقال: (الأحكام المبنية على المصلحة والعرف )</a:t>
            </a:r>
          </a:p>
        </p:txBody>
      </p:sp>
    </p:spTree>
    <p:extLst>
      <p:ext uri="{BB962C8B-B14F-4D97-AF65-F5344CB8AC3E}">
        <p14:creationId xmlns:p14="http://schemas.microsoft.com/office/powerpoint/2010/main" val="13131757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lgn="just"/>
            <a:r>
              <a:rPr lang="ar-SA" b="1" dirty="0"/>
              <a:t>ب)  (( لا يجوز لأحد أن يتصرف في ملك غيره بلا إذنه )) فيقال: لا يجوز لأحد أن يصرف  في ملك الغير بلا إذن مع زيادة: (( أو إباحة من الشرع )) لأنّه أوفى وأشمل0</a:t>
            </a:r>
          </a:p>
          <a:p>
            <a:pPr algn="just"/>
            <a:r>
              <a:rPr lang="ar-SA" b="1" dirty="0"/>
              <a:t>4- إنّ القواعد الفقهية لم تظهر دفعة واحدة، وإنّما بدأ الفقهاء تقعيده منذ عهود0</a:t>
            </a:r>
          </a:p>
        </p:txBody>
      </p:sp>
    </p:spTree>
    <p:extLst>
      <p:ext uri="{BB962C8B-B14F-4D97-AF65-F5344CB8AC3E}">
        <p14:creationId xmlns:p14="http://schemas.microsoft.com/office/powerpoint/2010/main" val="3455578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3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4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5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6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7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1179</Words>
  <Application>Microsoft Office PowerPoint</Application>
  <PresentationFormat>عرض على الشاشة (3:4)‏</PresentationFormat>
  <Paragraphs>71</Paragraphs>
  <Slides>9</Slides>
  <Notes>0</Notes>
  <HiddenSlides>0</HiddenSlides>
  <MMClips>0</MMClips>
  <ScaleCrop>false</ScaleCrop>
  <HeadingPairs>
    <vt:vector size="4" baseType="variant">
      <vt:variant>
        <vt:lpstr>نسق</vt:lpstr>
      </vt:variant>
      <vt:variant>
        <vt:i4>9</vt:i4>
      </vt:variant>
      <vt:variant>
        <vt:lpstr>عناوين الشرائح</vt:lpstr>
      </vt:variant>
      <vt:variant>
        <vt:i4>9</vt:i4>
      </vt:variant>
    </vt:vector>
  </HeadingPairs>
  <TitlesOfParts>
    <vt:vector size="18" baseType="lpstr">
      <vt:lpstr>تصميم افتراضي</vt:lpstr>
      <vt:lpstr>نسق Office</vt:lpstr>
      <vt:lpstr>1_نسق Office</vt:lpstr>
      <vt:lpstr>2_نسق Office</vt:lpstr>
      <vt:lpstr>3_نسق Office</vt:lpstr>
      <vt:lpstr>4_نسق Office</vt:lpstr>
      <vt:lpstr>5_نسق Office</vt:lpstr>
      <vt:lpstr>6_نسق Office</vt:lpstr>
      <vt:lpstr>7_نسق Office</vt:lpstr>
      <vt:lpstr>محاضرات في  مدخل دراسة الشريعة الاسلامية</vt:lpstr>
      <vt:lpstr>تاريخ القواعد الفقهية</vt:lpstr>
      <vt:lpstr>عرض تقديمي في PowerPoint</vt:lpstr>
      <vt:lpstr>عرض تقديمي في PowerPoint</vt:lpstr>
      <vt:lpstr>عرض تقديمي في PowerPoint</vt:lpstr>
      <vt:lpstr>عرض تقديمي في PowerPoint</vt:lpstr>
      <vt:lpstr>ثالثاً/ طور الرسوخ والتنسيق</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مدخل دراسة الشريعة الاسلامية</dc:title>
  <dc:creator>future</dc:creator>
  <cp:lastModifiedBy>future</cp:lastModifiedBy>
  <cp:revision>1</cp:revision>
  <dcterms:created xsi:type="dcterms:W3CDTF">2018-12-10T06:04:15Z</dcterms:created>
  <dcterms:modified xsi:type="dcterms:W3CDTF">2018-12-10T06:07:05Z</dcterms:modified>
</cp:coreProperties>
</file>