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Lst>
  <p:sldIdLst>
    <p:sldId id="264" r:id="rId9"/>
    <p:sldId id="257" r:id="rId10"/>
    <p:sldId id="258" r:id="rId11"/>
    <p:sldId id="259" r:id="rId12"/>
    <p:sldId id="260" r:id="rId13"/>
    <p:sldId id="261" r:id="rId14"/>
    <p:sldId id="262" r:id="rId15"/>
    <p:sldId id="263" r:id="rId1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37" d="100"/>
          <a:sy n="37" d="100"/>
        </p:scale>
        <p:origin x="-141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10" Type="http://schemas.openxmlformats.org/officeDocument/2006/relationships/slide" Target="slides/slide2.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42189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212559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67777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093658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91448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0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2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29838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48150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062387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19511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0365981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8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55225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346016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8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922690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300860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05892499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571627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920005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9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1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2031903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369933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0462408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985894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48247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80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3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598024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8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737384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8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943006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515028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580208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60271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9571129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83"/>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508"/>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492274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142651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8403585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03083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583088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8740093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70"/>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8849592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70"/>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168511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456100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3777393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7836122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56933930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7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9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2831658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437895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79486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2171176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0547302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84126243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5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2989213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5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42188497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9155536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66158418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64519957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5476211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57"/>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8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6865401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87092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9800315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9"/>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2"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5446472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9891119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25207245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4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3032489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4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5123412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0744675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2"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3537276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1122363"/>
            <a:ext cx="6858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23093937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2142226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623888" y="1709741"/>
            <a:ext cx="78867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30168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7647896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6286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29150" y="1825625"/>
            <a:ext cx="38862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646452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365128"/>
            <a:ext cx="78867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629842" y="2505075"/>
            <a:ext cx="3868340"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4629151" y="2505075"/>
            <a:ext cx="3887391"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8" name="عنصر نائب للتذييل 7"/>
          <p:cNvSpPr>
            <a:spLocks noGrp="1"/>
          </p:cNvSpPr>
          <p:nvPr>
            <p:ph type="ftr" sz="quarter" idx="11"/>
          </p:nvPr>
        </p:nvSpPr>
        <p:spPr/>
        <p:txBody>
          <a:bodyPr/>
          <a:lstStyle/>
          <a:p>
            <a:endParaRPr lang="ar-SA">
              <a:solidFill>
                <a:prstClr val="black">
                  <a:tint val="75000"/>
                </a:prstClr>
              </a:solidFill>
            </a:endParaRPr>
          </a:p>
        </p:txBody>
      </p:sp>
      <p:sp>
        <p:nvSpPr>
          <p:cNvPr id="9" name="عنصر نائب لرقم الشريحة 8"/>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1068294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4" name="عنصر نائب للتذييل 3"/>
          <p:cNvSpPr>
            <a:spLocks noGrp="1"/>
          </p:cNvSpPr>
          <p:nvPr>
            <p:ph type="ftr" sz="quarter" idx="11"/>
          </p:nvPr>
        </p:nvSpPr>
        <p:spPr/>
        <p:txBody>
          <a:bodyPr/>
          <a:lstStyle/>
          <a:p>
            <a:endParaRPr lang="ar-SA">
              <a:solidFill>
                <a:prstClr val="black">
                  <a:tint val="75000"/>
                </a:prstClr>
              </a:solidFill>
            </a:endParaRPr>
          </a:p>
        </p:txBody>
      </p:sp>
      <p:sp>
        <p:nvSpPr>
          <p:cNvPr id="5" name="عنصر نائب لرقم الشريحة 4"/>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317137929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3" name="عنصر نائب للتذييل 2"/>
          <p:cNvSpPr>
            <a:spLocks noGrp="1"/>
          </p:cNvSpPr>
          <p:nvPr>
            <p:ph type="ftr" sz="quarter" idx="11"/>
          </p:nvPr>
        </p:nvSpPr>
        <p:spPr/>
        <p:txBody>
          <a:bodyPr/>
          <a:lstStyle/>
          <a:p>
            <a:endParaRPr lang="ar-SA">
              <a:solidFill>
                <a:prstClr val="black">
                  <a:tint val="75000"/>
                </a:prstClr>
              </a:solidFill>
            </a:endParaRPr>
          </a:p>
        </p:txBody>
      </p:sp>
      <p:sp>
        <p:nvSpPr>
          <p:cNvPr id="4" name="عنصر نائب لرقم الشريحة 3"/>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401104621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7294399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28"/>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79950671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33509924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43676" y="365125"/>
            <a:ext cx="1971675"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628651" y="365125"/>
            <a:ext cx="5800725"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11"/>
          </p:nvPr>
        </p:nvSpPr>
        <p:spPr/>
        <p:txBody>
          <a:bodyPr/>
          <a:lstStyle/>
          <a:p>
            <a:endParaRPr lang="ar-SA">
              <a:solidFill>
                <a:prstClr val="black">
                  <a:tint val="75000"/>
                </a:prstClr>
              </a:solidFill>
            </a:endParaRPr>
          </a:p>
        </p:txBody>
      </p:sp>
      <p:sp>
        <p:nvSpPr>
          <p:cNvPr id="6" name="عنصر نائب لرقم الشريحة 5"/>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20637509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EE45AF-E1FB-4F90-91BB-4F45A476E672}"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29066048"/>
      </p:ext>
    </p:extLst>
  </p:cSld>
  <p:clrMapOvr>
    <a:masterClrMapping/>
  </p:clrMapOvr>
  <p:transition>
    <p:dissolv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B63B61-8868-4C83-BAE0-66CEB14FD35C}"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5445181"/>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3887391" y="98749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59903823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5D8804C-215A-4EF7-864A-89591C4A1CC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59829"/>
      </p:ext>
    </p:extLst>
  </p:cSld>
  <p:clrMapOvr>
    <a:masterClrMapping/>
  </p:clrMapOvr>
  <p:transition>
    <p:dissolv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A59399-2B3D-4E1C-8BFE-B3A00ECC703F}"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6583811"/>
      </p:ext>
    </p:extLst>
  </p:cSld>
  <p:clrMapOvr>
    <a:masterClrMapping/>
  </p:clrMapOvr>
  <p:transition>
    <p:dissolv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4CD06EF-C43A-4A71-AF18-6CCD2CB7D9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542409"/>
      </p:ext>
    </p:extLst>
  </p:cSld>
  <p:clrMapOvr>
    <a:masterClrMapping/>
  </p:clrMapOvr>
  <p:transition>
    <p:dissolve/>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58693E0-9666-40CF-8FC2-B833ACC91557}"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6805571"/>
      </p:ext>
    </p:extLst>
  </p:cSld>
  <p:clrMapOvr>
    <a:masterClrMapping/>
  </p:clrMapOvr>
  <p:transition>
    <p:dissolve/>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A5E400D-8BF6-4CAC-A634-EB6247431F19}"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99223902"/>
      </p:ext>
    </p:extLst>
  </p:cSld>
  <p:clrMapOvr>
    <a:masterClrMapping/>
  </p:clrMapOvr>
  <p:transition>
    <p:dissolve/>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9E29874-1E4F-453D-9282-9E16F3774900}"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7091334"/>
      </p:ext>
    </p:extLst>
  </p:cSld>
  <p:clrMapOvr>
    <a:masterClrMapping/>
  </p:clrMapOvr>
  <p:transition>
    <p:dissolve/>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S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4FE336-9560-4ABB-9021-A774A94BE00D}"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26725969"/>
      </p:ext>
    </p:extLst>
  </p:cSld>
  <p:clrMapOvr>
    <a:masterClrMapping/>
  </p:clrMapOvr>
  <p:transition>
    <p:dissolve/>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44E7E8-2B8B-4116-8BED-539E2FDC671E}"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82166127"/>
      </p:ext>
    </p:extLst>
  </p:cSld>
  <p:clrMapOvr>
    <a:masterClrMapping/>
  </p:clrMapOvr>
  <p:transition>
    <p:dissolve/>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2CA9CE-B382-4C51-A882-F61709461853}" type="slidenum">
              <a:rPr lang="ar-SA">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9846349"/>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29841" y="457200"/>
            <a:ext cx="2949178"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3887391" y="987494"/>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6" name="عنصر نائب للتذييل 5"/>
          <p:cNvSpPr>
            <a:spLocks noGrp="1"/>
          </p:cNvSpPr>
          <p:nvPr>
            <p:ph type="ftr" sz="quarter" idx="11"/>
          </p:nvPr>
        </p:nvSpPr>
        <p:spPr/>
        <p:txBody>
          <a:bodyPr/>
          <a:lstStyle/>
          <a:p>
            <a:endParaRPr lang="ar-SA">
              <a:solidFill>
                <a:prstClr val="black">
                  <a:tint val="75000"/>
                </a:prstClr>
              </a:solidFill>
            </a:endParaRPr>
          </a:p>
        </p:txBody>
      </p:sp>
      <p:sp>
        <p:nvSpPr>
          <p:cNvPr id="7" name="عنصر نائب لرقم الشريحة 6"/>
          <p:cNvSpPr>
            <a:spLocks noGrp="1"/>
          </p:cNvSpPr>
          <p:nvPr>
            <p:ph type="sldNum" sz="quarter" idx="12"/>
          </p:nvPr>
        </p:nvSpPr>
        <p:spPr/>
        <p:txBody>
          <a:body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380199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1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1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1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192645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1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1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1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4093686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40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40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40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5984305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95"/>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95"/>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95"/>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180211070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8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8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8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68353508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9"/>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69"/>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69"/>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69"/>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18089589"/>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628650" y="365128"/>
            <a:ext cx="78867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628650" y="1825625"/>
            <a:ext cx="78867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457950" y="6356353"/>
            <a:ext cx="20574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E3F3655-964C-4B5A-A8FA-4911858668B8}" type="datetimeFigureOut">
              <a:rPr lang="ar-SA" smtClean="0">
                <a:solidFill>
                  <a:prstClr val="black">
                    <a:tint val="75000"/>
                  </a:prstClr>
                </a:solidFill>
              </a:rPr>
              <a:pPr/>
              <a:t>01/04/1440</a:t>
            </a:fld>
            <a:endParaRPr lang="ar-SA">
              <a:solidFill>
                <a:prstClr val="black">
                  <a:tint val="75000"/>
                </a:prstClr>
              </a:solidFill>
            </a:endParaRPr>
          </a:p>
        </p:txBody>
      </p:sp>
      <p:sp>
        <p:nvSpPr>
          <p:cNvPr id="5" name="عنصر نائب للتذييل 4"/>
          <p:cNvSpPr>
            <a:spLocks noGrp="1"/>
          </p:cNvSpPr>
          <p:nvPr>
            <p:ph type="ftr" sz="quarter" idx="3"/>
          </p:nvPr>
        </p:nvSpPr>
        <p:spPr>
          <a:xfrm>
            <a:off x="3028950" y="6356353"/>
            <a:ext cx="30861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solidFill>
                <a:prstClr val="black">
                  <a:tint val="75000"/>
                </a:prstClr>
              </a:solidFill>
            </a:endParaRPr>
          </a:p>
        </p:txBody>
      </p:sp>
      <p:sp>
        <p:nvSpPr>
          <p:cNvPr id="6" name="عنصر نائب لرقم الشريحة 5"/>
          <p:cNvSpPr>
            <a:spLocks noGrp="1"/>
          </p:cNvSpPr>
          <p:nvPr>
            <p:ph type="sldNum" sz="quarter" idx="4"/>
          </p:nvPr>
        </p:nvSpPr>
        <p:spPr>
          <a:xfrm>
            <a:off x="628650" y="6356353"/>
            <a:ext cx="20574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B2C2F60-7DD1-4A3A-AA5A-9C905F117313}" type="slidenum">
              <a:rPr lang="ar-SA" smtClean="0">
                <a:solidFill>
                  <a:prstClr val="black">
                    <a:tint val="75000"/>
                  </a:prstClr>
                </a:solidFill>
              </a:rPr>
              <a:pPr/>
              <a:t>‹#›</a:t>
            </a:fld>
            <a:endParaRPr lang="ar-SA">
              <a:solidFill>
                <a:prstClr val="black">
                  <a:tint val="75000"/>
                </a:prstClr>
              </a:solidFill>
            </a:endParaRPr>
          </a:p>
        </p:txBody>
      </p:sp>
    </p:spTree>
    <p:extLst>
      <p:ext uri="{BB962C8B-B14F-4D97-AF65-F5344CB8AC3E}">
        <p14:creationId xmlns:p14="http://schemas.microsoft.com/office/powerpoint/2010/main" val="265607076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ar-SA" altLang="ar-SA" smtClean="0"/>
              <a:t>انقر لتحرير نمط العنوان الرئيسي</a:t>
            </a:r>
          </a:p>
        </p:txBody>
      </p:sp>
      <p:sp>
        <p:nvSpPr>
          <p:cNvPr id="1027" name="Rectangle 3"/>
          <p:cNvSpPr>
            <a:spLocks noGrp="1" noChangeArrowheads="1"/>
          </p:cNvSpPr>
          <p:nvPr>
            <p:ph type="body" idx="1"/>
          </p:nvPr>
        </p:nvSpPr>
        <p:spPr bwMode="auto">
          <a:xfrm>
            <a:off x="457200" y="1600204"/>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ar-SA" smtClean="0"/>
              <a:t>انقر لتحرير أنماط النص الرئيسي</a:t>
            </a:r>
          </a:p>
          <a:p>
            <a:pPr lvl="1"/>
            <a:r>
              <a:rPr lang="ar-SA" altLang="ar-SA" smtClean="0"/>
              <a:t>المستوى الثاني</a:t>
            </a:r>
          </a:p>
          <a:p>
            <a:pPr lvl="2"/>
            <a:r>
              <a:rPr lang="ar-SA" altLang="ar-SA" smtClean="0"/>
              <a:t>المستوى الثالث</a:t>
            </a:r>
          </a:p>
          <a:p>
            <a:pPr lvl="3"/>
            <a:r>
              <a:rPr lang="ar-SA" altLang="ar-SA" smtClean="0"/>
              <a:t>المستوى الرابع</a:t>
            </a:r>
          </a:p>
          <a:p>
            <a:pPr lvl="4"/>
            <a:r>
              <a:rPr lang="ar-SA" altLang="ar-SA" smtClean="0"/>
              <a:t>المستوى الخامس</a:t>
            </a:r>
          </a:p>
        </p:txBody>
      </p:sp>
      <p:sp>
        <p:nvSpPr>
          <p:cNvPr id="1028"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defRPr/>
            </a:pPr>
            <a:fld id="{CE53D13F-F498-4106-A99C-016AA78B0723}" type="slidenum">
              <a:rPr lang="ar-SA">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75180340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dissolve/>
  </p:transition>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pitchFamily="34" charset="0"/>
          <a:cs typeface="Arial" pitchFamily="34" charset="0"/>
        </a:defRPr>
      </a:lvl2pPr>
      <a:lvl3pPr algn="ctr" rtl="1" eaLnBrk="0" fontAlgn="base" hangingPunct="0">
        <a:spcBef>
          <a:spcPct val="0"/>
        </a:spcBef>
        <a:spcAft>
          <a:spcPct val="0"/>
        </a:spcAft>
        <a:defRPr sz="4400">
          <a:solidFill>
            <a:schemeClr val="tx2"/>
          </a:solidFill>
          <a:latin typeface="Arial" pitchFamily="34" charset="0"/>
          <a:cs typeface="Arial" pitchFamily="34" charset="0"/>
        </a:defRPr>
      </a:lvl3pPr>
      <a:lvl4pPr algn="ctr" rtl="1" eaLnBrk="0" fontAlgn="base" hangingPunct="0">
        <a:spcBef>
          <a:spcPct val="0"/>
        </a:spcBef>
        <a:spcAft>
          <a:spcPct val="0"/>
        </a:spcAft>
        <a:defRPr sz="4400">
          <a:solidFill>
            <a:schemeClr val="tx2"/>
          </a:solidFill>
          <a:latin typeface="Arial" pitchFamily="34" charset="0"/>
          <a:cs typeface="Arial" pitchFamily="34" charset="0"/>
        </a:defRPr>
      </a:lvl4pPr>
      <a:lvl5pPr algn="ctr" rtl="1"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D03B"/>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628800"/>
            <a:ext cx="7772400" cy="2160240"/>
          </a:xfrm>
        </p:spPr>
        <p:txBody>
          <a:bodyPr/>
          <a:lstStyle/>
          <a:p>
            <a:r>
              <a:rPr lang="ar-IQ" sz="2400" b="1" dirty="0" smtClean="0">
                <a:solidFill>
                  <a:srgbClr val="002060"/>
                </a:solidFill>
                <a:cs typeface="PT Bold Dusky" pitchFamily="2" charset="-78"/>
              </a:rPr>
              <a:t>محاضرات</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في </a:t>
            </a:r>
            <a:br>
              <a:rPr lang="ar-IQ" sz="2400" b="1" dirty="0" smtClean="0">
                <a:solidFill>
                  <a:srgbClr val="002060"/>
                </a:solidFill>
                <a:cs typeface="PT Bold Dusky" pitchFamily="2" charset="-78"/>
              </a:rPr>
            </a:br>
            <a:r>
              <a:rPr lang="ar-IQ" sz="2400" b="1" dirty="0" smtClean="0">
                <a:solidFill>
                  <a:srgbClr val="002060"/>
                </a:solidFill>
                <a:cs typeface="PT Bold Dusky" pitchFamily="2" charset="-78"/>
              </a:rPr>
              <a:t>مدخل دراسة الشريعة الاسلامية</a:t>
            </a:r>
            <a:endParaRPr lang="ar-IQ" sz="2400" b="1" dirty="0">
              <a:solidFill>
                <a:srgbClr val="002060"/>
              </a:solidFill>
              <a:cs typeface="PT Bold Dusky" pitchFamily="2" charset="-78"/>
            </a:endParaRPr>
          </a:p>
        </p:txBody>
      </p:sp>
      <p:sp>
        <p:nvSpPr>
          <p:cNvPr id="3" name="عنوان فرعي 2"/>
          <p:cNvSpPr>
            <a:spLocks noGrp="1"/>
          </p:cNvSpPr>
          <p:nvPr>
            <p:ph type="subTitle" idx="1"/>
          </p:nvPr>
        </p:nvSpPr>
        <p:spPr>
          <a:xfrm>
            <a:off x="1371600" y="3886200"/>
            <a:ext cx="6400800" cy="2135088"/>
          </a:xfrm>
        </p:spPr>
        <p:txBody>
          <a:bodyPr/>
          <a:lstStyle/>
          <a:p>
            <a:r>
              <a:rPr lang="ar-IQ" b="1" dirty="0" smtClean="0">
                <a:solidFill>
                  <a:srgbClr val="002060"/>
                </a:solidFill>
                <a:cs typeface="PT Bold Dusky" pitchFamily="2" charset="-78"/>
              </a:rPr>
              <a:t>الاستاذ المساعد الدكتور</a:t>
            </a:r>
          </a:p>
          <a:p>
            <a:r>
              <a:rPr lang="ar-IQ" b="1" dirty="0" smtClean="0">
                <a:solidFill>
                  <a:srgbClr val="002060"/>
                </a:solidFill>
                <a:cs typeface="PT Bold Dusky" pitchFamily="2" charset="-78"/>
              </a:rPr>
              <a:t>إسماعيل محمود محمد الجبوري</a:t>
            </a:r>
          </a:p>
          <a:p>
            <a:r>
              <a:rPr lang="ar-IQ" b="1" dirty="0" smtClean="0">
                <a:solidFill>
                  <a:srgbClr val="002060"/>
                </a:solidFill>
                <a:cs typeface="PT Bold Dusky" pitchFamily="2" charset="-78"/>
              </a:rPr>
              <a:t>كلية القانون</a:t>
            </a:r>
          </a:p>
          <a:p>
            <a:r>
              <a:rPr lang="ar-IQ" b="1" dirty="0" smtClean="0">
                <a:solidFill>
                  <a:srgbClr val="002060"/>
                </a:solidFill>
                <a:cs typeface="PT Bold Dusky" pitchFamily="2" charset="-78"/>
              </a:rPr>
              <a:t>2018/2017</a:t>
            </a: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254235"/>
            <a:ext cx="1240532" cy="1234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6147" y="452568"/>
            <a:ext cx="1143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6711151"/>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أقسام القواعد الفقهية</a:t>
            </a:r>
          </a:p>
        </p:txBody>
      </p:sp>
      <p:sp>
        <p:nvSpPr>
          <p:cNvPr id="3" name="عنصر نائب للمحتوى 2"/>
          <p:cNvSpPr>
            <a:spLocks noGrp="1"/>
          </p:cNvSpPr>
          <p:nvPr>
            <p:ph idx="1"/>
          </p:nvPr>
        </p:nvSpPr>
        <p:spPr/>
        <p:txBody>
          <a:bodyPr>
            <a:normAutofit lnSpcReduction="10000"/>
          </a:bodyPr>
          <a:lstStyle/>
          <a:p>
            <a:r>
              <a:rPr lang="ar-SA" dirty="0"/>
              <a:t>التقسيم الأول: باعتبار الشمول والاتساع: تنقسم بهذا الاعتبار  إلى ثلاثة أقسام:</a:t>
            </a:r>
          </a:p>
          <a:p>
            <a:r>
              <a:rPr lang="ar-SA" dirty="0"/>
              <a:t>              القسم الأول: القواعد الكلية الكبرى ، وهي القواعد الداخلة في جميع أبواب الفقه أو أغلبها وهي القواعد الخمس الكبرى:</a:t>
            </a:r>
          </a:p>
          <a:p>
            <a:pPr algn="just"/>
            <a:r>
              <a:rPr lang="ar-SA" b="1" dirty="0"/>
              <a:t>1-الأمور بمقاصـــــــدها0</a:t>
            </a:r>
          </a:p>
          <a:p>
            <a:pPr algn="just"/>
            <a:r>
              <a:rPr lang="ar-SA" b="1" dirty="0"/>
              <a:t>2-اليقين لا يزول بالشك0</a:t>
            </a:r>
          </a:p>
          <a:p>
            <a:pPr algn="just"/>
            <a:r>
              <a:rPr lang="ar-SA" b="1" dirty="0"/>
              <a:t>3-المشقة تجلب التيسير0</a:t>
            </a:r>
          </a:p>
          <a:p>
            <a:pPr algn="just"/>
            <a:r>
              <a:rPr lang="ar-SA" b="1" dirty="0"/>
              <a:t>4-الضرر يـــــــــــــــزال0</a:t>
            </a:r>
          </a:p>
          <a:p>
            <a:pPr algn="just"/>
            <a:r>
              <a:rPr lang="ar-SA" b="1" dirty="0"/>
              <a:t>5-العادة محكمـــــــــــــة0</a:t>
            </a:r>
            <a:endParaRPr lang="ar-SA" dirty="0"/>
          </a:p>
        </p:txBody>
      </p:sp>
    </p:spTree>
    <p:extLst>
      <p:ext uri="{BB962C8B-B14F-4D97-AF65-F5344CB8AC3E}">
        <p14:creationId xmlns:p14="http://schemas.microsoft.com/office/powerpoint/2010/main" val="1122264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fontScale="92500" lnSpcReduction="20000"/>
          </a:bodyPr>
          <a:lstStyle/>
          <a:p>
            <a:pPr algn="just"/>
            <a:r>
              <a:rPr lang="ar-SA" b="1" dirty="0"/>
              <a:t>القسم الثاني: القواعد الصغرى: وهي القواعد الكلية غير الكبرى:</a:t>
            </a:r>
          </a:p>
          <a:p>
            <a:pPr algn="just"/>
            <a:r>
              <a:rPr lang="ar-SA" b="1" dirty="0"/>
              <a:t>وهي على نوعين:</a:t>
            </a:r>
          </a:p>
          <a:p>
            <a:pPr algn="just"/>
            <a:r>
              <a:rPr lang="ar-SA" b="1" dirty="0"/>
              <a:t>   الأول: الداخلة في أبواب فقهية كثيرة مع عدم اختصاصها بباب فقهي معيّن، وهي أقل شمولا من القواعد الكبرى، ومنها ما هو متفرع عن القواعد الكبرى ، كقاعدة: ( لا ينسب إلى ساكت قول ) وقاعدة</a:t>
            </a:r>
            <a:r>
              <a:rPr lang="ar-SA" b="1" dirty="0">
                <a:sym typeface="Wingdings" panose="05000000000000000000" pitchFamily="2" charset="2"/>
              </a:rPr>
              <a:t>:( لا عبرة بالظن البيّن خطؤه ) تفرعتا عن قاعدة: ( اليقين لا يزول بالشك )</a:t>
            </a:r>
          </a:p>
          <a:p>
            <a:pPr algn="just"/>
            <a:r>
              <a:rPr lang="ar-SA" b="1" dirty="0">
                <a:sym typeface="Wingdings" panose="05000000000000000000" pitchFamily="2" charset="2"/>
              </a:rPr>
              <a:t>  ومنها ما هو من القواعد المستقلة عن القواعد الكبرى ، والتي يمكن أن يتفرع منها بعض القواعد ، كقاعدة: ( الاجتهاد لا ينقض بالاجتهاد)</a:t>
            </a:r>
          </a:p>
          <a:p>
            <a:pPr algn="just"/>
            <a:r>
              <a:rPr lang="ar-SA" b="1" dirty="0">
                <a:sym typeface="Wingdings" panose="05000000000000000000" pitchFamily="2" charset="2"/>
              </a:rPr>
              <a:t>النوع الثاني: القواعد المتفرعة عن القواعد الكبرى، أو يمكن تفريعها عنها مع كونها مختصة بأبواب معينة  من أبواب الفقه، وذلك كقاعدة: ( العبرة في العقود بالمقاصد والمعاني لا بالألفاظ والمباني ) ، وقاعدة: ( الأيمان مبنية على الأغراض لا على الألفاظ )</a:t>
            </a:r>
          </a:p>
          <a:p>
            <a:pPr algn="just"/>
            <a:r>
              <a:rPr lang="ar-SA" b="1" dirty="0">
                <a:sym typeface="Wingdings" panose="05000000000000000000" pitchFamily="2" charset="2"/>
              </a:rPr>
              <a:t>المتفرعتين عن قاعدة: ( الأمور بمقاصدها )0</a:t>
            </a:r>
            <a:endParaRPr lang="ar-SA" b="1" dirty="0"/>
          </a:p>
        </p:txBody>
      </p:sp>
    </p:spTree>
    <p:extLst>
      <p:ext uri="{BB962C8B-B14F-4D97-AF65-F5344CB8AC3E}">
        <p14:creationId xmlns:p14="http://schemas.microsoft.com/office/powerpoint/2010/main" val="379727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normAutofit/>
          </a:bodyPr>
          <a:lstStyle/>
          <a:p>
            <a:pPr algn="just"/>
            <a:r>
              <a:rPr lang="ar-SA" sz="4000" b="1" dirty="0"/>
              <a:t>القسم الثالث: القواعد الخاصة:</a:t>
            </a:r>
          </a:p>
          <a:p>
            <a:pPr algn="just"/>
            <a:r>
              <a:rPr lang="ar-SA" sz="4000" b="1" dirty="0"/>
              <a:t>   وهي القواعد المختصة بأبواب فقهية معيّنة، ولكنّها لا تتفرع عن القواعد في القسمين المتقدمين، وهي بمعنى الضابط، ومن أمثلتها:</a:t>
            </a:r>
          </a:p>
          <a:p>
            <a:pPr algn="just"/>
            <a:r>
              <a:rPr lang="ar-SA" sz="4000" b="1" dirty="0">
                <a:sym typeface="Wingdings" panose="05000000000000000000" pitchFamily="2" charset="2"/>
              </a:rPr>
              <a:t>( قاعدة كل ميتة نجسةٌ إلا السمك والجراد )</a:t>
            </a:r>
            <a:endParaRPr lang="ar-SA" sz="4000" b="1" dirty="0"/>
          </a:p>
        </p:txBody>
      </p:sp>
    </p:spTree>
    <p:extLst>
      <p:ext uri="{BB962C8B-B14F-4D97-AF65-F5344CB8AC3E}">
        <p14:creationId xmlns:p14="http://schemas.microsoft.com/office/powerpoint/2010/main" val="375990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597455"/>
            <a:ext cx="7886700" cy="5579555"/>
          </a:xfrm>
        </p:spPr>
        <p:txBody>
          <a:bodyPr>
            <a:normAutofit lnSpcReduction="10000"/>
          </a:bodyPr>
          <a:lstStyle/>
          <a:p>
            <a:pPr algn="just"/>
            <a:r>
              <a:rPr lang="ar-SA" b="1" dirty="0"/>
              <a:t>التقسيم الثاني: باعتبار الاتفاق عليها  وعدمه: وتنقسم بهذا الاعتبار إلى قسمين:</a:t>
            </a:r>
          </a:p>
          <a:p>
            <a:pPr algn="just"/>
            <a:r>
              <a:rPr lang="ar-SA" b="1" dirty="0"/>
              <a:t>القسم الأول: القواعد المتفق عليها بين جميع المذاهب في الجملة، ومنها القواعد الخمس الكبرى، والغالب في هذ القسم أن يصاغ بأسلوب خبري لا إنشائي0</a:t>
            </a:r>
          </a:p>
          <a:p>
            <a:pPr algn="just"/>
            <a:r>
              <a:rPr lang="ar-SA" b="1" dirty="0"/>
              <a:t>القسم الثاني: القواعد المختلف عليها في الجملة، وهذه على نوعين:</a:t>
            </a:r>
          </a:p>
          <a:p>
            <a:pPr algn="just"/>
            <a:r>
              <a:rPr lang="ar-SA" b="1" dirty="0"/>
              <a:t>        الأول: القواعد المختلف فيها بين علماء المذاهب الفقهية المختلفة، ومنها قاعدة</a:t>
            </a:r>
            <a:r>
              <a:rPr lang="ar-SA" b="1" dirty="0">
                <a:sym typeface="Wingdings" panose="05000000000000000000" pitchFamily="2" charset="2"/>
              </a:rPr>
              <a:t>( الرخص لا تناط بالمعاصي )0</a:t>
            </a:r>
          </a:p>
          <a:p>
            <a:pPr algn="just"/>
            <a:r>
              <a:rPr lang="ar-SA" b="1" dirty="0">
                <a:sym typeface="Wingdings" panose="05000000000000000000" pitchFamily="2" charset="2"/>
              </a:rPr>
              <a:t>        الثاني: القواعد المختلف فيها بين علماء المذهب الواحد، والغالب في هذا النوع أن يصاغ بأسلوب إنشائي، فيرد بصيغة الاستفهام؛ إشارة إلى وقوع الخلاف في المذهب0</a:t>
            </a:r>
          </a:p>
          <a:p>
            <a:pPr algn="just"/>
            <a:r>
              <a:rPr lang="ar-SA" b="1" dirty="0">
                <a:sym typeface="Wingdings" panose="05000000000000000000" pitchFamily="2" charset="2"/>
              </a:rPr>
              <a:t>مثال ذلك قول السيوطي قاعدة:( هل العبرة</a:t>
            </a:r>
            <a:r>
              <a:rPr lang="ar-SA" b="1" dirty="0"/>
              <a:t> بصيغ العقود أو بمعانيها )- الأشباه والنظائر ص 304 </a:t>
            </a:r>
          </a:p>
        </p:txBody>
      </p:sp>
    </p:spTree>
    <p:extLst>
      <p:ext uri="{BB962C8B-B14F-4D97-AF65-F5344CB8AC3E}">
        <p14:creationId xmlns:p14="http://schemas.microsoft.com/office/powerpoint/2010/main" val="300565003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28650" y="658403"/>
            <a:ext cx="7886700" cy="5518595"/>
          </a:xfrm>
        </p:spPr>
        <p:txBody>
          <a:bodyPr>
            <a:normAutofit fontScale="85000" lnSpcReduction="20000"/>
          </a:bodyPr>
          <a:lstStyle/>
          <a:p>
            <a:r>
              <a:rPr lang="ar-SA" b="1" dirty="0">
                <a:solidFill>
                  <a:srgbClr val="FF0000"/>
                </a:solidFill>
              </a:rPr>
              <a:t>التقسيم الثالث: </a:t>
            </a:r>
            <a:r>
              <a:rPr lang="ar-SA" b="1" dirty="0"/>
              <a:t>تقسيم القواعد الفقهية باعتبار الاستقلال والتبعية:</a:t>
            </a:r>
          </a:p>
          <a:p>
            <a:r>
              <a:rPr lang="ar-SA" b="1" dirty="0"/>
              <a:t>تنقسم بهذا الاعتبار إلى قسمين:</a:t>
            </a:r>
          </a:p>
          <a:p>
            <a:r>
              <a:rPr lang="ar-SA" b="1" dirty="0">
                <a:solidFill>
                  <a:srgbClr val="FF0000"/>
                </a:solidFill>
              </a:rPr>
              <a:t>القسم الأول: </a:t>
            </a:r>
            <a:r>
              <a:rPr lang="ar-SA" b="1" dirty="0"/>
              <a:t>القواعد الأصلية، وهي القواعد المستقلة عن غيرها، بحيث لا تكون قيداً لقاعدة أخرى، ولا متفرعة  عن غيرها، وهذا القسم يشمل القواعد الخمس الكبرى، ويشمل القواعد الصغرى غير المتفرعة من القواعد الكبرى0</a:t>
            </a:r>
          </a:p>
          <a:p>
            <a:r>
              <a:rPr lang="ar-SA" b="1" dirty="0">
                <a:solidFill>
                  <a:srgbClr val="FF0000"/>
                </a:solidFill>
              </a:rPr>
              <a:t>القسم الثاني: </a:t>
            </a:r>
            <a:r>
              <a:rPr lang="ar-SA" b="1" dirty="0"/>
              <a:t>القواعد المتفرعة: وهي القواعد التابعة لغيرها من القواعد الخادمة لها، إما أنّها تمثل جانبا من جوانب قاعدة أخرى ، أو تطبيقا لها في مجالات </a:t>
            </a:r>
            <a:r>
              <a:rPr lang="ar-SA" b="1" dirty="0" err="1"/>
              <a:t>معينةن</a:t>
            </a:r>
            <a:r>
              <a:rPr lang="ar-SA" b="1" dirty="0"/>
              <a:t> وإما من كونها قيدا لقاعدة </a:t>
            </a:r>
            <a:r>
              <a:rPr lang="ar-SA" b="1" dirty="0" err="1"/>
              <a:t>أخرىن</a:t>
            </a:r>
            <a:r>
              <a:rPr lang="ar-SA" b="1" dirty="0"/>
              <a:t> أو مستثناة  منها على القول بوجود المستثنيات من القواعد حقيقةً0</a:t>
            </a:r>
          </a:p>
          <a:p>
            <a:r>
              <a:rPr lang="ar-SA" b="1" dirty="0"/>
              <a:t>ومن أمثلة هذا القسم:</a:t>
            </a:r>
          </a:p>
          <a:p>
            <a:r>
              <a:rPr lang="ar-SA" b="1" dirty="0"/>
              <a:t>1- قاعدة: ( الأصل براءة الذمة ) </a:t>
            </a:r>
          </a:p>
          <a:p>
            <a:r>
              <a:rPr lang="ar-SA" b="1" dirty="0"/>
              <a:t>فهي متفرعة عن قاعدة( اليقين لا يزول بالشك ) </a:t>
            </a:r>
          </a:p>
          <a:p>
            <a:r>
              <a:rPr lang="ar-SA" b="1" dirty="0"/>
              <a:t>من جهة أنّ براءة الذمة فيها تمثل جانب اليقين</a:t>
            </a:r>
          </a:p>
          <a:p>
            <a:r>
              <a:rPr lang="ar-SA" b="1" dirty="0"/>
              <a:t>2-قاعدة من استعجل شيئا قبل أوانه عوقب بحرمانه) متفرعة عن:</a:t>
            </a:r>
          </a:p>
          <a:p>
            <a:r>
              <a:rPr lang="ar-SA" b="1" dirty="0"/>
              <a:t>(قاعدة الأمور بمقاصدها ) إذ إنّها مستثناة منها عند البعض0</a:t>
            </a:r>
          </a:p>
          <a:p>
            <a:endParaRPr lang="ar-SA" b="1" dirty="0"/>
          </a:p>
        </p:txBody>
      </p:sp>
    </p:spTree>
    <p:extLst>
      <p:ext uri="{BB962C8B-B14F-4D97-AF65-F5344CB8AC3E}">
        <p14:creationId xmlns:p14="http://schemas.microsoft.com/office/powerpoint/2010/main" val="397283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b="1" dirty="0"/>
              <a:t>التقسيم الرابع: تقسيم القواعد باعتبار الأصل الذي استمدت منه:، أو باعتبار مصدرها:</a:t>
            </a:r>
          </a:p>
          <a:p>
            <a:r>
              <a:rPr lang="ar-SA" b="1" dirty="0"/>
              <a:t>وتنقسم القواعد بهذا الاعتبار إلى قسمين:</a:t>
            </a:r>
          </a:p>
          <a:p>
            <a:r>
              <a:rPr lang="ar-SA" b="1" dirty="0"/>
              <a:t>  القسم الأول: القواعد التي أصلها النص الشرعي، إما من الكتاب أو من السنة، وهذا القسم على نوعين:</a:t>
            </a:r>
          </a:p>
          <a:p>
            <a:r>
              <a:rPr lang="ar-SA" b="1" dirty="0"/>
              <a:t>النوع الأول : القواعد التي تمثل بأصلها نصاً شرعياً بحيث لا تختلف عنه مطلقاًن أو كان الاختلاف بينهما يسيرا، ومن أمثلته:</a:t>
            </a:r>
          </a:p>
          <a:p>
            <a:r>
              <a:rPr lang="ar-SA" b="1" dirty="0"/>
              <a:t>1- قاعدة (لا ضرر ولا ضرار) فهي نص حديث نبوي</a:t>
            </a:r>
            <a:r>
              <a:rPr lang="ar-SA" sz="1200" b="1" dirty="0"/>
              <a:t> )أخرجه مالك في الموطأ مرسلا (ص 529 )، وأحمد في مسنده( 1/313) قال المناوي حسنه النووي في الأربعين0</a:t>
            </a:r>
          </a:p>
          <a:p>
            <a:r>
              <a:rPr lang="ar-SA" b="1" dirty="0"/>
              <a:t>2-قاعدة (الخراج بالضمان) ( </a:t>
            </a:r>
            <a:r>
              <a:rPr lang="ar-SA" sz="1200" b="1" dirty="0"/>
              <a:t>أخرجه أحمد في مسنده6/ 49</a:t>
            </a:r>
          </a:p>
          <a:p>
            <a:endParaRPr lang="ar-SA" sz="1200" b="1" dirty="0"/>
          </a:p>
          <a:p>
            <a:endParaRPr lang="ar-SA" b="1" dirty="0"/>
          </a:p>
        </p:txBody>
      </p:sp>
    </p:spTree>
    <p:extLst>
      <p:ext uri="{BB962C8B-B14F-4D97-AF65-F5344CB8AC3E}">
        <p14:creationId xmlns:p14="http://schemas.microsoft.com/office/powerpoint/2010/main" val="375575764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7500" lnSpcReduction="20000"/>
          </a:bodyPr>
          <a:lstStyle/>
          <a:p>
            <a:pPr algn="just"/>
            <a:r>
              <a:rPr lang="ar-SA" b="1" dirty="0"/>
              <a:t>النوع الثاني: القواعد التي تمثل بمعناها نصا شرعيا، ومن أمثلة هذ النوع قاعد: ( الأمور بمقاصدها) فقد أخذ لفظها من معنى قوله صلى الله عليه وسلم ( إنّما الأعمال بالنيات )0</a:t>
            </a:r>
          </a:p>
          <a:p>
            <a:pPr algn="just"/>
            <a:r>
              <a:rPr lang="ar-SA" b="1" dirty="0"/>
              <a:t>وقد تؤخذ من مجموعة من النصوص الشرعية، كقاعدة (اليقين لا يزول بالشك)</a:t>
            </a:r>
          </a:p>
          <a:p>
            <a:pPr algn="just"/>
            <a:r>
              <a:rPr lang="ar-SA" b="1" dirty="0"/>
              <a:t>( إذا وجد أحدكم في بطنه0000)</a:t>
            </a:r>
          </a:p>
          <a:p>
            <a:pPr algn="just"/>
            <a:r>
              <a:rPr lang="ar-SA" b="1" dirty="0"/>
              <a:t>(إذا شك أحدكم في صلاته000 )</a:t>
            </a:r>
          </a:p>
          <a:p>
            <a:pPr algn="just"/>
            <a:r>
              <a:rPr lang="ar-SA" b="1" dirty="0"/>
              <a:t>القسم الثاني: القواعد التي أصلها الاستقراء للأحكام الفقهية، ويكون هذا الاستنباط إما من نص صريح لأحد الأئمة، وإما بالنظر إلى مجموع فتاوى ذلك الإمام وإلى عللها، وما بين هذه الفتاوى من معان مشتركة0</a:t>
            </a:r>
          </a:p>
          <a:p>
            <a:pPr algn="just"/>
            <a:r>
              <a:rPr lang="ar-SA" b="1" dirty="0"/>
              <a:t>ومن أمثلة هذا القسم: قاعدة( لا ينسب للساكت قول )</a:t>
            </a:r>
          </a:p>
          <a:p>
            <a:pPr algn="just"/>
            <a:r>
              <a:rPr lang="ar-SA" b="1" dirty="0"/>
              <a:t>التقسيم الخامس: تقسيم القواعد الفقهية باعتبار الموضوع</a:t>
            </a:r>
          </a:p>
          <a:p>
            <a:pPr algn="just"/>
            <a:r>
              <a:rPr lang="ar-SA" b="1" dirty="0"/>
              <a:t>قواعد موضوعها الشروط</a:t>
            </a:r>
          </a:p>
          <a:p>
            <a:pPr algn="just"/>
            <a:r>
              <a:rPr lang="ar-SA" b="1" dirty="0"/>
              <a:t>قواعد موضوعها العقود المالية000</a:t>
            </a:r>
          </a:p>
        </p:txBody>
      </p:sp>
    </p:spTree>
    <p:extLst>
      <p:ext uri="{BB962C8B-B14F-4D97-AF65-F5344CB8AC3E}">
        <p14:creationId xmlns:p14="http://schemas.microsoft.com/office/powerpoint/2010/main" val="190063920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2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3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4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5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6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7_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8.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TotalTime>
  <Words>778</Words>
  <Application>Microsoft Office PowerPoint</Application>
  <PresentationFormat>عرض على الشاشة (3:4)‏</PresentationFormat>
  <Paragraphs>53</Paragraphs>
  <Slides>8</Slides>
  <Notes>0</Notes>
  <HiddenSlides>0</HiddenSlides>
  <MMClips>0</MMClips>
  <ScaleCrop>false</ScaleCrop>
  <HeadingPairs>
    <vt:vector size="4" baseType="variant">
      <vt:variant>
        <vt:lpstr>نسق</vt:lpstr>
      </vt:variant>
      <vt:variant>
        <vt:i4>8</vt:i4>
      </vt:variant>
      <vt:variant>
        <vt:lpstr>عناوين الشرائح</vt:lpstr>
      </vt:variant>
      <vt:variant>
        <vt:i4>8</vt:i4>
      </vt:variant>
    </vt:vector>
  </HeadingPairs>
  <TitlesOfParts>
    <vt:vector size="16" baseType="lpstr">
      <vt:lpstr>1_نسق Office</vt:lpstr>
      <vt:lpstr>2_نسق Office</vt:lpstr>
      <vt:lpstr>3_نسق Office</vt:lpstr>
      <vt:lpstr>4_نسق Office</vt:lpstr>
      <vt:lpstr>5_نسق Office</vt:lpstr>
      <vt:lpstr>6_نسق Office</vt:lpstr>
      <vt:lpstr>7_نسق Office</vt:lpstr>
      <vt:lpstr>تصميم افتراضي</vt:lpstr>
      <vt:lpstr>محاضرات في  مدخل دراسة الشريعة الاسلامية</vt:lpstr>
      <vt:lpstr>أقسام القواعد الفقهية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مدخل دراسة الشريعة الاسلامية</dc:title>
  <dc:creator>future</dc:creator>
  <cp:lastModifiedBy>future</cp:lastModifiedBy>
  <cp:revision>1</cp:revision>
  <dcterms:created xsi:type="dcterms:W3CDTF">2018-12-10T06:16:58Z</dcterms:created>
  <dcterms:modified xsi:type="dcterms:W3CDTF">2018-12-10T06:20:12Z</dcterms:modified>
</cp:coreProperties>
</file>