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 id="2147483768" r:id="rId10"/>
    <p:sldMasterId id="2147483780" r:id="rId11"/>
    <p:sldMasterId id="2147483792" r:id="rId12"/>
    <p:sldMasterId id="2147483804" r:id="rId13"/>
    <p:sldMasterId id="2147483816" r:id="rId14"/>
    <p:sldMasterId id="2147483828" r:id="rId15"/>
    <p:sldMasterId id="2147483840" r:id="rId16"/>
  </p:sldMasterIdLst>
  <p:sldIdLst>
    <p:sldId id="257" r:id="rId17"/>
    <p:sldId id="258" r:id="rId18"/>
    <p:sldId id="259" r:id="rId19"/>
    <p:sldId id="260" r:id="rId20"/>
    <p:sldId id="261" r:id="rId21"/>
    <p:sldId id="262" r:id="rId22"/>
    <p:sldId id="263" r:id="rId23"/>
    <p:sldId id="264" r:id="rId24"/>
    <p:sldId id="265" r:id="rId25"/>
    <p:sldId id="266" r:id="rId26"/>
    <p:sldId id="267" r:id="rId27"/>
    <p:sldId id="268" r:id="rId28"/>
    <p:sldId id="269" r:id="rId29"/>
    <p:sldId id="270" r:id="rId30"/>
    <p:sldId id="271" r:id="rId31"/>
    <p:sldId id="272" r:id="rId3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37" d="100"/>
          <a:sy n="37" d="100"/>
        </p:scale>
        <p:origin x="-141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2.xml"/><Relationship Id="rId26" Type="http://schemas.openxmlformats.org/officeDocument/2006/relationships/slide" Target="slides/slide10.xml"/><Relationship Id="rId3" Type="http://schemas.openxmlformats.org/officeDocument/2006/relationships/slideMaster" Target="slideMasters/slideMaster3.xml"/><Relationship Id="rId21" Type="http://schemas.openxmlformats.org/officeDocument/2006/relationships/slide" Target="slides/slide5.xml"/><Relationship Id="rId34"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1.xml"/><Relationship Id="rId25" Type="http://schemas.openxmlformats.org/officeDocument/2006/relationships/slide" Target="slides/slide9.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4.xml"/><Relationship Id="rId29"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8.xml"/><Relationship Id="rId32" Type="http://schemas.openxmlformats.org/officeDocument/2006/relationships/slide" Target="slides/slide16.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7.xml"/><Relationship Id="rId28" Type="http://schemas.openxmlformats.org/officeDocument/2006/relationships/slide" Target="slides/slide12.xml"/><Relationship Id="rId36"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3.xml"/><Relationship Id="rId31"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6.xml"/><Relationship Id="rId27" Type="http://schemas.openxmlformats.org/officeDocument/2006/relationships/slide" Target="slides/slide11.xml"/><Relationship Id="rId30" Type="http://schemas.openxmlformats.org/officeDocument/2006/relationships/slide" Target="slides/slide14.xml"/><Relationship Id="rId35" Type="http://schemas.openxmlformats.org/officeDocument/2006/relationships/theme" Target="theme/theme1.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83"/>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EE45AF-E1FB-4F90-91BB-4F45A476E67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57360684"/>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A44E7E8-2B8B-4116-8BED-539E2FDC671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59403951"/>
      </p:ext>
    </p:extLst>
  </p:cSld>
  <p:clrMapOvr>
    <a:masterClrMapping/>
  </p:clrMapOvr>
  <p:transition>
    <p:dissolve/>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9628724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5990886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07"/>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3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77884294"/>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99246621"/>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2646444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0326704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70081972"/>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9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4962667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9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41665634"/>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67961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796"/>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796"/>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12CA9CE-B382-4C51-A882-F61709461853}"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35208277"/>
      </p:ext>
    </p:extLst>
  </p:cSld>
  <p:clrMapOvr>
    <a:masterClrMapping/>
  </p:clrMapOvr>
  <p:transition>
    <p:dissolve/>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99004094"/>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72942466"/>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32390762"/>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87"/>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1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35999898"/>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03409374"/>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19937432"/>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38125639"/>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85037347"/>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7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77044943"/>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7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081143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29568646"/>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62974191"/>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39708779"/>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13578767"/>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89943520"/>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65"/>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49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71210458"/>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20000330"/>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74735193"/>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99091231"/>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80657814"/>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5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567257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80482824"/>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52"/>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65636059"/>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29442139"/>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18205454"/>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63803895"/>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11941836"/>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4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46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75743693"/>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95423915"/>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8"/>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1"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38003122"/>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85526836"/>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54781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95"/>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62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93335755"/>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08205372"/>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66020227"/>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8828969"/>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1"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64433695"/>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11651356"/>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53303442"/>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5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47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20149847"/>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37197478"/>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00769395"/>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948991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40739835"/>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29863213"/>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3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03805147"/>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3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45797453"/>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4267645"/>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09643950"/>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36638226"/>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99386431"/>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47"/>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47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76578263"/>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44008739"/>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601828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79732016"/>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72874380"/>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62792139"/>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3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79547904"/>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3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59876212"/>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48212541"/>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42362011"/>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6435635"/>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76663980"/>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4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46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74548407"/>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555383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83104540"/>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8"/>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1"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75987269"/>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20972742"/>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48055034"/>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56636683"/>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35038645"/>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09203644"/>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1"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525469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937723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58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15784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B63B61-8868-4C83-BAE0-66CEB14FD35C}"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84855722"/>
      </p:ext>
    </p:extLst>
  </p:cSld>
  <p:clrMapOvr>
    <a:masterClrMapping/>
  </p:clrMapOvr>
  <p:transition>
    <p:dissolv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582"/>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315133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71800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946419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415617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346838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9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61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963866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597746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720550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634384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59925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7058"/>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5D8804C-215A-4EF7-864A-89591C4A1CC3}"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86563708"/>
      </p:ext>
    </p:extLst>
  </p:cSld>
  <p:clrMapOvr>
    <a:masterClrMapping/>
  </p:clrMapOvr>
  <p:transition>
    <p:dissolv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57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462648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57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298492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74331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0357371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356649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521271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85"/>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61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7499240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6018816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385633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29932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5A59399-2B3D-4E1C-8BFE-B3A00ECC703F}"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41060057"/>
      </p:ext>
    </p:extLst>
  </p:cSld>
  <p:clrMapOvr>
    <a:masterClrMapping/>
  </p:clrMapOvr>
  <p:transition>
    <p:dissolv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3062216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57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08832090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572"/>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415238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9783770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7419555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4438060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3120161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77"/>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60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4842470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2148383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50455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104"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0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4CD06EF-C43A-4A71-AF18-6CCD2CB7D90D}"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3399081"/>
      </p:ext>
    </p:extLst>
  </p:cSld>
  <p:clrMapOvr>
    <a:masterClrMapping/>
  </p:clrMapOvr>
  <p:transition>
    <p:dissolv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1453312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0833214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56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9944795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56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3401712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9735252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7958740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3312228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8006603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67"/>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9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3275512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676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58693E0-9666-40CF-8FC2-B833ACC9155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32715770"/>
      </p:ext>
    </p:extLst>
  </p:cSld>
  <p:clrMapOvr>
    <a:masterClrMapping/>
  </p:clrMapOvr>
  <p:transition>
    <p:dissolv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2126630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2823126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0586386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55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1338304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55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0746685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3600840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4290008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5673829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6064283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55"/>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8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98242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A5E400D-8BF6-4CAC-A634-EB6247431F1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98176260"/>
      </p:ext>
    </p:extLst>
  </p:cSld>
  <p:clrMapOvr>
    <a:masterClrMapping/>
  </p:clrMapOvr>
  <p:transition>
    <p:dissolv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4530349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6342767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0130563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07104813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54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0959973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542"/>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0371489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429885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5381767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3800798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12917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20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9E29874-1E4F-453D-9282-9E16F377490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35953974"/>
      </p:ext>
    </p:extLst>
  </p:cSld>
  <p:clrMapOvr>
    <a:masterClrMapping/>
  </p:clrMapOvr>
  <p:transition>
    <p:dissolv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4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6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2731146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1564087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8299747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4479451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2692020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5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8431962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5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0547444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5063664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8156116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67574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04FE336-9560-4ABB-9021-A774A94BE00D}"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58251461"/>
      </p:ext>
    </p:extLst>
  </p:cSld>
  <p:clrMapOvr>
    <a:masterClrMapping/>
  </p:clrMapOvr>
  <p:transition>
    <p:dissolve/>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7434296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25"/>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5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0891796"/>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397604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1478227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0281061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84124227"/>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51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3454593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512"/>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056896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3505161"/>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01453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1.jpe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1.jpe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image" Target="../media/image1.jpeg"/><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image" Target="../media/image1.jpeg"/><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13" Type="http://schemas.openxmlformats.org/officeDocument/2006/relationships/image" Target="../media/image1.jpeg"/><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13" Type="http://schemas.openxmlformats.org/officeDocument/2006/relationships/image" Target="../media/image1.jpeg"/><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13" Type="http://schemas.openxmlformats.org/officeDocument/2006/relationships/image" Target="../media/image1.jpeg"/><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altLang="ar-SA" smtClean="0"/>
              <a:t>انقر لتحرير نمط العنوان الرئيسي</a:t>
            </a:r>
          </a:p>
        </p:txBody>
      </p:sp>
      <p:sp>
        <p:nvSpPr>
          <p:cNvPr id="1027" name="Rectangle 3"/>
          <p:cNvSpPr>
            <a:spLocks noGrp="1" noChangeArrowheads="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ar-SA" smtClean="0"/>
              <a:t>انقر لتحرير أنماط النص الرئيسي</a:t>
            </a:r>
          </a:p>
          <a:p>
            <a:pPr lvl="1"/>
            <a:r>
              <a:rPr lang="ar-SA" altLang="ar-SA" smtClean="0"/>
              <a:t>المستوى الثاني</a:t>
            </a:r>
          </a:p>
          <a:p>
            <a:pPr lvl="2"/>
            <a:r>
              <a:rPr lang="ar-SA" altLang="ar-SA" smtClean="0"/>
              <a:t>المستوى الثالث</a:t>
            </a:r>
          </a:p>
          <a:p>
            <a:pPr lvl="3"/>
            <a:r>
              <a:rPr lang="ar-SA" altLang="ar-SA" smtClean="0"/>
              <a:t>المستوى الرابع</a:t>
            </a:r>
          </a:p>
          <a:p>
            <a:pPr lvl="4"/>
            <a:r>
              <a:rPr lang="ar-SA" altLang="ar-SA" smtClean="0"/>
              <a:t>المستوى الخامس</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defRPr/>
            </a:pPr>
            <a:fld id="{CE53D13F-F498-4106-A99C-016AA78B0723}" type="slidenum">
              <a:rPr lang="ar-SA">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3414722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19"/>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19"/>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19"/>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50896502"/>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399"/>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399"/>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399"/>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65576274"/>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377"/>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377"/>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377"/>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2868390"/>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8"/>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35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35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35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38446324"/>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36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36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36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53908820"/>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359"/>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359"/>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359"/>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33048128"/>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8"/>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35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35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35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62240651"/>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507"/>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507"/>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507"/>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193611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50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50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50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4267418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97"/>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97"/>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97"/>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3008637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89"/>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89"/>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89"/>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0439345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79"/>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79"/>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79"/>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1086956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67"/>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67"/>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67"/>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2006342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5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5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5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80925223"/>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37"/>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02/04/1440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37"/>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37"/>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75087724"/>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D03B"/>
        </a:soli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628800"/>
            <a:ext cx="7772400" cy="2160240"/>
          </a:xfrm>
        </p:spPr>
        <p:txBody>
          <a:bodyPr/>
          <a:lstStyle/>
          <a:p>
            <a:r>
              <a:rPr lang="ar-IQ" sz="2400" b="1" dirty="0" smtClean="0">
                <a:solidFill>
                  <a:srgbClr val="002060"/>
                </a:solidFill>
                <a:cs typeface="PT Bold Dusky" pitchFamily="2" charset="-78"/>
              </a:rPr>
              <a:t>محاضرات</a:t>
            </a:r>
            <a:br>
              <a:rPr lang="ar-IQ" sz="2400" b="1" dirty="0" smtClean="0">
                <a:solidFill>
                  <a:srgbClr val="002060"/>
                </a:solidFill>
                <a:cs typeface="PT Bold Dusky" pitchFamily="2" charset="-78"/>
              </a:rPr>
            </a:br>
            <a:r>
              <a:rPr lang="ar-IQ" sz="2400" b="1" dirty="0" smtClean="0">
                <a:solidFill>
                  <a:srgbClr val="002060"/>
                </a:solidFill>
                <a:cs typeface="PT Bold Dusky" pitchFamily="2" charset="-78"/>
              </a:rPr>
              <a:t>في </a:t>
            </a:r>
            <a:br>
              <a:rPr lang="ar-IQ" sz="2400" b="1" dirty="0" smtClean="0">
                <a:solidFill>
                  <a:srgbClr val="002060"/>
                </a:solidFill>
                <a:cs typeface="PT Bold Dusky" pitchFamily="2" charset="-78"/>
              </a:rPr>
            </a:br>
            <a:r>
              <a:rPr lang="ar-IQ" sz="2400" b="1" dirty="0" smtClean="0">
                <a:solidFill>
                  <a:srgbClr val="002060"/>
                </a:solidFill>
                <a:cs typeface="PT Bold Dusky" pitchFamily="2" charset="-78"/>
              </a:rPr>
              <a:t>مدخل دراسة الشريعة الاسلامية</a:t>
            </a:r>
            <a:endParaRPr lang="ar-IQ" sz="2400" b="1" dirty="0">
              <a:solidFill>
                <a:srgbClr val="002060"/>
              </a:solidFill>
              <a:cs typeface="PT Bold Dusky" pitchFamily="2" charset="-78"/>
            </a:endParaRPr>
          </a:p>
        </p:txBody>
      </p:sp>
      <p:sp>
        <p:nvSpPr>
          <p:cNvPr id="3" name="عنوان فرعي 2"/>
          <p:cNvSpPr>
            <a:spLocks noGrp="1"/>
          </p:cNvSpPr>
          <p:nvPr>
            <p:ph type="subTitle" idx="1"/>
          </p:nvPr>
        </p:nvSpPr>
        <p:spPr>
          <a:xfrm>
            <a:off x="1371600" y="3886200"/>
            <a:ext cx="6400800" cy="2135088"/>
          </a:xfrm>
        </p:spPr>
        <p:txBody>
          <a:bodyPr/>
          <a:lstStyle/>
          <a:p>
            <a:r>
              <a:rPr lang="ar-IQ" b="1" dirty="0" smtClean="0">
                <a:solidFill>
                  <a:srgbClr val="002060"/>
                </a:solidFill>
                <a:cs typeface="PT Bold Dusky" pitchFamily="2" charset="-78"/>
              </a:rPr>
              <a:t>الاستاذ المساعد الدكتور</a:t>
            </a:r>
          </a:p>
          <a:p>
            <a:r>
              <a:rPr lang="ar-IQ" b="1" dirty="0" smtClean="0">
                <a:solidFill>
                  <a:srgbClr val="002060"/>
                </a:solidFill>
                <a:cs typeface="PT Bold Dusky" pitchFamily="2" charset="-78"/>
              </a:rPr>
              <a:t>إسماعيل محمود محمد الجبوري</a:t>
            </a:r>
          </a:p>
          <a:p>
            <a:r>
              <a:rPr lang="ar-IQ" b="1" dirty="0" smtClean="0">
                <a:solidFill>
                  <a:srgbClr val="002060"/>
                </a:solidFill>
                <a:cs typeface="PT Bold Dusky" pitchFamily="2" charset="-78"/>
              </a:rPr>
              <a:t>كلية القانون</a:t>
            </a:r>
          </a:p>
          <a:p>
            <a:r>
              <a:rPr lang="ar-IQ" b="1" dirty="0" smtClean="0">
                <a:solidFill>
                  <a:srgbClr val="002060"/>
                </a:solidFill>
                <a:cs typeface="PT Bold Dusky" pitchFamily="2" charset="-78"/>
              </a:rPr>
              <a:t>2018/2017</a:t>
            </a: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254235"/>
            <a:ext cx="1240532" cy="1234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6147" y="452568"/>
            <a:ext cx="1143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5440396"/>
      </p:ext>
    </p:extLst>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438983"/>
            <a:ext cx="7886700" cy="5738051"/>
          </a:xfrm>
        </p:spPr>
        <p:txBody>
          <a:bodyPr>
            <a:normAutofit lnSpcReduction="10000"/>
          </a:bodyPr>
          <a:lstStyle/>
          <a:p>
            <a:pPr algn="just"/>
            <a:r>
              <a:rPr lang="ar-SA" sz="4000" dirty="0"/>
              <a:t>4- </a:t>
            </a:r>
            <a:r>
              <a:rPr lang="ar-SA" sz="4000" b="1" dirty="0"/>
              <a:t>الْأَصْلُ: أَنَّ الْمَرْءَ يُعَامَلُ فِيْ حَقِّ نَفْسِهِ كَمَا أَقَرَّ بِهِ وَلَا يُصَدَّقُ عَلَى إِبْطَالِ حَقِّ الْغَيْرِ وَلَا بِإِلْزَامِ الْغَيْرِ حَقًّا (</a:t>
            </a:r>
            <a:r>
              <a:rPr lang="ar-SA" sz="4000" dirty="0"/>
              <a:t>أصول </a:t>
            </a:r>
            <a:r>
              <a:rPr lang="ar-SA" sz="4000" dirty="0" err="1"/>
              <a:t>الكرخي</a:t>
            </a:r>
            <a:r>
              <a:rPr lang="ar-SA" sz="4000" dirty="0"/>
              <a:t> (ص: 4)</a:t>
            </a:r>
            <a:endParaRPr lang="ar-SA" sz="4000" b="1" dirty="0"/>
          </a:p>
          <a:p>
            <a:pPr algn="just"/>
            <a:r>
              <a:rPr lang="ar-SA" sz="4000" dirty="0"/>
              <a:t>قَالَ: مِنْ مَسَائِلِهِ أَنَّ مجهُوَلة النسب إِذَا أقرت بالرق لإنسان وصدقها ذَلِكَ الْإِنْسَان تصير أمة لَهُ لكن لَا يبطل نكاح الزوج وَلَا يضمن الزوج للمقر لَهُ إِذَا كَانَ قد أَوْفاها المهر مرة.</a:t>
            </a:r>
          </a:p>
          <a:p>
            <a:pPr algn="just"/>
            <a:r>
              <a:rPr lang="ar-SA" sz="4000" dirty="0"/>
              <a:t>والمودع المأمور بدفع الوديعة إِذَا قال: دفعتها إِلَى فلان فقال: مَا دفعتها إليَّ" فالْقَوْل قَوْل المودع فِي براءة نفسه مِن الضمان لَا فِي إيجاب الضمان عَلَى فلان بالقبض .</a:t>
            </a:r>
          </a:p>
          <a:p>
            <a:pPr algn="just"/>
            <a:endParaRPr lang="ar-SA" sz="4000" dirty="0"/>
          </a:p>
        </p:txBody>
      </p:sp>
    </p:spTree>
    <p:extLst>
      <p:ext uri="{BB962C8B-B14F-4D97-AF65-F5344CB8AC3E}">
        <p14:creationId xmlns:p14="http://schemas.microsoft.com/office/powerpoint/2010/main" val="191360900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609651"/>
            <a:ext cx="7886700" cy="5567363"/>
          </a:xfrm>
        </p:spPr>
        <p:txBody>
          <a:bodyPr>
            <a:normAutofit fontScale="85000" lnSpcReduction="20000"/>
          </a:bodyPr>
          <a:lstStyle/>
          <a:p>
            <a:pPr algn="just"/>
            <a:r>
              <a:rPr lang="ar-SA" b="1" dirty="0"/>
              <a:t>2- </a:t>
            </a:r>
            <a:r>
              <a:rPr lang="ar-SA" b="1" dirty="0" err="1">
                <a:solidFill>
                  <a:srgbClr val="FF0000"/>
                </a:solidFill>
              </a:rPr>
              <a:t>تاسيس</a:t>
            </a:r>
            <a:r>
              <a:rPr lang="ar-SA" b="1" dirty="0">
                <a:solidFill>
                  <a:srgbClr val="FF0000"/>
                </a:solidFill>
              </a:rPr>
              <a:t> النظر ، لأبي زيد </a:t>
            </a:r>
            <a:r>
              <a:rPr lang="ar-SA" b="1" dirty="0" err="1">
                <a:solidFill>
                  <a:srgbClr val="FF0000"/>
                </a:solidFill>
              </a:rPr>
              <a:t>الدبوسي</a:t>
            </a:r>
            <a:r>
              <a:rPr lang="ar-SA" b="1" dirty="0">
                <a:solidFill>
                  <a:srgbClr val="FF0000"/>
                </a:solidFill>
              </a:rPr>
              <a:t> (430 هـ )</a:t>
            </a:r>
          </a:p>
          <a:p>
            <a:pPr algn="just"/>
            <a:r>
              <a:rPr lang="ar-SA" b="1" dirty="0"/>
              <a:t> المؤلف : هو عبيد الله بن عمر بن عيسى، القاضي، أبو زيد </a:t>
            </a:r>
            <a:r>
              <a:rPr lang="ar-SA" b="1" dirty="0" err="1"/>
              <a:t>الدبوسي</a:t>
            </a:r>
            <a:r>
              <a:rPr lang="ar-SA" b="1" dirty="0"/>
              <a:t>- بفتح الدال المهملة  وضم الباء المنقوطة بنقطة واحدة000نسبة إلى الدبوسية، وهي بليدة بين </a:t>
            </a:r>
            <a:r>
              <a:rPr lang="ar-SA" b="1" dirty="0" err="1"/>
              <a:t>بخارى</a:t>
            </a:r>
            <a:r>
              <a:rPr lang="ar-SA" b="1" dirty="0"/>
              <a:t> وسمرقند- كان شيخ تلك الديار ، وممن يضرب به المثل في النظر واستخراج الحجج والرأي كان له بسمرقند مناظرات مع الفحول0 ( السمعاني: الانساب 5/273 )</a:t>
            </a:r>
          </a:p>
          <a:p>
            <a:pPr algn="just"/>
            <a:r>
              <a:rPr lang="ar-SA" b="1" dirty="0"/>
              <a:t>وفيات الأعيان (3/ 48)</a:t>
            </a:r>
          </a:p>
          <a:p>
            <a:pPr algn="just"/>
            <a:r>
              <a:rPr lang="ar-SA" b="1" dirty="0"/>
              <a:t>كان من كبار أصحاب الإمام أبي حنيفة، رضي الله عنه، ممن يضرب به المثل، وهو أول من وضع علم الخلاف وأبرزه إلى الوجود، وله كتاب الأسرار والتقويم للأدلة وغيره من التصانيف والتعاليق. وروي أنه ناظر بعض الفقهاء فكان كلما ألزمه أبو زيد إلزاماً تبسم أو ضحك، فأنشد أبو زيد:</a:t>
            </a:r>
          </a:p>
          <a:p>
            <a:pPr algn="just"/>
            <a:r>
              <a:rPr lang="ar-SA" b="1" dirty="0"/>
              <a:t>ما لي إذا ألزمته حجّةً ..................... قابلني بالضّحك والقهقهة</a:t>
            </a:r>
          </a:p>
          <a:p>
            <a:pPr algn="just"/>
            <a:r>
              <a:rPr lang="ar-SA" b="1" dirty="0"/>
              <a:t>إن كان ضحك المرء من فقهه ... فالدبّ (2) في الصحراء ما أفقهه</a:t>
            </a:r>
          </a:p>
          <a:p>
            <a:pPr algn="just"/>
            <a:r>
              <a:rPr lang="ar-SA" b="1" dirty="0"/>
              <a:t> وكانت وفاته بمدينة </a:t>
            </a:r>
            <a:r>
              <a:rPr lang="ar-SA" b="1" dirty="0" err="1"/>
              <a:t>بخارى</a:t>
            </a:r>
            <a:r>
              <a:rPr lang="ar-SA" b="1" dirty="0"/>
              <a:t> سنة ثلاثين وأربعمائة، رحمه الله تعالى.</a:t>
            </a:r>
          </a:p>
          <a:p>
            <a:pPr algn="just"/>
            <a:r>
              <a:rPr lang="ar-SA" b="1" dirty="0"/>
              <a:t>له مؤلفات نافعة منها: (( النظم في الفتاوى))، (( تقويم الأدلة ))، وأجلها (( الأسرار )) في الفقه</a:t>
            </a:r>
          </a:p>
          <a:p>
            <a:pPr algn="just"/>
            <a:endParaRPr lang="ar-SA" b="1" dirty="0"/>
          </a:p>
          <a:p>
            <a:pPr algn="just"/>
            <a:endParaRPr lang="ar-SA" b="1" dirty="0"/>
          </a:p>
        </p:txBody>
      </p:sp>
    </p:spTree>
    <p:extLst>
      <p:ext uri="{BB962C8B-B14F-4D97-AF65-F5344CB8AC3E}">
        <p14:creationId xmlns:p14="http://schemas.microsoft.com/office/powerpoint/2010/main" val="5597768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512093"/>
            <a:ext cx="7886700" cy="5664899"/>
          </a:xfrm>
        </p:spPr>
        <p:txBody>
          <a:bodyPr>
            <a:normAutofit fontScale="77500" lnSpcReduction="20000"/>
          </a:bodyPr>
          <a:lstStyle/>
          <a:p>
            <a:pPr algn="just"/>
            <a:r>
              <a:rPr lang="ar-SA" b="1" dirty="0"/>
              <a:t>يقول المؤلف في المقدمة(</a:t>
            </a:r>
            <a:r>
              <a:rPr lang="ar-SA" b="1" dirty="0">
                <a:sym typeface="Wingdings" panose="05000000000000000000" pitchFamily="2" charset="2"/>
              </a:rPr>
              <a:t>( جمعت في كتابي هذا أحرفاً إذا تدبّر الناظر فيه ، وتأمّلها، عرف محال التنازع، ومدار </a:t>
            </a:r>
            <a:r>
              <a:rPr lang="ar-SA" b="1" dirty="0" err="1">
                <a:sym typeface="Wingdings" panose="05000000000000000000" pitchFamily="2" charset="2"/>
              </a:rPr>
              <a:t>التناطح</a:t>
            </a:r>
            <a:r>
              <a:rPr lang="ar-SA" b="1" dirty="0">
                <a:sym typeface="Wingdings" panose="05000000000000000000" pitchFamily="2" charset="2"/>
              </a:rPr>
              <a:t> عند التخاصم))</a:t>
            </a:r>
          </a:p>
          <a:p>
            <a:pPr algn="just"/>
            <a:r>
              <a:rPr lang="ar-SA" b="1" dirty="0">
                <a:sym typeface="Wingdings" panose="05000000000000000000" pitchFamily="2" charset="2"/>
              </a:rPr>
              <a:t>اشتمل الكتاب على ست وثمانين قاعدة، معظمها مذهبية0</a:t>
            </a:r>
          </a:p>
          <a:p>
            <a:pPr algn="just"/>
            <a:r>
              <a:rPr lang="ar-SA" b="1" dirty="0">
                <a:sym typeface="Wingdings" panose="05000000000000000000" pitchFamily="2" charset="2"/>
              </a:rPr>
              <a:t>جعله أقساما، وأبوابا، لكل باب قواعد بعنوان( الأصول على نمط </a:t>
            </a:r>
            <a:r>
              <a:rPr lang="ar-SA" b="1" dirty="0" err="1">
                <a:sym typeface="Wingdings" panose="05000000000000000000" pitchFamily="2" charset="2"/>
              </a:rPr>
              <a:t>الكرخي</a:t>
            </a:r>
            <a:r>
              <a:rPr lang="ar-SA" b="1" dirty="0">
                <a:sym typeface="Wingdings" panose="05000000000000000000" pitchFamily="2" charset="2"/>
              </a:rPr>
              <a:t> ، ووضحها بالأمثلة والنظائر الفقهية</a:t>
            </a:r>
          </a:p>
          <a:p>
            <a:pPr algn="just"/>
            <a:r>
              <a:rPr lang="ar-SA" b="1" dirty="0">
                <a:sym typeface="Wingdings" panose="05000000000000000000" pitchFamily="2" charset="2"/>
              </a:rPr>
              <a:t>نماذج من القواعد فيه:</a:t>
            </a:r>
          </a:p>
          <a:p>
            <a:pPr algn="just"/>
            <a:r>
              <a:rPr lang="ar-SA" sz="1400" b="1" dirty="0"/>
              <a:t>قواعد الفقه ـ </a:t>
            </a:r>
            <a:r>
              <a:rPr lang="ar-SA" sz="1400" b="1" dirty="0" err="1"/>
              <a:t>للبركتى</a:t>
            </a:r>
            <a:r>
              <a:rPr lang="ar-SA" sz="1400" b="1" dirty="0"/>
              <a:t> (ص: 3)</a:t>
            </a:r>
          </a:p>
          <a:p>
            <a:pPr algn="just"/>
            <a:r>
              <a:rPr lang="ar-SA" b="1" u="sng" dirty="0">
                <a:solidFill>
                  <a:srgbClr val="FF0000"/>
                </a:solidFill>
              </a:rPr>
              <a:t>الأصل :</a:t>
            </a:r>
            <a:r>
              <a:rPr lang="ar-SA" b="1" dirty="0"/>
              <a:t>أن الشيء إذا غلب عليه وجوده يجعل كالموجود حقيقة وإن لم يوجد وعندهما لا حتى يوجد0</a:t>
            </a:r>
          </a:p>
          <a:p>
            <a:pPr algn="just"/>
            <a:r>
              <a:rPr lang="ar-SA" b="1" dirty="0"/>
              <a:t>من تطبيقاتها: </a:t>
            </a:r>
            <a:r>
              <a:rPr lang="ar-SA" sz="1400" b="1" dirty="0"/>
              <a:t>القواعد الفقهية وتطبيقاتها في المذاهب الأربعة (2/ 1073)</a:t>
            </a:r>
          </a:p>
          <a:p>
            <a:pPr algn="just"/>
            <a:r>
              <a:rPr lang="ar-SA" b="1" dirty="0"/>
              <a:t>من صلى في السفينة، وهو يخاف على نفسه دوران رأسه جازت صلاته جالساً عند أبي حنيفة لهذا المعنى؛ لأن الغالب من السفينة دوران الرأس، فجعل كالموجود حقيقة وإن لم يوجد، وعندهما لا تجوز صلاته جالساً إلا إذا وجد فيه دوران الرأس.</a:t>
            </a:r>
          </a:p>
          <a:p>
            <a:pPr algn="just"/>
            <a:r>
              <a:rPr lang="ar-SA" sz="1400" b="1" dirty="0"/>
              <a:t>(</a:t>
            </a:r>
            <a:r>
              <a:rPr lang="ar-SA" sz="1400" b="1" dirty="0" err="1"/>
              <a:t>الدَّبُّوسي</a:t>
            </a:r>
            <a:r>
              <a:rPr lang="ar-SA" sz="1400" b="1" dirty="0"/>
              <a:t> ص 9) </a:t>
            </a:r>
            <a:r>
              <a:rPr lang="ar-SA" b="1" dirty="0"/>
              <a:t>.</a:t>
            </a:r>
          </a:p>
          <a:p>
            <a:pPr algn="just"/>
            <a:r>
              <a:rPr lang="ar-SA" b="1" dirty="0"/>
              <a:t>2 - إن الغلام إذا بلغ خمساً وعشرين سنة، ولم يؤنس منه الرشد، فإنه يدفع إليه ماله حتى يتصرف فيه عند أبي حنيفة، وعندهما لا يدفع إليه ماله حتى يؤنس منه الرشد، لقوله تعالى: (وَابْتَلُوا الْيَتَامَى حَتَّى إِذَا بَلَغُوا النِّكَاحَ فَإِنْ آنَسْتُمْ مِنْهُمْ رُشْدًا فَادْفَعُوا إِلَيْهِمْ أَمْوَالَهُمْ) ..</a:t>
            </a:r>
          </a:p>
          <a:p>
            <a:pPr algn="just"/>
            <a:endParaRPr lang="ar-SA" b="1" dirty="0"/>
          </a:p>
          <a:p>
            <a:pPr algn="just"/>
            <a:endParaRPr lang="ar-SA" b="1" dirty="0"/>
          </a:p>
        </p:txBody>
      </p:sp>
    </p:spTree>
    <p:extLst>
      <p:ext uri="{BB962C8B-B14F-4D97-AF65-F5344CB8AC3E}">
        <p14:creationId xmlns:p14="http://schemas.microsoft.com/office/powerpoint/2010/main" val="375610312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609605"/>
            <a:ext cx="7886700" cy="5567363"/>
          </a:xfrm>
        </p:spPr>
        <p:txBody>
          <a:bodyPr>
            <a:normAutofit lnSpcReduction="10000"/>
          </a:bodyPr>
          <a:lstStyle/>
          <a:p>
            <a:pPr algn="just"/>
            <a:r>
              <a:rPr lang="ar-SA" sz="4400" b="1" dirty="0"/>
              <a:t>" </a:t>
            </a:r>
            <a:r>
              <a:rPr lang="ar-SA" sz="4400" b="1" u="sng" dirty="0">
                <a:solidFill>
                  <a:srgbClr val="FF0000"/>
                </a:solidFill>
              </a:rPr>
              <a:t>الأصل</a:t>
            </a:r>
            <a:r>
              <a:rPr lang="ar-SA" sz="4400" b="1" dirty="0"/>
              <a:t> عند أبي حنيفة ـ رضي الله عنه وأرضاه ـ أن الإذن المطلق إذا تعرى عن التهمة والخيانة لا يختص بالعرف. وعندهما ( الصاحبين) يختص".</a:t>
            </a:r>
          </a:p>
          <a:p>
            <a:pPr algn="just"/>
            <a:r>
              <a:rPr lang="ar-SA" sz="4400" b="1" dirty="0"/>
              <a:t>منها: " أنّ الوكيل بالبيع إذا باع بما عز وهان وبأي ثمن كان جاز عند أبي حنيفة لأن الإذن مطلق، والتهمة </a:t>
            </a:r>
            <a:r>
              <a:rPr lang="ar-SA" sz="4400" b="1" dirty="0" err="1"/>
              <a:t>منتفية</a:t>
            </a:r>
            <a:r>
              <a:rPr lang="ar-SA" sz="4400" b="1" dirty="0"/>
              <a:t> فلا يختص بالعرف. وعندهما، وعند أبي عبد الله يختص".</a:t>
            </a:r>
          </a:p>
          <a:p>
            <a:pPr algn="just"/>
            <a:endParaRPr lang="ar-SA" sz="4400" b="1" dirty="0"/>
          </a:p>
        </p:txBody>
      </p:sp>
    </p:spTree>
    <p:extLst>
      <p:ext uri="{BB962C8B-B14F-4D97-AF65-F5344CB8AC3E}">
        <p14:creationId xmlns:p14="http://schemas.microsoft.com/office/powerpoint/2010/main" val="82646339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548655"/>
            <a:ext cx="7886700" cy="5628323"/>
          </a:xfrm>
        </p:spPr>
        <p:txBody>
          <a:bodyPr>
            <a:noAutofit/>
          </a:bodyPr>
          <a:lstStyle/>
          <a:p>
            <a:pPr algn="just"/>
            <a:r>
              <a:rPr lang="ar-SA" sz="3600" b="1" dirty="0"/>
              <a:t>3- </a:t>
            </a:r>
            <a:r>
              <a:rPr lang="ar-SA" sz="3600" b="1" dirty="0">
                <a:solidFill>
                  <a:srgbClr val="FF0000"/>
                </a:solidFill>
              </a:rPr>
              <a:t>الأشباه والنظائر، لابن نجيم (970هـ):</a:t>
            </a:r>
          </a:p>
          <a:p>
            <a:pPr algn="just"/>
            <a:r>
              <a:rPr lang="ar-SA" sz="3600" b="1" dirty="0"/>
              <a:t>المؤلف: هو العلامة زين الدين بن إبراهيم بن محمد، الشهير بابن نجيم، الحنفي، المصري، أحد الأعلام الثقات في العلم والتقوى في القرن العاشر الهجري. </a:t>
            </a:r>
          </a:p>
          <a:p>
            <a:pPr algn="just"/>
            <a:r>
              <a:rPr lang="ar-SA" sz="3600" b="1" dirty="0"/>
              <a:t>ألّف رسائل فقهية وأصولية ووضع شروحاً للمتون في الفقه الحنفي منها :" شرح كنز الدقائق وسماه بالبحر الرائق " وهو أجل مؤلفاته لكن وافاه الأجل قبل أن يكمله فقد وصل فيه إلى الدعاوى والبينات " وشرح المنار " لحافظ الدين النسفي في الأصول وأسماه " فتح الغفار في شرح المنار "وكذلك اختصر التحرير للإمام ابن الهمام وسماه " لب الأصول " وله تعليق على الهداية وما سواها من الكتب المفيدة الأخرى .</a:t>
            </a:r>
            <a:endParaRPr lang="ar-SA" sz="3600" dirty="0"/>
          </a:p>
        </p:txBody>
      </p:sp>
    </p:spTree>
    <p:extLst>
      <p:ext uri="{BB962C8B-B14F-4D97-AF65-F5344CB8AC3E}">
        <p14:creationId xmlns:p14="http://schemas.microsoft.com/office/powerpoint/2010/main" val="164779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524267"/>
            <a:ext cx="7886700" cy="5652707"/>
          </a:xfrm>
        </p:spPr>
        <p:txBody>
          <a:bodyPr>
            <a:normAutofit fontScale="92500" lnSpcReduction="20000"/>
          </a:bodyPr>
          <a:lstStyle/>
          <a:p>
            <a:r>
              <a:rPr lang="ar-SA" b="1" dirty="0"/>
              <a:t>.. أما الكتاب فهو من أشهر المؤلفات في القواعد الفقهية تحت عنوان الأشباه والنظائر، وهو قرين لكتاب العلامة السيوطي " الأشباه والنظائر" في اسمه، وصيته، وخصائصه.</a:t>
            </a:r>
          </a:p>
          <a:p>
            <a:r>
              <a:rPr lang="ar-SA" b="1" dirty="0"/>
              <a:t>وضعه المؤلف على غرار الأشباه والنظائر للعلامة تاج الدين السبكي كما صرح بذلك في مقدمة الكتاب المذكور.</a:t>
            </a:r>
          </a:p>
          <a:p>
            <a:r>
              <a:rPr lang="ar-SA" b="1" dirty="0"/>
              <a:t>وبلغ عدد القواعد الفقهية خمساً وعشرين عند ابن نجيم، جمعها في الفن الأول من الكتاب، وسلك مسلكاً بديعاً في ذكرها، فقد صنفها في نوعين:</a:t>
            </a:r>
          </a:p>
          <a:p>
            <a:r>
              <a:rPr lang="ar-SA" b="1" dirty="0"/>
              <a:t>1- قواعد أساسية: وهي الأمور بمقاصدها، الضرر يزال، العادة محكمة، اليقين لا يزول بالشك، والمشقة تجلب التيسير، لا ثواب إلا بالنية.</a:t>
            </a:r>
          </a:p>
          <a:p>
            <a:r>
              <a:rPr lang="ar-SA" b="1" dirty="0"/>
              <a:t>2- تسع عشرة قاعدة أقل اتساعاً وشمولاً للفروع مما سبق، ولكن لها قيمتها ومكانتها في الفقه الإسلامي، من أمثلة هذا النوع:</a:t>
            </a:r>
          </a:p>
          <a:p>
            <a:r>
              <a:rPr lang="ar-SA" b="1" dirty="0"/>
              <a:t>(أ ) " الاجتهاد لا يُنقض بالاجتهاد.</a:t>
            </a:r>
          </a:p>
          <a:p>
            <a:r>
              <a:rPr lang="ar-SA" b="1" dirty="0"/>
              <a:t>(ب ) إذا اجتمع الحلال والحرام غلب الحرام.</a:t>
            </a:r>
          </a:p>
          <a:p>
            <a:r>
              <a:rPr lang="ar-SA" b="1" dirty="0"/>
              <a:t>(ج ) تصرف الإمام على الرعية منوط بالمصلحة.</a:t>
            </a:r>
          </a:p>
          <a:p>
            <a:endParaRPr lang="ar-SA" dirty="0"/>
          </a:p>
        </p:txBody>
      </p:sp>
    </p:spTree>
    <p:extLst>
      <p:ext uri="{BB962C8B-B14F-4D97-AF65-F5344CB8AC3E}">
        <p14:creationId xmlns:p14="http://schemas.microsoft.com/office/powerpoint/2010/main" val="693325804"/>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1036322"/>
            <a:ext cx="7886700" cy="5140643"/>
          </a:xfrm>
        </p:spPr>
        <p:txBody>
          <a:bodyPr/>
          <a:lstStyle/>
          <a:p>
            <a:r>
              <a:rPr lang="ar-SA" b="1" dirty="0"/>
              <a:t>وبما أن الكتاب احتوى على ذخيرة ثمينة ومادة دسمة من فروع المذهب، أكب عليه علماء المذهب درساً وتدريساً، وتتابعت في فترات مختلفة تعليقات وشروح تخدم هذا الكتاب. فقد أربى عددها على خمس وعشرين ما يتراوح بين شرح للكتاب واستدراك عليه</a:t>
            </a:r>
            <a:r>
              <a:rPr lang="ar-SA" sz="1200" b="1" dirty="0"/>
              <a:t>.( القواعد الفقهية للندوي )</a:t>
            </a:r>
          </a:p>
          <a:p>
            <a:endParaRPr lang="ar-SA" dirty="0"/>
          </a:p>
        </p:txBody>
      </p:sp>
    </p:spTree>
    <p:extLst>
      <p:ext uri="{BB962C8B-B14F-4D97-AF65-F5344CB8AC3E}">
        <p14:creationId xmlns:p14="http://schemas.microsoft.com/office/powerpoint/2010/main" val="1346523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صياغة القاعدة الفقهية</a:t>
            </a:r>
          </a:p>
        </p:txBody>
      </p:sp>
      <p:sp>
        <p:nvSpPr>
          <p:cNvPr id="3" name="عنصر نائب للمحتوى 2"/>
          <p:cNvSpPr>
            <a:spLocks noGrp="1"/>
          </p:cNvSpPr>
          <p:nvPr>
            <p:ph idx="1"/>
          </p:nvPr>
        </p:nvSpPr>
        <p:spPr/>
        <p:txBody>
          <a:bodyPr>
            <a:normAutofit fontScale="92500" lnSpcReduction="20000"/>
          </a:bodyPr>
          <a:lstStyle/>
          <a:p>
            <a:pPr algn="just"/>
            <a:r>
              <a:rPr lang="ar-SA" b="1" dirty="0"/>
              <a:t>القواعد الفقهية لم تصغ دفعة واحدة ، وإنّما صيغت بالتدرج عبر مراحل نشأتها وتطورها، ومن أهم المعالم في صياغتها ما يلي:</a:t>
            </a:r>
          </a:p>
          <a:p>
            <a:pPr algn="just"/>
            <a:r>
              <a:rPr lang="ar-SA" b="1" u="sng" dirty="0">
                <a:solidFill>
                  <a:srgbClr val="FF0000"/>
                </a:solidFill>
              </a:rPr>
              <a:t>أولا: </a:t>
            </a:r>
            <a:r>
              <a:rPr lang="ar-SA" b="1" dirty="0"/>
              <a:t>لا يعرف لكل قاعدة صائغ معيّن، إلا إذا كانت القاعدة نص حديث نبوي أو أثراً عن أحد الصحابة والتابعين ومن بعدهم من علماء السلف0</a:t>
            </a:r>
          </a:p>
          <a:p>
            <a:pPr algn="just"/>
            <a:r>
              <a:rPr lang="ar-SA" b="1" u="sng" dirty="0">
                <a:solidFill>
                  <a:srgbClr val="FF0000"/>
                </a:solidFill>
              </a:rPr>
              <a:t>ثانياً: </a:t>
            </a:r>
            <a:r>
              <a:rPr lang="ar-SA" b="1" dirty="0"/>
              <a:t>أنّ القواعد الفقهية اكتسبت صياغتها من أثر تداولها في كتب الفقه عبر مراحله المختلفة، وذلك كقاعدة( العادة محكمة ) فقد ذكره </a:t>
            </a:r>
            <a:r>
              <a:rPr lang="ar-SA" b="1" dirty="0" err="1"/>
              <a:t>الكرخي</a:t>
            </a:r>
            <a:r>
              <a:rPr lang="ar-SA" b="1" dirty="0"/>
              <a:t> بلفظ (  الأصل أنّ جواب السؤال يجري على حسب ما تعارف كل قوم في مكانهم ) أصول </a:t>
            </a:r>
            <a:r>
              <a:rPr lang="ar-SA" b="1" dirty="0" err="1"/>
              <a:t>الكرخي</a:t>
            </a:r>
            <a:r>
              <a:rPr lang="ar-SA" b="1" dirty="0"/>
              <a:t>( 164 )</a:t>
            </a:r>
          </a:p>
          <a:p>
            <a:pPr algn="just"/>
            <a:r>
              <a:rPr lang="ar-SA" b="1" u="sng" dirty="0">
                <a:solidFill>
                  <a:srgbClr val="FF0000"/>
                </a:solidFill>
              </a:rPr>
              <a:t>ثالثاً: </a:t>
            </a:r>
            <a:r>
              <a:rPr lang="ar-SA" b="1" dirty="0"/>
              <a:t>أنّ العبارة التي تصاغ بها القاعدة الفقهية تكون في الغالب موجزة مع شمول معناها، وأحيانا يضطر بعض العلماء إلى تطويل القاعدة0</a:t>
            </a:r>
          </a:p>
          <a:p>
            <a:pPr algn="just"/>
            <a:r>
              <a:rPr lang="ar-SA" b="1" u="sng" dirty="0">
                <a:solidFill>
                  <a:srgbClr val="FF0000"/>
                </a:solidFill>
              </a:rPr>
              <a:t>رابعاً: </a:t>
            </a:r>
            <a:r>
              <a:rPr lang="ar-SA" b="1" dirty="0"/>
              <a:t>أنّ القاعدة الفقهية إذا كان متفقاً عليها فإنّها تصاغ بالأسلوب الخبري، وإن كانت مختلفا فيها صيغت </a:t>
            </a:r>
            <a:r>
              <a:rPr lang="ar-SA" b="1" dirty="0" err="1"/>
              <a:t>باسلوب</a:t>
            </a:r>
            <a:r>
              <a:rPr lang="ar-SA" b="1" dirty="0"/>
              <a:t> إنشائي، وتقدم مثاله0</a:t>
            </a:r>
          </a:p>
        </p:txBody>
      </p:sp>
    </p:spTree>
    <p:extLst>
      <p:ext uri="{BB962C8B-B14F-4D97-AF65-F5344CB8AC3E}">
        <p14:creationId xmlns:p14="http://schemas.microsoft.com/office/powerpoint/2010/main" val="205625163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حجية القاعدة الفقهية</a:t>
            </a:r>
          </a:p>
        </p:txBody>
      </p:sp>
      <p:sp>
        <p:nvSpPr>
          <p:cNvPr id="3" name="عنصر نائب للمحتوى 2"/>
          <p:cNvSpPr>
            <a:spLocks noGrp="1"/>
          </p:cNvSpPr>
          <p:nvPr>
            <p:ph idx="1"/>
          </p:nvPr>
        </p:nvSpPr>
        <p:spPr/>
        <p:txBody>
          <a:bodyPr>
            <a:noAutofit/>
          </a:bodyPr>
          <a:lstStyle/>
          <a:p>
            <a:pPr algn="just"/>
            <a:r>
              <a:rPr lang="ar-SA" sz="3200" b="1" u="sng" dirty="0">
                <a:solidFill>
                  <a:srgbClr val="FF0000"/>
                </a:solidFill>
              </a:rPr>
              <a:t>الفريق الأول: عدم الاحتجاج بالقاعدة الفقهية:</a:t>
            </a:r>
          </a:p>
          <a:p>
            <a:pPr algn="just"/>
            <a:r>
              <a:rPr lang="ar-SA" sz="3200" b="1" dirty="0"/>
              <a:t>1- ورد عن إمام الحرمين: قال في </a:t>
            </a:r>
            <a:r>
              <a:rPr lang="ar-SA" sz="3200" b="1" dirty="0" err="1"/>
              <a:t>قاعدتى</a:t>
            </a:r>
            <a:r>
              <a:rPr lang="ar-SA" sz="3200" b="1" dirty="0"/>
              <a:t> الإباحة وبراءة الذمة: ( وغرضي بإيرادهما تنبيه القرائح000، و لست أقصد الاستدلال بهما0000)</a:t>
            </a:r>
          </a:p>
          <a:p>
            <a:pPr algn="just"/>
            <a:r>
              <a:rPr lang="ar-SA" sz="3200" b="1" dirty="0"/>
              <a:t>2- ما نقل عن ابن دقيق العيد في موقفه من استنباط أحكام الفروع من القواعد بأنّها طريقة غير مخلّصة، وأنّ الفروع لا يطّرد تخريجها على القواعد الفقهية0</a:t>
            </a:r>
          </a:p>
          <a:p>
            <a:pPr algn="just"/>
            <a:r>
              <a:rPr lang="ar-SA" sz="3200" b="1" dirty="0"/>
              <a:t>3- ما نقل عن ابن نجيم بأنّه لا تجوز الفتوى بما </a:t>
            </a:r>
            <a:r>
              <a:rPr lang="ar-SA" sz="3200" b="1" dirty="0" err="1"/>
              <a:t>تقتضيه</a:t>
            </a:r>
            <a:r>
              <a:rPr lang="ar-SA" sz="3200" b="1" dirty="0"/>
              <a:t> الضوابط؛ لأنّها ليست كلية بل أغلبية، خصوصا وأنّها لم تثبت عن الإمام وإنّما استخرجها  المشايخ من كلامه0</a:t>
            </a:r>
          </a:p>
          <a:p>
            <a:pPr algn="just"/>
            <a:endParaRPr lang="ar-SA" sz="3200" b="1" dirty="0"/>
          </a:p>
        </p:txBody>
      </p:sp>
    </p:spTree>
    <p:extLst>
      <p:ext uri="{BB962C8B-B14F-4D97-AF65-F5344CB8AC3E}">
        <p14:creationId xmlns:p14="http://schemas.microsoft.com/office/powerpoint/2010/main" val="417405501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u="sng" dirty="0">
                <a:solidFill>
                  <a:srgbClr val="FF0000"/>
                </a:solidFill>
              </a:rPr>
              <a:t>أدلة هذا الفريق:</a:t>
            </a:r>
            <a:br>
              <a:rPr lang="ar-SA" b="1" u="sng" dirty="0">
                <a:solidFill>
                  <a:srgbClr val="FF0000"/>
                </a:solidFill>
              </a:rPr>
            </a:br>
            <a:endParaRPr lang="ar-SA" dirty="0"/>
          </a:p>
        </p:txBody>
      </p:sp>
      <p:sp>
        <p:nvSpPr>
          <p:cNvPr id="3" name="عنصر نائب للمحتوى 2"/>
          <p:cNvSpPr>
            <a:spLocks noGrp="1"/>
          </p:cNvSpPr>
          <p:nvPr>
            <p:ph idx="1"/>
          </p:nvPr>
        </p:nvSpPr>
        <p:spPr>
          <a:xfrm>
            <a:off x="628650" y="1825628"/>
            <a:ext cx="7886700" cy="4489831"/>
          </a:xfrm>
        </p:spPr>
        <p:txBody>
          <a:bodyPr>
            <a:normAutofit lnSpcReduction="10000"/>
          </a:bodyPr>
          <a:lstStyle/>
          <a:p>
            <a:pPr algn="just"/>
            <a:r>
              <a:rPr lang="ar-SA" sz="3600" b="1" u="sng" dirty="0">
                <a:solidFill>
                  <a:srgbClr val="FF0000"/>
                </a:solidFill>
              </a:rPr>
              <a:t>أولا: </a:t>
            </a:r>
            <a:r>
              <a:rPr lang="ar-SA" sz="3600" b="1" dirty="0"/>
              <a:t>أنّ القواعد الفقهية أغلبية وليست كلية- في نظرهم- والمستثنيات فيها كثيرة، فمن المحتمل أن يكون الفرع المراد إلحاقه مما يستثنى منها0</a:t>
            </a:r>
          </a:p>
          <a:p>
            <a:pPr algn="just"/>
            <a:r>
              <a:rPr lang="ar-SA" sz="3600" b="1" u="sng" dirty="0">
                <a:solidFill>
                  <a:srgbClr val="FF0000"/>
                </a:solidFill>
              </a:rPr>
              <a:t>ثانياً: </a:t>
            </a:r>
            <a:r>
              <a:rPr lang="ar-SA" sz="3600" b="1" dirty="0"/>
              <a:t>أنّ كثيرا من القواعد كان مصدره الاستقراء، وهو في الجملة استقراء غير تام، فلا تحصل به غلبة الظن، ولا تطمئن إليه النفس0</a:t>
            </a:r>
          </a:p>
          <a:p>
            <a:pPr algn="just"/>
            <a:r>
              <a:rPr lang="ar-SA" sz="3600" b="1" u="sng" dirty="0">
                <a:solidFill>
                  <a:srgbClr val="FF0000"/>
                </a:solidFill>
              </a:rPr>
              <a:t>ثالثاً: </a:t>
            </a:r>
            <a:r>
              <a:rPr lang="ar-SA" sz="3600" b="1" dirty="0"/>
              <a:t>أنّ القواعد الفقهية ثمرة يحصل بها ضبط مجموعة من الفروع، ولا يعقل أن تكون الثمرة دليلا على الفروع التي جاءت لضبط أحكامها0</a:t>
            </a:r>
          </a:p>
          <a:p>
            <a:endParaRPr lang="ar-SA" sz="3600" dirty="0"/>
          </a:p>
        </p:txBody>
      </p:sp>
    </p:spTree>
    <p:extLst>
      <p:ext uri="{BB962C8B-B14F-4D97-AF65-F5344CB8AC3E}">
        <p14:creationId xmlns:p14="http://schemas.microsoft.com/office/powerpoint/2010/main" val="425464656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536589"/>
            <a:ext cx="7886700" cy="5640515"/>
          </a:xfrm>
        </p:spPr>
        <p:txBody>
          <a:bodyPr>
            <a:normAutofit fontScale="92500" lnSpcReduction="10000"/>
          </a:bodyPr>
          <a:lstStyle/>
          <a:p>
            <a:pPr algn="just"/>
            <a:r>
              <a:rPr lang="ar-SA" sz="3600" b="1" dirty="0">
                <a:solidFill>
                  <a:srgbClr val="FF0000"/>
                </a:solidFill>
              </a:rPr>
              <a:t>الفريق </a:t>
            </a:r>
            <a:r>
              <a:rPr lang="ar-SA" sz="3600" b="1" dirty="0" err="1">
                <a:solidFill>
                  <a:srgbClr val="FF0000"/>
                </a:solidFill>
              </a:rPr>
              <a:t>الثاني:الاحتجاج</a:t>
            </a:r>
            <a:r>
              <a:rPr lang="ar-SA" sz="3600" b="1" dirty="0">
                <a:solidFill>
                  <a:srgbClr val="FF0000"/>
                </a:solidFill>
              </a:rPr>
              <a:t> بالقاعدة الفقهية وجعلها دليلا صالحاً للاستنباط والترجيح0</a:t>
            </a:r>
          </a:p>
          <a:p>
            <a:pPr algn="just"/>
            <a:r>
              <a:rPr lang="ar-SA" sz="3600" b="1" dirty="0"/>
              <a:t>1- ما ورد عن القرافي أنّه يذهب إلى نقض حكم القاضي إذا خالف قاعدة من القواعد السالمة عن المعارض0</a:t>
            </a:r>
          </a:p>
          <a:p>
            <a:pPr algn="just"/>
            <a:r>
              <a:rPr lang="ar-SA" sz="3600" b="1" dirty="0"/>
              <a:t>2- ما ورد عن ابن عرفة المالكي من أنّه يقول بجواز نسبة القول  إلى المذهب استنباطا من القاعدة الفقهية ( الممتع 63-الفروق 1/ 74، 75 )</a:t>
            </a:r>
          </a:p>
          <a:p>
            <a:pPr algn="just"/>
            <a:r>
              <a:rPr lang="ar-SA" sz="3600" b="1" dirty="0"/>
              <a:t>3- ما ورد في كلام السيوطي في مقدمة كتابه ( الاشباه والنظائر ) حيث وصف فن الأشباه والنظائر بأنّه يطّلع به على حقائق الفقه ومداركه، ويقتدر على الإلحاق والتخريج، ومعرفة أحكام المسائل التي ليست بمسطورة0</a:t>
            </a:r>
          </a:p>
        </p:txBody>
      </p:sp>
    </p:spTree>
    <p:extLst>
      <p:ext uri="{BB962C8B-B14F-4D97-AF65-F5344CB8AC3E}">
        <p14:creationId xmlns:p14="http://schemas.microsoft.com/office/powerpoint/2010/main" val="343542173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مستند هذا الفريق</a:t>
            </a:r>
          </a:p>
        </p:txBody>
      </p:sp>
      <p:sp>
        <p:nvSpPr>
          <p:cNvPr id="3" name="عنصر نائب للمحتوى 2"/>
          <p:cNvSpPr>
            <a:spLocks noGrp="1"/>
          </p:cNvSpPr>
          <p:nvPr>
            <p:ph idx="1"/>
          </p:nvPr>
        </p:nvSpPr>
        <p:spPr/>
        <p:txBody>
          <a:bodyPr>
            <a:normAutofit fontScale="92500" lnSpcReduction="10000"/>
          </a:bodyPr>
          <a:lstStyle/>
          <a:p>
            <a:pPr algn="just"/>
            <a:r>
              <a:rPr lang="ar-SA" b="1" dirty="0"/>
              <a:t>هو أنّ القواعد الفقهية كلية لا أغلبية ، وسبق مناقشة القول بأنّها أغلبية0 من أنّ وجود بعض المستثنيات يكون إما لعدم توفر شرط ، أو وجود  ما يمنع من دخولها في قاعدة معينة0</a:t>
            </a:r>
          </a:p>
          <a:p>
            <a:pPr algn="just"/>
            <a:r>
              <a:rPr lang="ar-SA" b="1" dirty="0"/>
              <a:t>وثمت أمور قد تكون محل اتفاق:</a:t>
            </a:r>
          </a:p>
          <a:p>
            <a:pPr algn="just"/>
            <a:r>
              <a:rPr lang="ar-SA" b="1" dirty="0" err="1"/>
              <a:t>الأول:إذا</a:t>
            </a:r>
            <a:r>
              <a:rPr lang="ar-SA" b="1" dirty="0"/>
              <a:t> كانت القاعدة مستندة إلى نص شرعي من الكتاب والسنة أو الإجماع  فإنّها تكون حجة؛ لاعتمادها على الدليل النقلي0</a:t>
            </a:r>
          </a:p>
          <a:p>
            <a:pPr algn="just"/>
            <a:r>
              <a:rPr lang="ar-SA" b="1" dirty="0"/>
              <a:t>الثاني: أنّ القاعدة الفقهية تكون حجة يستأنس بها مع النص الشرعي في الحكم على الوقائع الجديدة؛ قياسا على المسائل المدونة0</a:t>
            </a:r>
          </a:p>
          <a:p>
            <a:pPr algn="just"/>
            <a:r>
              <a:rPr lang="ar-SA" b="1" dirty="0"/>
              <a:t>الثالث: أنّ القاعدة الفقهية تكون حجة إذا عدم الدليل النقلي على الواقعة، بشرط أن يكون المستدل بها فقيهاً متمكنا عارفا بما يدخل تحت القاعدة، وما لا يدخل0</a:t>
            </a:r>
          </a:p>
        </p:txBody>
      </p:sp>
    </p:spTree>
    <p:extLst>
      <p:ext uri="{BB962C8B-B14F-4D97-AF65-F5344CB8AC3E}">
        <p14:creationId xmlns:p14="http://schemas.microsoft.com/office/powerpoint/2010/main" val="3762102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مؤلفات القواعد الفقهية</a:t>
            </a:r>
          </a:p>
        </p:txBody>
      </p:sp>
      <p:sp>
        <p:nvSpPr>
          <p:cNvPr id="3" name="عنصر نائب للمحتوى 2"/>
          <p:cNvSpPr>
            <a:spLocks noGrp="1"/>
          </p:cNvSpPr>
          <p:nvPr>
            <p:ph idx="1"/>
          </p:nvPr>
        </p:nvSpPr>
        <p:spPr/>
        <p:txBody>
          <a:bodyPr>
            <a:normAutofit fontScale="92500" lnSpcReduction="20000"/>
          </a:bodyPr>
          <a:lstStyle/>
          <a:p>
            <a:pPr algn="just"/>
            <a:r>
              <a:rPr lang="ar-SA" sz="4400" b="1" dirty="0"/>
              <a:t>1- دراسة المؤلفات حسب الترتيب الزمني المقرر للمذاهب الفقهية الاربعة اعتبارا بوفيات المؤلفين0</a:t>
            </a:r>
          </a:p>
          <a:p>
            <a:pPr algn="just"/>
            <a:r>
              <a:rPr lang="ar-SA" sz="4400" b="1" dirty="0"/>
              <a:t>2- إعطاء نبذة عن مؤلف كل كتاب  في سطور0</a:t>
            </a:r>
          </a:p>
          <a:p>
            <a:pPr algn="just"/>
            <a:r>
              <a:rPr lang="ar-SA" sz="4400" b="1" dirty="0"/>
              <a:t>بيان أهمية الكتاب، ومنهج مؤلفه0</a:t>
            </a:r>
          </a:p>
          <a:p>
            <a:pPr algn="just"/>
            <a:r>
              <a:rPr lang="ar-SA" sz="4400" b="1" dirty="0"/>
              <a:t>4- خصائصه ومحاسنه والمآخذ عليه0</a:t>
            </a:r>
          </a:p>
          <a:p>
            <a:pPr algn="just"/>
            <a:r>
              <a:rPr lang="ar-SA" sz="4400" b="1" dirty="0"/>
              <a:t>ذكر نماذج من القواعد في الكتاب0</a:t>
            </a:r>
          </a:p>
        </p:txBody>
      </p:sp>
    </p:spTree>
    <p:extLst>
      <p:ext uri="{BB962C8B-B14F-4D97-AF65-F5344CB8AC3E}">
        <p14:creationId xmlns:p14="http://schemas.microsoft.com/office/powerpoint/2010/main" val="39104182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أولاً: مصادر القواعد الفقهية في المذهب الحنفي</a:t>
            </a:r>
          </a:p>
        </p:txBody>
      </p:sp>
      <p:sp>
        <p:nvSpPr>
          <p:cNvPr id="3" name="عنصر نائب للمحتوى 2"/>
          <p:cNvSpPr>
            <a:spLocks noGrp="1"/>
          </p:cNvSpPr>
          <p:nvPr>
            <p:ph idx="1"/>
          </p:nvPr>
        </p:nvSpPr>
        <p:spPr/>
        <p:txBody>
          <a:bodyPr>
            <a:normAutofit fontScale="92500" lnSpcReduction="10000"/>
          </a:bodyPr>
          <a:lstStyle/>
          <a:p>
            <a:pPr algn="just"/>
            <a:r>
              <a:rPr lang="ar-SA" b="1" dirty="0">
                <a:solidFill>
                  <a:srgbClr val="FF0000"/>
                </a:solidFill>
              </a:rPr>
              <a:t>1- أصول </a:t>
            </a:r>
            <a:r>
              <a:rPr lang="ar-SA" b="1" dirty="0" err="1">
                <a:solidFill>
                  <a:srgbClr val="FF0000"/>
                </a:solidFill>
              </a:rPr>
              <a:t>الكرخي</a:t>
            </a:r>
            <a:r>
              <a:rPr lang="ar-SA" b="1" dirty="0">
                <a:solidFill>
                  <a:srgbClr val="FF0000"/>
                </a:solidFill>
              </a:rPr>
              <a:t> ( 260-340 هـ )</a:t>
            </a:r>
          </a:p>
          <a:p>
            <a:pPr algn="just"/>
            <a:r>
              <a:rPr lang="ar-SA" b="1" dirty="0"/>
              <a:t>المؤلف: هو عبيد الله بن الحسن بن دلّال الشهير بأبي الحسن </a:t>
            </a:r>
            <a:r>
              <a:rPr lang="ar-SA" b="1" dirty="0" err="1"/>
              <a:t>الكرخي</a:t>
            </a:r>
            <a:r>
              <a:rPr lang="ar-SA" b="1" dirty="0"/>
              <a:t>- من أهالي كرخ جدان، قرية بنواحي العراق- سكن بغداد، ودرس بها0 انتهت إليه رياسة الحنفية بالعراق0تفقه  على يديه  أبو علي أحمد بن محمد الشاشي صاحب (( أصول الشاشي ))، وأبو بكر الجصاص صاحب ((أحكام القرآن))0</a:t>
            </a:r>
          </a:p>
          <a:p>
            <a:pPr algn="just"/>
            <a:r>
              <a:rPr lang="ar-SA" b="1" dirty="0"/>
              <a:t>تعد رسالته هذه أول مصادر القواعد الفقهية0</a:t>
            </a:r>
          </a:p>
          <a:p>
            <a:pPr algn="just"/>
            <a:r>
              <a:rPr lang="ar-SA" b="1" dirty="0"/>
              <a:t>وهذه المجموعة من القواعد في شكل رسالة موجزة، شرحها الإمام نجم الدين النسفي (537 هـ ) وأوضحها بالأمثلة والشواهد0</a:t>
            </a:r>
          </a:p>
          <a:p>
            <a:pPr algn="just"/>
            <a:r>
              <a:rPr lang="ar-SA" b="1" dirty="0"/>
              <a:t>منهج المؤلف في هذه الرسالة أن يبدأ كل قاعدة بعنوان ( الأصل )0 وقد بلغت ستاً وثلاثين قاعدة( أصلاً )</a:t>
            </a:r>
          </a:p>
        </p:txBody>
      </p:sp>
    </p:spTree>
    <p:extLst>
      <p:ext uri="{BB962C8B-B14F-4D97-AF65-F5344CB8AC3E}">
        <p14:creationId xmlns:p14="http://schemas.microsoft.com/office/powerpoint/2010/main" val="385390827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نماذج من القواعد الواردة </a:t>
            </a:r>
            <a:r>
              <a:rPr lang="ar-SA" b="1" dirty="0" err="1">
                <a:solidFill>
                  <a:srgbClr val="FF0000"/>
                </a:solidFill>
              </a:rPr>
              <a:t>فيه:ِ</a:t>
            </a:r>
            <a:endParaRPr lang="ar-SA" b="1" dirty="0">
              <a:solidFill>
                <a:srgbClr val="FF0000"/>
              </a:solidFill>
            </a:endParaRPr>
          </a:p>
        </p:txBody>
      </p:sp>
      <p:sp>
        <p:nvSpPr>
          <p:cNvPr id="3" name="عنصر نائب للمحتوى 2"/>
          <p:cNvSpPr>
            <a:spLocks noGrp="1"/>
          </p:cNvSpPr>
          <p:nvPr>
            <p:ph idx="1"/>
          </p:nvPr>
        </p:nvSpPr>
        <p:spPr/>
        <p:txBody>
          <a:bodyPr>
            <a:normAutofit fontScale="92500" lnSpcReduction="20000"/>
          </a:bodyPr>
          <a:lstStyle/>
          <a:p>
            <a:pPr algn="just"/>
            <a:r>
              <a:rPr lang="ar-SA" b="1" dirty="0"/>
              <a:t>1-(( الاصل أنّ ما ثبت باليقين لا يزول بالشك)) وهي إحدى القواعد الاساسية المشهورة )0</a:t>
            </a:r>
          </a:p>
          <a:p>
            <a:pPr algn="just"/>
            <a:r>
              <a:rPr lang="ar-SA" b="1" dirty="0"/>
              <a:t>2-(( الأصل أنّ من ساعده الظاهر فالقول قوله؛ والبينة على من يدعي خلاف الظاهر ))</a:t>
            </a:r>
          </a:p>
          <a:p>
            <a:pPr algn="just"/>
            <a:r>
              <a:rPr lang="ar-SA" b="1" dirty="0"/>
              <a:t>مِن مسائله أَنَّ مَن ادعى دينا عَلَى رجل وضمانا فأنكره فالْقَوْل قَوْلُهُ لِأَنَّ الذمم فِي الْأَصْل خلقت بريئة والْبَيِّنَةُ عَلَى مَن يَدَّعِيْ خِلَاف الظَّاهِر.</a:t>
            </a:r>
          </a:p>
          <a:p>
            <a:pPr algn="just"/>
            <a:r>
              <a:rPr lang="ar-SA" b="1" dirty="0"/>
              <a:t>3-(( الاصل أنّ للحالة من الدلالة  كما للمقالة ))</a:t>
            </a:r>
          </a:p>
          <a:p>
            <a:pPr algn="just"/>
            <a:r>
              <a:rPr lang="ar-SA" b="1" dirty="0"/>
              <a:t>مِن مسائله أَنَّ مَن أَوْدع رجلا مالا فدفعه إِلَى مَن هُوَ فِي عياله فهلك عنده لم يضمن وَ إن لم يصرح لَهُ بالإذن بالدفع إِلَى غيره لِأَنَّهُ لما أَوْدعه مع علمه بأَنَّه لَا يمكنه أن يحفظ بيده أثناء الليل والنهار كَانَ ذَلِكَ إذنا مِنه دلالة أن يحفظه لَهُ كَمَا يحفظ مال نفسه وهُوَ يحفظ مال نفسه تارة بيده وتارة بيد مَن فِي عياله وكَانَ ذَلِكَ كالإذن بِهِ صريحا( أصول </a:t>
            </a:r>
            <a:r>
              <a:rPr lang="ar-SA" b="1" dirty="0" err="1"/>
              <a:t>الكرخي</a:t>
            </a:r>
            <a:r>
              <a:rPr lang="ar-SA" b="1" dirty="0"/>
              <a:t> ص3 )</a:t>
            </a:r>
          </a:p>
        </p:txBody>
      </p:sp>
    </p:spTree>
    <p:extLst>
      <p:ext uri="{BB962C8B-B14F-4D97-AF65-F5344CB8AC3E}">
        <p14:creationId xmlns:p14="http://schemas.microsoft.com/office/powerpoint/2010/main" val="6335939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8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9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10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11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12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5.xml><?xml version="1.0" encoding="utf-8"?>
<a:theme xmlns:a="http://schemas.openxmlformats.org/drawingml/2006/main" name="13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6.xml><?xml version="1.0" encoding="utf-8"?>
<a:theme xmlns:a="http://schemas.openxmlformats.org/drawingml/2006/main" name="14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4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5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6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7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1725</Words>
  <Application>Microsoft Office PowerPoint</Application>
  <PresentationFormat>عرض على الشاشة (3:4)‏</PresentationFormat>
  <Paragraphs>83</Paragraphs>
  <Slides>16</Slides>
  <Notes>0</Notes>
  <HiddenSlides>0</HiddenSlides>
  <MMClips>0</MMClips>
  <ScaleCrop>false</ScaleCrop>
  <HeadingPairs>
    <vt:vector size="4" baseType="variant">
      <vt:variant>
        <vt:lpstr>نسق</vt:lpstr>
      </vt:variant>
      <vt:variant>
        <vt:i4>16</vt:i4>
      </vt:variant>
      <vt:variant>
        <vt:lpstr>عناوين الشرائح</vt:lpstr>
      </vt:variant>
      <vt:variant>
        <vt:i4>16</vt:i4>
      </vt:variant>
    </vt:vector>
  </HeadingPairs>
  <TitlesOfParts>
    <vt:vector size="32" baseType="lpstr">
      <vt:lpstr>تصميم افتراضي</vt:lpstr>
      <vt:lpstr>نسق Office</vt:lpstr>
      <vt:lpstr>1_نسق Office</vt:lpstr>
      <vt:lpstr>2_نسق Office</vt:lpstr>
      <vt:lpstr>3_نسق Office</vt:lpstr>
      <vt:lpstr>4_نسق Office</vt:lpstr>
      <vt:lpstr>5_نسق Office</vt:lpstr>
      <vt:lpstr>6_نسق Office</vt:lpstr>
      <vt:lpstr>7_نسق Office</vt:lpstr>
      <vt:lpstr>8_نسق Office</vt:lpstr>
      <vt:lpstr>9_نسق Office</vt:lpstr>
      <vt:lpstr>10_نسق Office</vt:lpstr>
      <vt:lpstr>11_نسق Office</vt:lpstr>
      <vt:lpstr>12_نسق Office</vt:lpstr>
      <vt:lpstr>13_نسق Office</vt:lpstr>
      <vt:lpstr>14_نسق Office</vt:lpstr>
      <vt:lpstr>محاضرات في  مدخل دراسة الشريعة الاسلامية</vt:lpstr>
      <vt:lpstr>صياغة القاعدة الفقهية</vt:lpstr>
      <vt:lpstr>حجية القاعدة الفقهية</vt:lpstr>
      <vt:lpstr>أدلة هذا الفريق: </vt:lpstr>
      <vt:lpstr>عرض تقديمي في PowerPoint</vt:lpstr>
      <vt:lpstr>مستند هذا الفريق</vt:lpstr>
      <vt:lpstr>مؤلفات القواعد الفقهية</vt:lpstr>
      <vt:lpstr>أولاً: مصادر القواعد الفقهية في المذهب الحنفي</vt:lpstr>
      <vt:lpstr>نماذج من القواعد الواردة فيه:ِ</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مدخل دراسة الشريعة الاسلامية</dc:title>
  <dc:creator>future</dc:creator>
  <cp:lastModifiedBy>future</cp:lastModifiedBy>
  <cp:revision>2</cp:revision>
  <dcterms:created xsi:type="dcterms:W3CDTF">2018-12-10T06:23:34Z</dcterms:created>
  <dcterms:modified xsi:type="dcterms:W3CDTF">2018-12-10T06:30:31Z</dcterms:modified>
</cp:coreProperties>
</file>